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57" r:id="rId3"/>
    <p:sldId id="271" r:id="rId4"/>
    <p:sldId id="334" r:id="rId5"/>
    <p:sldId id="333" r:id="rId6"/>
    <p:sldId id="335" r:id="rId7"/>
    <p:sldId id="258" r:id="rId8"/>
    <p:sldId id="292" r:id="rId9"/>
    <p:sldId id="293" r:id="rId10"/>
    <p:sldId id="259" r:id="rId11"/>
    <p:sldId id="260" r:id="rId12"/>
    <p:sldId id="261" r:id="rId13"/>
    <p:sldId id="294" r:id="rId14"/>
    <p:sldId id="263" r:id="rId15"/>
    <p:sldId id="264" r:id="rId16"/>
    <p:sldId id="295" r:id="rId17"/>
    <p:sldId id="296" r:id="rId18"/>
    <p:sldId id="265" r:id="rId19"/>
    <p:sldId id="266" r:id="rId20"/>
    <p:sldId id="331" r:id="rId21"/>
    <p:sldId id="356" r:id="rId22"/>
    <p:sldId id="327" r:id="rId23"/>
    <p:sldId id="268" r:id="rId24"/>
    <p:sldId id="297" r:id="rId25"/>
    <p:sldId id="298" r:id="rId26"/>
    <p:sldId id="332" r:id="rId27"/>
    <p:sldId id="299" r:id="rId28"/>
    <p:sldId id="270" r:id="rId29"/>
    <p:sldId id="301" r:id="rId30"/>
    <p:sldId id="300" r:id="rId31"/>
    <p:sldId id="302" r:id="rId32"/>
    <p:sldId id="336" r:id="rId33"/>
    <p:sldId id="303" r:id="rId34"/>
    <p:sldId id="272"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FF"/>
    <a:srgbClr val="7E0000"/>
    <a:srgbClr val="3D64B1"/>
    <a:srgbClr val="4343FF"/>
    <a:srgbClr val="663300"/>
    <a:srgbClr val="006600"/>
    <a:srgbClr val="9933FF"/>
    <a:srgbClr val="599AD5"/>
    <a:srgbClr val="848E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40" autoAdjust="0"/>
    <p:restoredTop sz="94660"/>
  </p:normalViewPr>
  <p:slideViewPr>
    <p:cSldViewPr snapToGrid="0">
      <p:cViewPr varScale="1">
        <p:scale>
          <a:sx n="86" d="100"/>
          <a:sy n="86" d="100"/>
        </p:scale>
        <p:origin x="713" y="12"/>
      </p:cViewPr>
      <p:guideLst/>
    </p:cSldViewPr>
  </p:slideViewPr>
  <p:notesTextViewPr>
    <p:cViewPr>
      <p:scale>
        <a:sx n="1" d="1"/>
        <a:sy n="1" d="1"/>
      </p:scale>
      <p:origin x="0" y="0"/>
    </p:cViewPr>
  </p:notesTextViewPr>
  <p:sorterViewPr>
    <p:cViewPr>
      <p:scale>
        <a:sx n="100" d="100"/>
        <a:sy n="100" d="100"/>
      </p:scale>
      <p:origin x="0" y="-6101"/>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0533C53-35D9-41D1-8BBE-7A60015AEFDE}"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88886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0533C53-35D9-41D1-8BBE-7A60015AEFDE}"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1915187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0533C53-35D9-41D1-8BBE-7A60015AEFDE}"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3737540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0533C53-35D9-41D1-8BBE-7A60015AEFDE}"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1112517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0533C53-35D9-41D1-8BBE-7A60015AEFDE}" type="datetimeFigureOut">
              <a:rPr lang="en-GB" smtClean="0"/>
              <a:t>17/09/2026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3078381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0533C53-35D9-41D1-8BBE-7A60015AEFDE}" type="datetimeFigureOut">
              <a:rPr lang="en-GB" smtClean="0"/>
              <a:t>17/09/2026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2243915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533C53-35D9-41D1-8BBE-7A60015AEFDE}" type="datetimeFigureOut">
              <a:rPr lang="en-GB" smtClean="0"/>
              <a:t>17/09/2026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4248273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0533C53-35D9-41D1-8BBE-7A60015AEFDE}"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837015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0533C53-35D9-41D1-8BBE-7A60015AEFDE}"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2486418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0533C53-35D9-41D1-8BBE-7A60015AEFDE}"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827406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0533C53-35D9-41D1-8BBE-7A60015AEFDE}"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D6DB466-5AD4-46C4-BE08-35AD65B056E3}" type="slidenum">
              <a:rPr lang="en-GB" smtClean="0"/>
              <a:t>‹#›</a:t>
            </a:fld>
            <a:endParaRPr lang="en-GB"/>
          </a:p>
        </p:txBody>
      </p:sp>
    </p:spTree>
    <p:extLst>
      <p:ext uri="{BB962C8B-B14F-4D97-AF65-F5344CB8AC3E}">
        <p14:creationId xmlns:p14="http://schemas.microsoft.com/office/powerpoint/2010/main" val="18964365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3893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533C53-35D9-41D1-8BBE-7A60015AEFDE}" type="datetimeFigureOut">
              <a:rPr lang="en-GB" smtClean="0"/>
              <a:t>17/09/2026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6DB466-5AD4-46C4-BE08-35AD65B056E3}" type="slidenum">
              <a:rPr lang="en-GB" smtClean="0"/>
              <a:t>‹#›</a:t>
            </a:fld>
            <a:endParaRPr lang="en-GB"/>
          </a:p>
        </p:txBody>
      </p:sp>
    </p:spTree>
    <p:extLst>
      <p:ext uri="{BB962C8B-B14F-4D97-AF65-F5344CB8AC3E}">
        <p14:creationId xmlns:p14="http://schemas.microsoft.com/office/powerpoint/2010/main" val="1635924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file:///C:\G&#246;ttingen\W.Link\Daten%20(D)\pdf-Dateien\F&#252;r%20Lehre\ab%20Februar%202022\Die%20Chapter%20Quantitative%20Genetik\line%20breeding%20variance%20segr%20pattern1Q.docx"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1.emf"/><Relationship Id="rId5" Type="http://schemas.openxmlformats.org/officeDocument/2006/relationships/oleObject" Target="file:///C:\G&#246;ttingen\W.Link\Daten%20(D)\MODULE\Modul-GPPB\GPPB%20WS%202020-21+2022-23\plus%2023-24\four%20categories%20for%20times%20no.docx" TargetMode="Externa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four%20categories%20for%20times%20no.docx" TargetMode="Externa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four%20categories%20for%20times%20no.docx" TargetMode="External"/><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2.png"/><Relationship Id="rId4" Type="http://schemas.openxmlformats.org/officeDocument/2006/relationships/image" Target="../media/image11.emf"/></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Frequency%20of%20dihybrid%20segregation%20line%20breeding--1.docx" TargetMode="External"/><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17.emf"/></Relationships>
</file>

<file path=ppt/slides/_rels/slide15.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Frequency%20of%20dihybrid%20segregation%20line%20breeding--2.docx" TargetMode="External"/><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18.emf"/></Relationships>
</file>

<file path=ppt/slides/_rels/slide16.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Frequency%20of%20dihybrid%20segregation%20line%20breeding--2.docx" TargetMode="External"/><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microsoft.com/office/2007/relationships/hdphoto" Target="../media/hdphoto1.wdp"/><Relationship Id="rId5" Type="http://schemas.openxmlformats.org/officeDocument/2006/relationships/image" Target="../media/image16.png"/><Relationship Id="rId4" Type="http://schemas.openxmlformats.org/officeDocument/2006/relationships/image" Target="../media/image19.emf"/></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20.emf"/><Relationship Id="rId4" Type="http://schemas.openxmlformats.org/officeDocument/2006/relationships/oleObject" Target="file:///C:\G&#246;ttingen\W.Link\Daten%20(D)\MODULE\Modul-GPPB\GPPB%20WS%202020-21+2022-23\plus%2023-24\Frequency%20of%20dihybrid%20segregation%20line%20breeding--2.docx" TargetMode="Externa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22.emf"/></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7" Type="http://schemas.microsoft.com/office/2007/relationships/hdphoto" Target="../media/hdphoto2.wdp"/><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line%20breeding%20variance%20segr%20pattern1.docx" TargetMode="Externa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29.png"/><Relationship Id="rId4" Type="http://schemas.openxmlformats.org/officeDocument/2006/relationships/image" Target="../media/image28.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line%20breeding%20variance%20segr%20pattern2.docx" TargetMode="External"/><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emf"/></Relationships>
</file>

<file path=ppt/slides/_rels/slide23.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line%20breeding%20variance%20segr%20pattern2.docx" TargetMode="External"/><Relationship Id="rId7" Type="http://schemas.openxmlformats.org/officeDocument/2006/relationships/image" Target="../media/image35.jpeg"/><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microsoft.com/office/2007/relationships/hdphoto" Target="../media/hdphoto3.wdp"/><Relationship Id="rId5" Type="http://schemas.openxmlformats.org/officeDocument/2006/relationships/image" Target="../media/image34.png"/><Relationship Id="rId4" Type="http://schemas.openxmlformats.org/officeDocument/2006/relationships/image" Target="../media/image33.emf"/></Relationships>
</file>

<file path=ppt/slides/_rels/slide24.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line%20breeding%20variance%20segr%20pattern2.docx" TargetMode="Externa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37.png"/><Relationship Id="rId4" Type="http://schemas.openxmlformats.org/officeDocument/2006/relationships/image" Target="../media/image36.emf"/></Relationships>
</file>

<file path=ppt/slides/_rels/slide25.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line%20breeding%20variance%20segr%20pattern2.docx" TargetMode="External"/><Relationship Id="rId7" Type="http://schemas.microsoft.com/office/2007/relationships/hdphoto" Target="../media/hdphoto4.wdp"/><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emf"/></Relationships>
</file>

<file path=ppt/slides/_rels/slide26.xml.rels><?xml version="1.0" encoding="UTF-8" standalone="yes"?>
<Relationships xmlns="http://schemas.openxmlformats.org/package/2006/relationships"><Relationship Id="rId3" Type="http://schemas.openxmlformats.org/officeDocument/2006/relationships/oleObject" Target="file:///C:\G&#246;ttingen\W.Link\Daten%20(D)\MODULE\Modul-GPPB\GPPB%20WS%202020-21+2022-23\plus%2023-24\line%20breeding%20variance%20segr%20pattern2.docx" TargetMode="External"/><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image" Target="../media/image39.png"/><Relationship Id="rId5" Type="http://schemas.openxmlformats.org/officeDocument/2006/relationships/image" Target="../media/image42.png"/><Relationship Id="rId4" Type="http://schemas.openxmlformats.org/officeDocument/2006/relationships/image" Target="../media/image41.emf"/></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7.xml"/><Relationship Id="rId1" Type="http://schemas.openxmlformats.org/officeDocument/2006/relationships/vmlDrawing" Target="../drawings/vmlDrawing16.vml"/><Relationship Id="rId5" Type="http://schemas.openxmlformats.org/officeDocument/2006/relationships/image" Target="../media/image43.emf"/><Relationship Id="rId4" Type="http://schemas.openxmlformats.org/officeDocument/2006/relationships/oleObject" Target="file:///C:\G&#246;ttingen\W.Link\Daten%20(D)\MODULE\Modul-GPPB\GPPB%20WS%202020-21+2022-23\plus%2023-24\line%20breeding%20variance%20segr%20pattern2.docx"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002" y="96001"/>
            <a:ext cx="12035972" cy="220558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hteck 1"/>
          <p:cNvSpPr/>
          <p:nvPr/>
        </p:nvSpPr>
        <p:spPr>
          <a:xfrm>
            <a:off x="5839968" y="171399"/>
            <a:ext cx="6247213" cy="46166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GB" sz="2400" dirty="0"/>
              <a:t>https</a:t>
            </a:r>
            <a:r>
              <a:rPr lang="en-GB" sz="2400"/>
              <a:t>://www.uni-goettingen.de/en/48115.html</a:t>
            </a:r>
            <a:endParaRPr lang="en-GB" sz="2400"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99" y="2404869"/>
            <a:ext cx="12000000" cy="104403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US" smtClean="0"/>
              <a:pPr/>
              <a:t>1</a:t>
            </a:fld>
            <a:endParaRPr lang="en-US" dirty="0"/>
          </a:p>
        </p:txBody>
      </p:sp>
      <p:sp>
        <p:nvSpPr>
          <p:cNvPr id="7" name="Textfeld 2">
            <a:extLst>
              <a:ext uri="{FF2B5EF4-FFF2-40B4-BE49-F238E27FC236}">
                <a16:creationId xmlns:a16="http://schemas.microsoft.com/office/drawing/2014/main" id="{8BA2440D-9EAB-48C1-B7C1-94A0D75EA666}"/>
              </a:ext>
            </a:extLst>
          </p:cNvPr>
          <p:cNvSpPr txBox="1"/>
          <p:nvPr/>
        </p:nvSpPr>
        <p:spPr>
          <a:xfrm>
            <a:off x="71999" y="5914551"/>
            <a:ext cx="10337663"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UNPLAB-QuGen_Ch-11[QG Lines I]</a:t>
            </a:r>
            <a:br>
              <a:rPr lang="en-GB" sz="2400" dirty="0">
                <a:latin typeface="Arial" panose="020B0604020202020204" pitchFamily="34" charset="0"/>
                <a:cs typeface="Arial" panose="020B0604020202020204" pitchFamily="34" charset="0"/>
              </a:rPr>
            </a:br>
            <a:r>
              <a:rPr lang="de-DE" sz="2400" dirty="0">
                <a:latin typeface="Arial" panose="020B0604020202020204" pitchFamily="34" charset="0"/>
                <a:cs typeface="Arial" panose="020B0604020202020204" pitchFamily="34" charset="0"/>
              </a:rPr>
              <a:t>Quantitative </a:t>
            </a:r>
            <a:r>
              <a:rPr lang="de-DE" sz="2400" dirty="0" err="1">
                <a:latin typeface="Arial" panose="020B0604020202020204" pitchFamily="34" charset="0"/>
                <a:cs typeface="Arial" panose="020B0604020202020204" pitchFamily="34" charset="0"/>
              </a:rPr>
              <a:t>Genetics</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for</a:t>
            </a:r>
            <a:r>
              <a:rPr lang="de-DE" sz="2400" dirty="0">
                <a:latin typeface="Arial" panose="020B0604020202020204" pitchFamily="34" charset="0"/>
                <a:cs typeface="Arial" panose="020B0604020202020204" pitchFamily="34" charset="0"/>
              </a:rPr>
              <a:t> Line </a:t>
            </a:r>
            <a:r>
              <a:rPr lang="de-DE" sz="2400" dirty="0" err="1">
                <a:latin typeface="Arial" panose="020B0604020202020204" pitchFamily="34" charset="0"/>
                <a:cs typeface="Arial" panose="020B0604020202020204" pitchFamily="34" charset="0"/>
              </a:rPr>
              <a:t>Breeding</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8856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5"/>
          <p:cNvSpPr txBox="1"/>
          <p:nvPr/>
        </p:nvSpPr>
        <p:spPr>
          <a:xfrm>
            <a:off x="11446934" y="6346567"/>
            <a:ext cx="69540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US" sz="2400">
                <a:latin typeface="Arial" panose="020B0604020202020204" pitchFamily="34" charset="0"/>
                <a:cs typeface="Arial" panose="020B0604020202020204" pitchFamily="34" charset="0"/>
              </a:rPr>
              <a:pPr algn="ctr"/>
              <a:t>2</a:t>
            </a:fld>
            <a:endParaRPr lang="en-US" sz="2400" dirty="0">
              <a:latin typeface="Arial" panose="020B0604020202020204" pitchFamily="34" charset="0"/>
              <a:cs typeface="Arial" panose="020B0604020202020204" pitchFamily="34" charset="0"/>
            </a:endParaRPr>
          </a:p>
        </p:txBody>
      </p:sp>
      <p:sp>
        <p:nvSpPr>
          <p:cNvPr id="10" name="Text Box 3"/>
          <p:cNvSpPr txBox="1">
            <a:spLocks noChangeArrowheads="1"/>
          </p:cNvSpPr>
          <p:nvPr/>
        </p:nvSpPr>
        <p:spPr bwMode="auto">
          <a:xfrm>
            <a:off x="115502" y="0"/>
            <a:ext cx="12026833" cy="1077218"/>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spcBef>
                <a:spcPct val="50000"/>
              </a:spcBef>
            </a:pPr>
            <a:r>
              <a:rPr lang="en-GB" altLang="de-DE" sz="3200" dirty="0">
                <a:latin typeface="Arial" panose="020B0604020202020204" pitchFamily="34" charset="0"/>
                <a:cs typeface="Arial" panose="020B0604020202020204" pitchFamily="34" charset="0"/>
              </a:rPr>
              <a:t>Sequential Number: #45</a:t>
            </a:r>
            <a:br>
              <a:rPr lang="en-GB" altLang="de-DE" sz="3200" dirty="0">
                <a:latin typeface="Arial" panose="020B0604020202020204" pitchFamily="34" charset="0"/>
                <a:cs typeface="Arial" panose="020B0604020202020204" pitchFamily="34" charset="0"/>
              </a:rPr>
            </a:br>
            <a:r>
              <a:rPr lang="de-DE" altLang="de-DE"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UNPLAB-QuGen_Ch-11[QG Lines I]</a:t>
            </a:r>
            <a:endParaRPr lang="en-GB" altLang="de-DE"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740EA3E1-6D88-4B1C-8AFF-A29BF225DFEF}"/>
              </a:ext>
            </a:extLst>
          </p:cNvPr>
          <p:cNvSpPr txBox="1"/>
          <p:nvPr/>
        </p:nvSpPr>
        <p:spPr>
          <a:xfrm>
            <a:off x="82583" y="2736502"/>
            <a:ext cx="12026833" cy="138499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solidFill>
                  <a:srgbClr val="3366CC"/>
                </a:solidFill>
                <a:latin typeface="Arial" panose="020B0604020202020204" pitchFamily="34" charset="0"/>
                <a:cs typeface="Arial" panose="020B0604020202020204" pitchFamily="34" charset="0"/>
              </a:rPr>
              <a:t>Unless I explicitly state otherwise, images and cartoons are created using </a:t>
            </a:r>
            <a:r>
              <a:rPr lang="en-GB" sz="1400" dirty="0" err="1">
                <a:solidFill>
                  <a:srgbClr val="3366CC"/>
                </a:solidFill>
                <a:latin typeface="Arial" panose="020B0604020202020204" pitchFamily="34" charset="0"/>
                <a:cs typeface="Arial" panose="020B0604020202020204" pitchFamily="34" charset="0"/>
              </a:rPr>
              <a:t>ChatGPT</a:t>
            </a:r>
            <a:r>
              <a:rPr lang="en-GB" sz="1400" dirty="0">
                <a:solidFill>
                  <a:srgbClr val="3366CC"/>
                </a:solidFill>
                <a:latin typeface="Arial" panose="020B0604020202020204" pitchFamily="34" charset="0"/>
                <a:cs typeface="Arial" panose="020B0604020202020204" pitchFamily="34" charset="0"/>
              </a:rPr>
              <a:t>. </a:t>
            </a:r>
          </a:p>
          <a:p>
            <a:r>
              <a:rPr lang="en-GB" sz="1400" dirty="0">
                <a:latin typeface="Arial" panose="020B0604020202020204" pitchFamily="34" charset="0"/>
                <a:cs typeface="Arial" panose="020B0604020202020204" pitchFamily="34" charset="0"/>
              </a:rPr>
              <a:t>You may use this material free of charge under the terms of the CC BY license. This requires that you provide appropriate attribution to the author: </a:t>
            </a:r>
            <a:br>
              <a:rPr lang="en-GB" sz="1400" dirty="0">
                <a:latin typeface="Arial" panose="020B0604020202020204" pitchFamily="34" charset="0"/>
                <a:cs typeface="Arial" panose="020B0604020202020204" pitchFamily="34" charset="0"/>
              </a:rPr>
            </a:br>
            <a:r>
              <a:rPr lang="en-GB" sz="1400" b="1" dirty="0">
                <a:latin typeface="Arial" panose="020B0604020202020204" pitchFamily="34" charset="0"/>
                <a:cs typeface="Arial" panose="020B0604020202020204" pitchFamily="34" charset="0"/>
              </a:rPr>
              <a:t>W. Link, University of </a:t>
            </a:r>
            <a:r>
              <a:rPr lang="en-GB" sz="1400" b="1" dirty="0" err="1">
                <a:latin typeface="Arial" panose="020B0604020202020204" pitchFamily="34" charset="0"/>
                <a:cs typeface="Arial" panose="020B0604020202020204" pitchFamily="34" charset="0"/>
              </a:rPr>
              <a:t>Goettingen</a:t>
            </a:r>
            <a:r>
              <a:rPr lang="en-GB" sz="1400" b="1" dirty="0">
                <a:latin typeface="Arial" panose="020B0604020202020204" pitchFamily="34" charset="0"/>
                <a:cs typeface="Arial" panose="020B0604020202020204" pitchFamily="34" charset="0"/>
              </a:rPr>
              <a:t>, Germany</a:t>
            </a:r>
            <a:r>
              <a:rPr lang="en-GB" sz="1400" dirty="0">
                <a:latin typeface="Arial" panose="020B0604020202020204" pitchFamily="34" charset="0"/>
                <a:cs typeface="Arial" panose="020B0604020202020204" pitchFamily="34" charset="0"/>
              </a:rPr>
              <a:t>.</a:t>
            </a:r>
          </a:p>
          <a:p>
            <a:r>
              <a:rPr lang="en-GB" sz="1400" dirty="0">
                <a:latin typeface="Arial" panose="020B0604020202020204" pitchFamily="34" charset="0"/>
                <a:cs typeface="Arial" panose="020B0604020202020204" pitchFamily="34" charset="0"/>
              </a:rPr>
              <a:t>In a few cases, individual images, photographs, or similar material may be subject to a more restrictive Creative Commons license. Where this applies, it is explicitly indicated, and you must comply with the stated license terms for those items.</a:t>
            </a:r>
          </a:p>
          <a:p>
            <a:r>
              <a:rPr lang="en-GB" sz="1400" dirty="0">
                <a:latin typeface="Arial" panose="020B0604020202020204" pitchFamily="34" charset="0"/>
                <a:cs typeface="Arial" panose="020B0604020202020204" pitchFamily="34" charset="0"/>
              </a:rPr>
              <a:t>Please check the license information carefully before reuse. Responsibility for complying with the applicable license terms rests entirely with you.</a:t>
            </a:r>
            <a:endParaRPr lang="en-GB" sz="1400" dirty="0">
              <a:solidFill>
                <a:srgbClr val="3366C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2268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2000" y="36000"/>
            <a:ext cx="11965353" cy="230832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You already know: </a:t>
            </a:r>
            <a:r>
              <a:rPr lang="de-DE" dirty="0">
                <a:latin typeface="Arial" panose="020B0604020202020204" pitchFamily="34" charset="0"/>
                <a:cs typeface="Arial" panose="020B0604020202020204" pitchFamily="34" charset="0"/>
              </a:rPr>
              <a:t>Population </a:t>
            </a:r>
            <a:r>
              <a:rPr lang="de-DE" dirty="0" err="1">
                <a:latin typeface="Arial" panose="020B0604020202020204" pitchFamily="34" charset="0"/>
                <a:cs typeface="Arial" panose="020B0604020202020204" pitchFamily="34" charset="0"/>
              </a:rPr>
              <a:t>Genetics</a:t>
            </a:r>
            <a:r>
              <a:rPr lang="de-DE" dirty="0">
                <a:latin typeface="Arial" panose="020B0604020202020204" pitchFamily="34" charset="0"/>
                <a:cs typeface="Arial" panose="020B0604020202020204" pitchFamily="34" charset="0"/>
              </a:rPr>
              <a:t> (HWE, </a:t>
            </a:r>
            <a:r>
              <a:rPr lang="de-DE" dirty="0" err="1">
                <a:latin typeface="Arial" panose="020B0604020202020204" pitchFamily="34" charset="0"/>
                <a:cs typeface="Arial" panose="020B0604020202020204" pitchFamily="34" charset="0"/>
              </a:rPr>
              <a:t>Inbreeding</a:t>
            </a:r>
            <a:r>
              <a:rPr lang="de-DE" dirty="0">
                <a:latin typeface="Arial" panose="020B0604020202020204" pitchFamily="34" charset="0"/>
                <a:cs typeface="Arial" panose="020B0604020202020204" pitchFamily="34" charset="0"/>
              </a:rPr>
              <a:t>, Drift, </a:t>
            </a:r>
            <a:r>
              <a:rPr lang="de-DE" dirty="0" err="1">
                <a:latin typeface="Arial" panose="020B0604020202020204" pitchFamily="34" charset="0"/>
                <a:cs typeface="Arial" panose="020B0604020202020204" pitchFamily="34" charset="0"/>
              </a:rPr>
              <a:t>Selection</a:t>
            </a:r>
            <a:r>
              <a:rPr lang="de-DE" dirty="0">
                <a:latin typeface="Arial" panose="020B0604020202020204" pitchFamily="34" charset="0"/>
                <a:cs typeface="Arial" panose="020B0604020202020204" pitchFamily="34" charset="0"/>
              </a:rPr>
              <a:t>, Equilibrium of </a:t>
            </a:r>
            <a:r>
              <a:rPr lang="de-DE" dirty="0" err="1">
                <a:latin typeface="Arial" panose="020B0604020202020204" pitchFamily="34" charset="0"/>
                <a:cs typeface="Arial" panose="020B0604020202020204" pitchFamily="34" charset="0"/>
              </a:rPr>
              <a:t>Selection</a:t>
            </a:r>
            <a:r>
              <a:rPr lang="de-DE" dirty="0">
                <a:latin typeface="Arial" panose="020B0604020202020204" pitchFamily="34" charset="0"/>
                <a:cs typeface="Arial" panose="020B0604020202020204" pitchFamily="34" charset="0"/>
              </a:rPr>
              <a:t> and Mutation, Equilibrium of </a:t>
            </a:r>
            <a:r>
              <a:rPr lang="de-DE" dirty="0" err="1">
                <a:latin typeface="Arial" panose="020B0604020202020204" pitchFamily="34" charset="0"/>
                <a:cs typeface="Arial" panose="020B0604020202020204" pitchFamily="34" charset="0"/>
              </a:rPr>
              <a:t>Selection</a:t>
            </a:r>
            <a:r>
              <a:rPr lang="de-DE" dirty="0">
                <a:latin typeface="Arial" panose="020B0604020202020204" pitchFamily="34" charset="0"/>
                <a:cs typeface="Arial" panose="020B0604020202020204" pitchFamily="34" charset="0"/>
              </a:rPr>
              <a:t> and Drift, </a:t>
            </a:r>
            <a:r>
              <a:rPr lang="de-DE" dirty="0" err="1">
                <a:latin typeface="Arial" panose="020B0604020202020204" pitchFamily="34" charset="0"/>
                <a:cs typeface="Arial" panose="020B0604020202020204" pitchFamily="34" charset="0"/>
              </a:rPr>
              <a:t>Gamete</a:t>
            </a:r>
            <a:r>
              <a:rPr lang="de-DE" dirty="0">
                <a:latin typeface="Arial" panose="020B0604020202020204" pitchFamily="34" charset="0"/>
                <a:cs typeface="Arial" panose="020B0604020202020204" pitchFamily="34" charset="0"/>
              </a:rPr>
              <a:t> Phase </a:t>
            </a:r>
            <a:r>
              <a:rPr lang="de-DE" dirty="0" err="1">
                <a:latin typeface="Arial" panose="020B0604020202020204" pitchFamily="34" charset="0"/>
                <a:cs typeface="Arial" panose="020B0604020202020204" pitchFamily="34" charset="0"/>
              </a:rPr>
              <a:t>Disequilibrium</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decomposition</a:t>
            </a:r>
            <a:r>
              <a:rPr lang="de-DE" dirty="0">
                <a:latin typeface="Arial" panose="020B0604020202020204" pitchFamily="34" charset="0"/>
                <a:cs typeface="Arial" panose="020B0604020202020204" pitchFamily="34" charset="0"/>
              </a:rPr>
              <a:t> of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Phenotypic</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Variance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GxE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inlcuding</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Stability</a:t>
            </a:r>
            <a:r>
              <a:rPr lang="de-DE" dirty="0">
                <a:latin typeface="Arial" panose="020B0604020202020204" pitchFamily="34" charset="0"/>
                <a:cs typeface="Arial" panose="020B0604020202020204" pitchFamily="34" charset="0"/>
              </a:rPr>
              <a:t> and </a:t>
            </a:r>
            <a:r>
              <a:rPr lang="de-DE" dirty="0" err="1">
                <a:latin typeface="Arial" panose="020B0604020202020204" pitchFamily="34" charset="0"/>
                <a:cs typeface="Arial" panose="020B0604020202020204" pitchFamily="34" charset="0"/>
              </a:rPr>
              <a:t>Breeder‘s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Equation</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Breeding</a:t>
            </a:r>
            <a:r>
              <a:rPr lang="de-DE" dirty="0">
                <a:latin typeface="Arial" panose="020B0604020202020204" pitchFamily="34" charset="0"/>
                <a:cs typeface="Arial" panose="020B0604020202020204" pitchFamily="34" charset="0"/>
              </a:rPr>
              <a:t> Methods incl. Heterosis, GCA, </a:t>
            </a:r>
            <a:r>
              <a:rPr lang="de-DE" dirty="0" err="1">
                <a:latin typeface="Arial" panose="020B0604020202020204" pitchFamily="34" charset="0"/>
                <a:cs typeface="Arial" panose="020B0604020202020204" pitchFamily="34" charset="0"/>
              </a:rPr>
              <a:t>Recurrent</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Selection</a:t>
            </a:r>
            <a:r>
              <a:rPr lang="de-DE" dirty="0">
                <a:latin typeface="Arial" panose="020B0604020202020204" pitchFamily="34" charset="0"/>
                <a:cs typeface="Arial" panose="020B0604020202020204" pitchFamily="34" charset="0"/>
              </a:rPr>
              <a:t> Schemes, and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Four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Categories</a:t>
            </a:r>
            <a:r>
              <a:rPr lang="de-DE" dirty="0">
                <a:latin typeface="Arial" panose="020B0604020202020204" pitchFamily="34" charset="0"/>
                <a:cs typeface="Arial" panose="020B0604020202020204" pitchFamily="34" charset="0"/>
              </a:rPr>
              <a:t> of Plant </a:t>
            </a:r>
            <a:r>
              <a:rPr lang="de-DE" dirty="0" err="1">
                <a:latin typeface="Arial" panose="020B0604020202020204" pitchFamily="34" charset="0"/>
                <a:cs typeface="Arial" panose="020B0604020202020204" pitchFamily="34" charset="0"/>
              </a:rPr>
              <a:t>Breeding</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with</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their</a:t>
            </a:r>
            <a:r>
              <a:rPr lang="de-DE" dirty="0">
                <a:latin typeface="Arial" panose="020B0604020202020204" pitchFamily="34" charset="0"/>
                <a:cs typeface="Arial" panose="020B0604020202020204" pitchFamily="34" charset="0"/>
              </a:rPr>
              <a:t> Methods; </a:t>
            </a:r>
            <a:r>
              <a:rPr lang="de-DE" dirty="0" err="1">
                <a:latin typeface="Arial" panose="020B0604020202020204" pitchFamily="34" charset="0"/>
                <a:cs typeface="Arial" panose="020B0604020202020204" pitchFamily="34" charset="0"/>
              </a:rPr>
              <a:t>Correlated</a:t>
            </a:r>
            <a:r>
              <a:rPr lang="de-DE" dirty="0">
                <a:latin typeface="Arial" panose="020B0604020202020204" pitchFamily="34" charset="0"/>
                <a:cs typeface="Arial" panose="020B0604020202020204" pitchFamily="34" charset="0"/>
              </a:rPr>
              <a:t> Traits and Index </a:t>
            </a:r>
            <a:r>
              <a:rPr lang="de-DE" dirty="0" err="1">
                <a:latin typeface="Arial" panose="020B0604020202020204" pitchFamily="34" charset="0"/>
                <a:cs typeface="Arial" panose="020B0604020202020204" pitchFamily="34" charset="0"/>
              </a:rPr>
              <a:t>Selection</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parameters</a:t>
            </a:r>
            <a:r>
              <a:rPr lang="de-DE" dirty="0">
                <a:latin typeface="Arial" panose="020B0604020202020204" pitchFamily="34" charset="0"/>
                <a:cs typeface="Arial" panose="020B0604020202020204" pitchFamily="34" charset="0"/>
              </a:rPr>
              <a:t> of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Metric</a:t>
            </a:r>
            <a:r>
              <a:rPr lang="de-DE" dirty="0">
                <a:latin typeface="Arial" panose="020B0604020202020204" pitchFamily="34" charset="0"/>
                <a:cs typeface="Arial" panose="020B0604020202020204" pitchFamily="34" charset="0"/>
              </a:rPr>
              <a:t> Model and of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Statistical Model,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decomposition</a:t>
            </a:r>
            <a:r>
              <a:rPr lang="de-DE" dirty="0">
                <a:latin typeface="Arial" panose="020B0604020202020204" pitchFamily="34" charset="0"/>
                <a:cs typeface="Arial" panose="020B0604020202020204" pitchFamily="34" charset="0"/>
              </a:rPr>
              <a:t> of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Genetic </a:t>
            </a:r>
            <a:r>
              <a:rPr lang="de-DE" dirty="0" err="1">
                <a:latin typeface="Arial" panose="020B0604020202020204" pitchFamily="34" charset="0"/>
                <a:cs typeface="Arial" panose="020B0604020202020204" pitchFamily="34" charset="0"/>
              </a:rPr>
              <a:t>Variance</a:t>
            </a:r>
            <a:r>
              <a:rPr lang="de-DE" dirty="0">
                <a:latin typeface="Arial" panose="020B0604020202020204" pitchFamily="34" charset="0"/>
                <a:cs typeface="Arial" panose="020B0604020202020204" pitchFamily="34" charset="0"/>
              </a:rPr>
              <a:t>. </a:t>
            </a:r>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Keywords of this chapter: Genetic segregation in the inbred progenies of a Mendelian Cross, such as F2,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F3 and beyond. </a:t>
            </a:r>
          </a:p>
        </p:txBody>
      </p:sp>
      <p:pic>
        <p:nvPicPr>
          <p:cNvPr id="4" name="Picture 3">
            <a:extLst>
              <a:ext uri="{FF2B5EF4-FFF2-40B4-BE49-F238E27FC236}">
                <a16:creationId xmlns:a16="http://schemas.microsoft.com/office/drawing/2014/main" id="{FDA3435E-D3AC-48C8-8A55-E170598D4341}"/>
              </a:ext>
            </a:extLst>
          </p:cNvPr>
          <p:cNvPicPr>
            <a:picLocks noChangeAspect="1"/>
          </p:cNvPicPr>
          <p:nvPr/>
        </p:nvPicPr>
        <p:blipFill>
          <a:blip r:embed="rId3"/>
          <a:stretch>
            <a:fillRect/>
          </a:stretch>
        </p:blipFill>
        <p:spPr>
          <a:xfrm>
            <a:off x="61184" y="2416543"/>
            <a:ext cx="6692485" cy="4441457"/>
          </a:xfrm>
          <a:prstGeom prst="rect">
            <a:avLst/>
          </a:prstGeom>
          <a:solidFill>
            <a:schemeClr val="bg1"/>
          </a:solidFill>
        </p:spPr>
      </p:pic>
      <p:graphicFrame>
        <p:nvGraphicFramePr>
          <p:cNvPr id="7" name="Object 6">
            <a:extLst>
              <a:ext uri="{FF2B5EF4-FFF2-40B4-BE49-F238E27FC236}">
                <a16:creationId xmlns:a16="http://schemas.microsoft.com/office/drawing/2014/main" id="{B36231A2-4BEC-4CE8-9E3B-EF420626EFAF}"/>
              </a:ext>
            </a:extLst>
          </p:cNvPr>
          <p:cNvGraphicFramePr>
            <a:graphicFrameLocks noChangeAspect="1"/>
          </p:cNvGraphicFramePr>
          <p:nvPr>
            <p:extLst>
              <p:ext uri="{D42A27DB-BD31-4B8C-83A1-F6EECF244321}">
                <p14:modId xmlns:p14="http://schemas.microsoft.com/office/powerpoint/2010/main" val="2822850453"/>
              </p:ext>
            </p:extLst>
          </p:nvPr>
        </p:nvGraphicFramePr>
        <p:xfrm>
          <a:off x="6357546" y="2563169"/>
          <a:ext cx="5694194" cy="3893702"/>
        </p:xfrm>
        <a:graphic>
          <a:graphicData uri="http://schemas.openxmlformats.org/presentationml/2006/ole">
            <mc:AlternateContent xmlns:mc="http://schemas.openxmlformats.org/markup-compatibility/2006">
              <mc:Choice xmlns:v="urn:schemas-microsoft-com:vml" Requires="v">
                <p:oleObj spid="_x0000_s54275" name="Document" r:id="rId4" imgW="8426940" imgH="5762359" progId="Word.Document.12">
                  <p:link updateAutomatic="1"/>
                </p:oleObj>
              </mc:Choice>
              <mc:Fallback>
                <p:oleObj name="Document" r:id="rId4" imgW="8426940" imgH="5762359" progId="Word.Document.12">
                  <p:link updateAutomatic="1"/>
                  <p:pic>
                    <p:nvPicPr>
                      <p:cNvPr id="2" name="Object 1">
                        <a:extLst>
                          <a:ext uri="{FF2B5EF4-FFF2-40B4-BE49-F238E27FC236}">
                            <a16:creationId xmlns:a16="http://schemas.microsoft.com/office/drawing/2014/main" id="{6B80C1FD-1698-4D15-B543-DDB4C263F49E}"/>
                          </a:ext>
                        </a:extLst>
                      </p:cNvPr>
                      <p:cNvPicPr/>
                      <p:nvPr/>
                    </p:nvPicPr>
                    <p:blipFill>
                      <a:blip r:embed="rId5"/>
                      <a:stretch>
                        <a:fillRect/>
                      </a:stretch>
                    </p:blipFill>
                    <p:spPr>
                      <a:xfrm>
                        <a:off x="6357546" y="2563169"/>
                        <a:ext cx="5694194" cy="3893702"/>
                      </a:xfrm>
                      <a:prstGeom prst="rect">
                        <a:avLst/>
                      </a:prstGeom>
                      <a:solidFill>
                        <a:schemeClr val="bg1"/>
                      </a:solidFill>
                    </p:spPr>
                  </p:pic>
                </p:oleObj>
              </mc:Fallback>
            </mc:AlternateContent>
          </a:graphicData>
        </a:graphic>
      </p:graphicFrame>
      <p:sp>
        <p:nvSpPr>
          <p:cNvPr id="8" name="Rectangle 7">
            <a:extLst>
              <a:ext uri="{FF2B5EF4-FFF2-40B4-BE49-F238E27FC236}">
                <a16:creationId xmlns:a16="http://schemas.microsoft.com/office/drawing/2014/main" id="{301A52B1-5544-4D3C-955C-DAADA6C9DE13}"/>
              </a:ext>
            </a:extLst>
          </p:cNvPr>
          <p:cNvSpPr/>
          <p:nvPr/>
        </p:nvSpPr>
        <p:spPr>
          <a:xfrm>
            <a:off x="39950" y="2416543"/>
            <a:ext cx="4656337" cy="4210638"/>
          </a:xfrm>
          <a:prstGeom prst="rect">
            <a:avLst/>
          </a:prstGeom>
          <a:noFill/>
          <a:ln w="19050">
            <a:solidFill>
              <a:srgbClr val="0000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8737D818-9076-4E0F-834B-A8D358E2AD9E}"/>
              </a:ext>
            </a:extLst>
          </p:cNvPr>
          <p:cNvSpPr/>
          <p:nvPr/>
        </p:nvSpPr>
        <p:spPr>
          <a:xfrm>
            <a:off x="6322338" y="2404701"/>
            <a:ext cx="5764610" cy="4210638"/>
          </a:xfrm>
          <a:prstGeom prst="rect">
            <a:avLst/>
          </a:prstGeom>
          <a:no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feld 5"/>
          <p:cNvSpPr txBox="1"/>
          <p:nvPr/>
        </p:nvSpPr>
        <p:spPr>
          <a:xfrm>
            <a:off x="11238614" y="6342528"/>
            <a:ext cx="89220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a:t>
            </a:fld>
            <a:endParaRPr lang="en-GB" sz="2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62FF5C27-EA77-4C1A-8708-931A13EF5CA2}"/>
              </a:ext>
            </a:extLst>
          </p:cNvPr>
          <p:cNvSpPr txBox="1"/>
          <p:nvPr/>
        </p:nvSpPr>
        <p:spPr>
          <a:xfrm>
            <a:off x="4674465" y="3709918"/>
            <a:ext cx="1665477" cy="1200329"/>
          </a:xfrm>
          <a:prstGeom prst="rect">
            <a:avLst/>
          </a:prstGeom>
          <a:solidFill>
            <a:srgbClr val="FFFFFF"/>
          </a:solidFill>
          <a:ln>
            <a:solidFill>
              <a:schemeClr val="bg1">
                <a:lumMod val="95000"/>
              </a:schemeClr>
            </a:solidFill>
          </a:ln>
          <a:effectLst>
            <a:outerShdw blurRad="63500" sx="102000" sy="102000" algn="ctr" rotWithShape="0">
              <a:prstClr val="black">
                <a:alpha val="40000"/>
              </a:prstClr>
            </a:outerShdw>
          </a:effectLst>
        </p:spPr>
        <p:txBody>
          <a:bodyPr wrap="square" rtlCol="0">
            <a:spAutoFit/>
          </a:bodyPr>
          <a:lstStyle/>
          <a:p>
            <a:r>
              <a:rPr lang="en-GB" dirty="0">
                <a:solidFill>
                  <a:srgbClr val="0000FF"/>
                </a:solidFill>
                <a:latin typeface="Arial" panose="020B0604020202020204" pitchFamily="34" charset="0"/>
                <a:cs typeface="Arial" panose="020B0604020202020204" pitchFamily="34" charset="0"/>
              </a:rPr>
              <a:t>Left: </a:t>
            </a:r>
            <a:r>
              <a:rPr lang="en-GB" dirty="0" err="1">
                <a:solidFill>
                  <a:srgbClr val="0000FF"/>
                </a:solidFill>
                <a:latin typeface="Arial" panose="020B0604020202020204" pitchFamily="34" charset="0"/>
                <a:cs typeface="Arial" panose="020B0604020202020204" pitchFamily="34" charset="0"/>
              </a:rPr>
              <a:t>Interme-diate</a:t>
            </a:r>
            <a:r>
              <a:rPr lang="en-GB" dirty="0">
                <a:solidFill>
                  <a:srgbClr val="0000FF"/>
                </a:solidFill>
                <a:latin typeface="Arial" panose="020B0604020202020204" pitchFamily="34" charset="0"/>
                <a:cs typeface="Arial" panose="020B0604020202020204" pitchFamily="34" charset="0"/>
              </a:rPr>
              <a:t> goal</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Right: Final</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goal</a:t>
            </a:r>
          </a:p>
        </p:txBody>
      </p:sp>
    </p:spTree>
    <p:extLst>
      <p:ext uri="{BB962C8B-B14F-4D97-AF65-F5344CB8AC3E}">
        <p14:creationId xmlns:p14="http://schemas.microsoft.com/office/powerpoint/2010/main" val="2489009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A90846-7FE2-44BC-99CB-6B5EDB212F5B}"/>
              </a:ext>
            </a:extLst>
          </p:cNvPr>
          <p:cNvSpPr txBox="1"/>
          <p:nvPr/>
        </p:nvSpPr>
        <p:spPr>
          <a:xfrm>
            <a:off x="83858" y="54620"/>
            <a:ext cx="7244659" cy="3046988"/>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a:spAutoFit/>
          </a:bodyPr>
          <a:lstStyle/>
          <a:p>
            <a:pPr algn="l"/>
            <a:r>
              <a:rPr lang="en-GB" sz="2400" i="0" dirty="0">
                <a:solidFill>
                  <a:srgbClr val="393939"/>
                </a:solidFill>
                <a:effectLst/>
                <a:latin typeface="Arial" panose="020B0604020202020204" pitchFamily="34" charset="0"/>
                <a:cs typeface="Arial" panose="020B0604020202020204" pitchFamily="34" charset="0"/>
              </a:rPr>
              <a:t>Conducting </a:t>
            </a:r>
            <a:r>
              <a:rPr lang="en-GB" sz="2400" i="0" dirty="0">
                <a:solidFill>
                  <a:srgbClr val="0000FF"/>
                </a:solidFill>
                <a:effectLst/>
                <a:latin typeface="Arial" panose="020B0604020202020204" pitchFamily="34" charset="0"/>
                <a:cs typeface="Arial" panose="020B0604020202020204" pitchFamily="34" charset="0"/>
              </a:rPr>
              <a:t>crosses (such as manually and </a:t>
            </a:r>
            <a:r>
              <a:rPr lang="en-GB" sz="2400" i="0" dirty="0" err="1">
                <a:solidFill>
                  <a:srgbClr val="0000FF"/>
                </a:solidFill>
                <a:effectLst/>
                <a:latin typeface="Arial" panose="020B0604020202020204" pitchFamily="34" charset="0"/>
                <a:cs typeface="Arial" panose="020B0604020202020204" pitchFamily="34" charset="0"/>
              </a:rPr>
              <a:t>artifi-cially</a:t>
            </a:r>
            <a:r>
              <a:rPr lang="en-GB" sz="2400" i="0" dirty="0">
                <a:solidFill>
                  <a:srgbClr val="0000FF"/>
                </a:solidFill>
                <a:effectLst/>
                <a:latin typeface="Arial" panose="020B0604020202020204" pitchFamily="34" charset="0"/>
                <a:cs typeface="Arial" panose="020B0604020202020204" pitchFamily="34" charset="0"/>
              </a:rPr>
              <a:t> crossing</a:t>
            </a:r>
            <a:r>
              <a:rPr lang="en-GB" sz="2400" i="0" dirty="0">
                <a:solidFill>
                  <a:srgbClr val="393939"/>
                </a:solidFill>
                <a:effectLst/>
                <a:latin typeface="Arial" panose="020B0604020202020204" pitchFamily="34" charset="0"/>
                <a:cs typeface="Arial" panose="020B0604020202020204" pitchFamily="34" charset="0"/>
              </a:rPr>
              <a:t> different types of wheat or of barley, or rice etc.) was only accepted </a:t>
            </a:r>
            <a:r>
              <a:rPr lang="en-GB" sz="2400" i="0" dirty="0">
                <a:solidFill>
                  <a:schemeClr val="tx1">
                    <a:lumMod val="50000"/>
                    <a:lumOff val="50000"/>
                  </a:schemeClr>
                </a:solidFill>
                <a:effectLst/>
                <a:latin typeface="Arial" panose="020B0604020202020204" pitchFamily="34" charset="0"/>
                <a:cs typeface="Arial" panose="020B0604020202020204" pitchFamily="34" charset="0"/>
              </a:rPr>
              <a:t>and employed as tool to release novel diversity for genetic selection </a:t>
            </a:r>
            <a:r>
              <a:rPr lang="en-GB" sz="2400" i="0" dirty="0">
                <a:solidFill>
                  <a:srgbClr val="393939"/>
                </a:solidFill>
                <a:effectLst/>
                <a:latin typeface="Arial" panose="020B0604020202020204" pitchFamily="34" charset="0"/>
                <a:cs typeface="Arial" panose="020B0604020202020204" pitchFamily="34" charset="0"/>
              </a:rPr>
              <a:t>after pioneers such as the Australian </a:t>
            </a:r>
            <a:r>
              <a:rPr lang="en-GB" sz="2400" b="0" i="0" dirty="0">
                <a:solidFill>
                  <a:srgbClr val="000000"/>
                </a:solidFill>
                <a:effectLst/>
                <a:latin typeface="Arial" panose="020B0604020202020204" pitchFamily="34" charset="0"/>
                <a:cs typeface="Arial" panose="020B0604020202020204" pitchFamily="34" charset="0"/>
              </a:rPr>
              <a:t>William James Farrer (1845-1906) demonstrated it. This was </a:t>
            </a:r>
            <a:r>
              <a:rPr lang="en-GB" sz="2400" b="0" i="0" dirty="0" err="1">
                <a:solidFill>
                  <a:srgbClr val="000000"/>
                </a:solidFill>
                <a:effectLst/>
                <a:latin typeface="Arial" panose="020B0604020202020204" pitchFamily="34" charset="0"/>
                <a:cs typeface="Arial" panose="020B0604020202020204" pitchFamily="34" charset="0"/>
              </a:rPr>
              <a:t>seve-ral</a:t>
            </a:r>
            <a:r>
              <a:rPr lang="en-GB" sz="2400" b="0" i="0" dirty="0">
                <a:solidFill>
                  <a:srgbClr val="000000"/>
                </a:solidFill>
                <a:effectLst/>
                <a:latin typeface="Arial" panose="020B0604020202020204" pitchFamily="34" charset="0"/>
                <a:cs typeface="Arial" panose="020B0604020202020204" pitchFamily="34" charset="0"/>
              </a:rPr>
              <a:t> years before </a:t>
            </a:r>
            <a:r>
              <a:rPr lang="en-GB" sz="2400" b="0" i="0" dirty="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Mendel</a:t>
            </a:r>
            <a:r>
              <a:rPr lang="en-GB" sz="2400" b="0" i="0" dirty="0">
                <a:solidFill>
                  <a:srgbClr val="000000"/>
                </a:solidFill>
                <a:effectLst/>
                <a:latin typeface="Arial" panose="020B0604020202020204" pitchFamily="34" charset="0"/>
                <a:cs typeface="Arial" panose="020B0604020202020204" pitchFamily="34" charset="0"/>
              </a:rPr>
              <a:t>’s laws of inheritance were rediscovered and discussed for application.</a:t>
            </a:r>
            <a:endParaRPr lang="en-GB" sz="2400" dirty="0">
              <a:solidFill>
                <a:srgbClr val="000000"/>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9ADC1898-C825-4CFF-9A7D-E0202144668C}"/>
              </a:ext>
            </a:extLst>
          </p:cNvPr>
          <p:cNvSpPr txBox="1"/>
          <p:nvPr/>
        </p:nvSpPr>
        <p:spPr>
          <a:xfrm>
            <a:off x="83858" y="3329127"/>
            <a:ext cx="7244658" cy="3046988"/>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pPr algn="l"/>
            <a:r>
              <a:rPr lang="en-GB" sz="1800" dirty="0">
                <a:solidFill>
                  <a:srgbClr val="000000"/>
                </a:solidFill>
                <a:latin typeface="Arial" panose="020B0604020202020204" pitchFamily="34" charset="0"/>
                <a:cs typeface="Arial" panose="020B0604020202020204" pitchFamily="34" charset="0"/>
              </a:rPr>
              <a:t>One of the very early wheat cultivars bred by Line Breeding with </a:t>
            </a:r>
            <a:r>
              <a:rPr lang="en-GB" sz="1800" dirty="0">
                <a:solidFill>
                  <a:srgbClr val="0000FF"/>
                </a:solidFill>
                <a:latin typeface="Arial" panose="020B0604020202020204" pitchFamily="34" charset="0"/>
                <a:cs typeface="Arial" panose="020B0604020202020204" pitchFamily="34" charset="0"/>
              </a:rPr>
              <a:t>a cross as start</a:t>
            </a:r>
            <a:r>
              <a:rPr lang="en-GB" sz="1800" dirty="0">
                <a:solidFill>
                  <a:srgbClr val="000000"/>
                </a:solidFill>
                <a:latin typeface="Arial" panose="020B0604020202020204" pitchFamily="34" charset="0"/>
                <a:cs typeface="Arial" panose="020B0604020202020204" pitchFamily="34" charset="0"/>
              </a:rPr>
              <a:t> was the English type ‘</a:t>
            </a:r>
            <a:r>
              <a:rPr lang="en-GB" sz="1800" dirty="0">
                <a:solidFill>
                  <a:srgbClr val="C00000"/>
                </a:solidFill>
                <a:latin typeface="Arial" panose="020B0604020202020204" pitchFamily="34" charset="0"/>
                <a:cs typeface="Arial" panose="020B0604020202020204" pitchFamily="34" charset="0"/>
              </a:rPr>
              <a:t>Yeoman wheat</a:t>
            </a:r>
            <a:r>
              <a:rPr lang="en-GB" sz="1800" dirty="0">
                <a:solidFill>
                  <a:srgbClr val="000000"/>
                </a:solidFill>
                <a:latin typeface="Arial" panose="020B0604020202020204" pitchFamily="34" charset="0"/>
                <a:cs typeface="Arial" panose="020B0604020202020204" pitchFamily="34" charset="0"/>
              </a:rPr>
              <a:t>’, bred </a:t>
            </a:r>
            <a:r>
              <a:rPr lang="en-GB" sz="1800" i="0" dirty="0">
                <a:solidFill>
                  <a:srgbClr val="393939"/>
                </a:solidFill>
                <a:effectLst/>
                <a:latin typeface="Arial" panose="020B0604020202020204" pitchFamily="34" charset="0"/>
                <a:cs typeface="Arial" panose="020B0604020202020204" pitchFamily="34" charset="0"/>
              </a:rPr>
              <a:t>at the Plant Breeding Institute Cambridge by Sir R. </a:t>
            </a:r>
            <a:r>
              <a:rPr lang="en-GB" sz="1800" i="0" dirty="0" err="1">
                <a:solidFill>
                  <a:srgbClr val="393939"/>
                </a:solidFill>
                <a:effectLst/>
                <a:latin typeface="Arial" panose="020B0604020202020204" pitchFamily="34" charset="0"/>
                <a:cs typeface="Arial" panose="020B0604020202020204" pitchFamily="34" charset="0"/>
              </a:rPr>
              <a:t>Biffen</a:t>
            </a:r>
            <a:r>
              <a:rPr lang="en-GB" sz="1800" dirty="0">
                <a:solidFill>
                  <a:srgbClr val="393939"/>
                </a:solidFill>
                <a:latin typeface="Arial" panose="020B0604020202020204" pitchFamily="34" charset="0"/>
                <a:cs typeface="Arial" panose="020B0604020202020204" pitchFamily="34" charset="0"/>
              </a:rPr>
              <a:t>. </a:t>
            </a:r>
            <a:br>
              <a:rPr lang="en-GB" sz="1800" dirty="0">
                <a:solidFill>
                  <a:srgbClr val="393939"/>
                </a:solidFill>
                <a:latin typeface="Arial" panose="020B0604020202020204" pitchFamily="34" charset="0"/>
                <a:cs typeface="Arial" panose="020B0604020202020204" pitchFamily="34" charset="0"/>
              </a:rPr>
            </a:br>
            <a:r>
              <a:rPr lang="en-GB" sz="1800" dirty="0">
                <a:solidFill>
                  <a:srgbClr val="393939"/>
                </a:solidFill>
                <a:latin typeface="Arial" panose="020B0604020202020204" pitchFamily="34" charset="0"/>
                <a:cs typeface="Arial" panose="020B0604020202020204" pitchFamily="34" charset="0"/>
              </a:rPr>
              <a:t>In 1916, he crossed a </a:t>
            </a:r>
            <a:r>
              <a:rPr lang="en-GB" sz="1800" i="0" dirty="0">
                <a:solidFill>
                  <a:srgbClr val="393939"/>
                </a:solidFill>
                <a:effectLst/>
                <a:latin typeface="Arial" panose="020B0604020202020204" pitchFamily="34" charset="0"/>
                <a:cs typeface="Arial" panose="020B0604020202020204" pitchFamily="34" charset="0"/>
              </a:rPr>
              <a:t>'Canadian Red Fife’ type with </a:t>
            </a:r>
            <a:r>
              <a:rPr lang="en-GB" sz="1800" i="0" dirty="0" err="1">
                <a:solidFill>
                  <a:srgbClr val="393939"/>
                </a:solidFill>
                <a:effectLst/>
                <a:latin typeface="Arial" panose="020B0604020202020204" pitchFamily="34" charset="0"/>
                <a:cs typeface="Arial" panose="020B0604020202020204" pitchFamily="34" charset="0"/>
              </a:rPr>
              <a:t>Browick</a:t>
            </a:r>
            <a:r>
              <a:rPr lang="en-GB" sz="1800" i="0" dirty="0">
                <a:solidFill>
                  <a:srgbClr val="393939"/>
                </a:solidFill>
                <a:effectLst/>
                <a:latin typeface="Arial" panose="020B0604020202020204" pitchFamily="34" charset="0"/>
                <a:cs typeface="Arial" panose="020B0604020202020204" pitchFamily="34" charset="0"/>
              </a:rPr>
              <a:t>, at that time a low protein British wheat type. </a:t>
            </a:r>
            <a:endParaRPr lang="en-GB" sz="1200" i="0" dirty="0">
              <a:solidFill>
                <a:srgbClr val="393939"/>
              </a:solidFill>
              <a:effectLst/>
              <a:latin typeface="Arial" panose="020B0604020202020204" pitchFamily="34" charset="0"/>
              <a:cs typeface="Arial" panose="020B0604020202020204" pitchFamily="34" charset="0"/>
            </a:endParaRPr>
          </a:p>
          <a:p>
            <a:pPr algn="l"/>
            <a:r>
              <a:rPr lang="en-GB" sz="1200" i="0" dirty="0">
                <a:solidFill>
                  <a:srgbClr val="393939"/>
                </a:solidFill>
                <a:effectLst/>
                <a:latin typeface="Arial" panose="020B0604020202020204" pitchFamily="34" charset="0"/>
                <a:cs typeface="Arial" panose="020B0604020202020204" pitchFamily="34" charset="0"/>
              </a:rPr>
              <a:t> </a:t>
            </a:r>
          </a:p>
          <a:p>
            <a:pPr algn="l"/>
            <a:r>
              <a:rPr lang="en-GB" sz="1800" dirty="0">
                <a:solidFill>
                  <a:srgbClr val="393939"/>
                </a:solidFill>
                <a:latin typeface="Arial" panose="020B0604020202020204" pitchFamily="34" charset="0"/>
                <a:cs typeface="Arial" panose="020B0604020202020204" pitchFamily="34" charset="0"/>
              </a:rPr>
              <a:t>DOI 10.1007/978-94-009-3131-2_3</a:t>
            </a:r>
          </a:p>
          <a:p>
            <a:pPr algn="l"/>
            <a:r>
              <a:rPr lang="en-GB" sz="1800" dirty="0">
                <a:solidFill>
                  <a:srgbClr val="393939"/>
                </a:solidFill>
                <a:latin typeface="Arial" panose="020B0604020202020204" pitchFamily="34" charset="0"/>
                <a:cs typeface="Arial" panose="020B0604020202020204" pitchFamily="34" charset="0"/>
              </a:rPr>
              <a:t>https://www.sciencesocieties.org/files/publications/slide-sets-example.pdf</a:t>
            </a:r>
          </a:p>
          <a:p>
            <a:pPr algn="l"/>
            <a:r>
              <a:rPr lang="en-GB" sz="1800" dirty="0">
                <a:solidFill>
                  <a:srgbClr val="393939"/>
                </a:solidFill>
                <a:latin typeface="Arial" panose="020B0604020202020204" pitchFamily="34" charset="0"/>
                <a:cs typeface="Arial" panose="020B0604020202020204" pitchFamily="34" charset="0"/>
              </a:rPr>
              <a:t>https://www.ebsco.com/research-starters/law/rediscovery-mendels-hereditary-theory.</a:t>
            </a:r>
          </a:p>
        </p:txBody>
      </p:sp>
      <p:pic>
        <p:nvPicPr>
          <p:cNvPr id="6" name="Picture 5">
            <a:extLst>
              <a:ext uri="{FF2B5EF4-FFF2-40B4-BE49-F238E27FC236}">
                <a16:creationId xmlns:a16="http://schemas.microsoft.com/office/drawing/2014/main" id="{4A7F7FE4-E6C8-41CC-9144-50C80FAA6E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2784" y="54620"/>
            <a:ext cx="4572000" cy="6732474"/>
          </a:xfrm>
          <a:prstGeom prst="rect">
            <a:avLst/>
          </a:prstGeom>
          <a:ln w="12700">
            <a:solidFill>
              <a:srgbClr val="C00000"/>
            </a:solidFill>
          </a:ln>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87101778-493E-439F-A0D0-E4225D2981D8}"/>
              </a:ext>
            </a:extLst>
          </p:cNvPr>
          <p:cNvSpPr txBox="1"/>
          <p:nvPr/>
        </p:nvSpPr>
        <p:spPr>
          <a:xfrm>
            <a:off x="83859" y="6417762"/>
            <a:ext cx="7244658" cy="369332"/>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de-DE" dirty="0">
                <a:latin typeface="Arial" panose="020B0604020202020204" pitchFamily="34" charset="0"/>
                <a:cs typeface="Arial" panose="020B0604020202020204" pitchFamily="34" charset="0"/>
              </a:rPr>
              <a:t>This </a:t>
            </a:r>
            <a:r>
              <a:rPr lang="de-DE" dirty="0" err="1">
                <a:latin typeface="Arial" panose="020B0604020202020204" pitchFamily="34" charset="0"/>
                <a:cs typeface="Arial" panose="020B0604020202020204" pitchFamily="34" charset="0"/>
              </a:rPr>
              <a:t>is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how</a:t>
            </a:r>
            <a:r>
              <a:rPr lang="de-DE" dirty="0">
                <a:latin typeface="Arial" panose="020B0604020202020204" pitchFamily="34" charset="0"/>
                <a:cs typeface="Arial" panose="020B0604020202020204" pitchFamily="34" charset="0"/>
              </a:rPr>
              <a:t> AI ‚</a:t>
            </a:r>
            <a:r>
              <a:rPr lang="de-DE" dirty="0" err="1">
                <a:latin typeface="Arial" panose="020B0604020202020204" pitchFamily="34" charset="0"/>
                <a:cs typeface="Arial" panose="020B0604020202020204" pitchFamily="34" charset="0"/>
              </a:rPr>
              <a:t>fatamorganized</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a:t>
            </a:r>
            <a:r>
              <a:rPr lang="de-DE" dirty="0">
                <a:solidFill>
                  <a:srgbClr val="C00000"/>
                </a:solidFill>
                <a:latin typeface="Arial" panose="020B0604020202020204" pitchFamily="34" charset="0"/>
                <a:cs typeface="Arial" panose="020B0604020202020204" pitchFamily="34" charset="0"/>
              </a:rPr>
              <a:t>Yeoman</a:t>
            </a:r>
            <a:r>
              <a:rPr lang="de-DE" dirty="0">
                <a:latin typeface="Arial" panose="020B0604020202020204" pitchFamily="34" charset="0"/>
                <a:cs typeface="Arial" panose="020B0604020202020204" pitchFamily="34" charset="0"/>
              </a:rPr>
              <a:t> </a:t>
            </a:r>
            <a:r>
              <a:rPr lang="de-DE" dirty="0" err="1">
                <a:solidFill>
                  <a:srgbClr val="C00000"/>
                </a:solidFill>
                <a:latin typeface="Arial" panose="020B0604020202020204" pitchFamily="34" charset="0"/>
                <a:cs typeface="Arial" panose="020B0604020202020204" pitchFamily="34" charset="0"/>
              </a:rPr>
              <a:t>wheat</a:t>
            </a:r>
            <a:r>
              <a:rPr lang="de-DE" dirty="0">
                <a:latin typeface="Arial" panose="020B0604020202020204" pitchFamily="34" charset="0"/>
                <a:cs typeface="Arial" panose="020B0604020202020204" pitchFamily="34" charset="0"/>
              </a:rPr>
              <a:t> in 2025</a:t>
            </a:r>
            <a:endParaRPr lang="en-GB" dirty="0">
              <a:latin typeface="Arial" panose="020B0604020202020204" pitchFamily="34" charset="0"/>
              <a:cs typeface="Arial" panose="020B0604020202020204" pitchFamily="34" charset="0"/>
            </a:endParaRPr>
          </a:p>
        </p:txBody>
      </p:sp>
      <p:sp>
        <p:nvSpPr>
          <p:cNvPr id="8" name="Textfeld 5">
            <a:extLst>
              <a:ext uri="{FF2B5EF4-FFF2-40B4-BE49-F238E27FC236}">
                <a16:creationId xmlns:a16="http://schemas.microsoft.com/office/drawing/2014/main" id="{6E704C1D-7086-423F-B824-FD8ECAAB84CE}"/>
              </a:ext>
            </a:extLst>
          </p:cNvPr>
          <p:cNvSpPr txBox="1"/>
          <p:nvPr/>
        </p:nvSpPr>
        <p:spPr>
          <a:xfrm>
            <a:off x="11238614" y="6342528"/>
            <a:ext cx="89220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4</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1190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3" name="Group 512">
            <a:extLst>
              <a:ext uri="{FF2B5EF4-FFF2-40B4-BE49-F238E27FC236}">
                <a16:creationId xmlns:a16="http://schemas.microsoft.com/office/drawing/2014/main" id="{232DACDE-A753-4C9F-BE4A-AF1A0AB29121}"/>
              </a:ext>
            </a:extLst>
          </p:cNvPr>
          <p:cNvGrpSpPr/>
          <p:nvPr/>
        </p:nvGrpSpPr>
        <p:grpSpPr>
          <a:xfrm>
            <a:off x="289550" y="1844249"/>
            <a:ext cx="4749009" cy="4679952"/>
            <a:chOff x="289550" y="1844249"/>
            <a:chExt cx="4749009" cy="4679952"/>
          </a:xfrm>
        </p:grpSpPr>
        <p:sp>
          <p:nvSpPr>
            <p:cNvPr id="4" name="Rectangle 3">
              <a:extLst>
                <a:ext uri="{FF2B5EF4-FFF2-40B4-BE49-F238E27FC236}">
                  <a16:creationId xmlns:a16="http://schemas.microsoft.com/office/drawing/2014/main" id="{CB22DD86-37E4-4ED9-AC03-5987408AF3A1}"/>
                </a:ext>
              </a:extLst>
            </p:cNvPr>
            <p:cNvSpPr>
              <a:spLocks noChangeAspect="1" noChangeArrowheads="1"/>
            </p:cNvSpPr>
            <p:nvPr/>
          </p:nvSpPr>
          <p:spPr bwMode="auto">
            <a:xfrm>
              <a:off x="4105109" y="2711024"/>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C48C5BD1-A1B1-47DD-8579-D6F6F1E1CB65}"/>
                </a:ext>
              </a:extLst>
            </p:cNvPr>
            <p:cNvSpPr>
              <a:spLocks noChangeAspect="1" noChangeArrowheads="1"/>
            </p:cNvSpPr>
            <p:nvPr/>
          </p:nvSpPr>
          <p:spPr bwMode="auto">
            <a:xfrm>
              <a:off x="3385971" y="2711024"/>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0AAB1B37-AC5F-4684-88D7-AAC14BAC9308}"/>
                </a:ext>
              </a:extLst>
            </p:cNvPr>
            <p:cNvSpPr>
              <a:spLocks noChangeAspect="1" noChangeArrowheads="1"/>
            </p:cNvSpPr>
            <p:nvPr/>
          </p:nvSpPr>
          <p:spPr bwMode="auto">
            <a:xfrm>
              <a:off x="2665246" y="2711024"/>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081A3EC-AB24-4E98-8999-A0B0FD65DE15}"/>
                </a:ext>
              </a:extLst>
            </p:cNvPr>
            <p:cNvSpPr>
              <a:spLocks noChangeAspect="1" noChangeArrowheads="1"/>
            </p:cNvSpPr>
            <p:nvPr/>
          </p:nvSpPr>
          <p:spPr bwMode="auto">
            <a:xfrm>
              <a:off x="1944520" y="2711024"/>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8868E356-B1BA-4D82-9D7F-03212CE52943}"/>
                </a:ext>
              </a:extLst>
            </p:cNvPr>
            <p:cNvSpPr>
              <a:spLocks noChangeArrowheads="1"/>
            </p:cNvSpPr>
            <p:nvPr/>
          </p:nvSpPr>
          <p:spPr bwMode="auto">
            <a:xfrm rot="5400000">
              <a:off x="-1330494" y="4111200"/>
              <a:ext cx="3816352" cy="576263"/>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827B8BCD-670D-4DF9-A134-7A28E9727A3D}"/>
                </a:ext>
              </a:extLst>
            </p:cNvPr>
            <p:cNvSpPr>
              <a:spLocks noChangeAspect="1" noChangeArrowheads="1"/>
            </p:cNvSpPr>
            <p:nvPr/>
          </p:nvSpPr>
          <p:spPr bwMode="auto">
            <a:xfrm>
              <a:off x="1225382" y="2711024"/>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D7008912-BCAB-4877-BC74-A4C9AFDB08F5}"/>
                </a:ext>
              </a:extLst>
            </p:cNvPr>
            <p:cNvSpPr>
              <a:spLocks noChangeAspect="1" noChangeArrowheads="1"/>
            </p:cNvSpPr>
            <p:nvPr/>
          </p:nvSpPr>
          <p:spPr bwMode="auto">
            <a:xfrm>
              <a:off x="1009482" y="2495124"/>
              <a:ext cx="4029077" cy="4029077"/>
            </a:xfrm>
            <a:prstGeom prst="rect">
              <a:avLst/>
            </a:prstGeom>
            <a:noFill/>
            <a:ln w="127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BDF1B28F-87E7-4527-A412-69F6429F91A3}"/>
                </a:ext>
              </a:extLst>
            </p:cNvPr>
            <p:cNvSpPr>
              <a:spLocks noChangeArrowheads="1"/>
            </p:cNvSpPr>
            <p:nvPr/>
          </p:nvSpPr>
          <p:spPr bwMode="auto">
            <a:xfrm>
              <a:off x="1009482" y="1844249"/>
              <a:ext cx="3816352" cy="576263"/>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3EAFA99B-2210-462D-AFAA-5B28ED441A75}"/>
                </a:ext>
              </a:extLst>
            </p:cNvPr>
            <p:cNvSpPr>
              <a:spLocks noChangeArrowheads="1"/>
            </p:cNvSpPr>
            <p:nvPr/>
          </p:nvSpPr>
          <p:spPr bwMode="auto">
            <a:xfrm>
              <a:off x="1306345" y="2204612"/>
              <a:ext cx="36513" cy="153988"/>
            </a:xfrm>
            <a:prstGeom prst="rect">
              <a:avLst/>
            </a:prstGeom>
            <a:solidFill>
              <a:srgbClr val="C00000"/>
            </a:solidFill>
            <a:ln w="19050">
              <a:solidFill>
                <a:srgbClr val="C00000"/>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F69C6EC3-62A8-4D5F-8B8C-FF0BEA3C69EA}"/>
                </a:ext>
              </a:extLst>
            </p:cNvPr>
            <p:cNvSpPr>
              <a:spLocks noChangeArrowheads="1"/>
            </p:cNvSpPr>
            <p:nvPr/>
          </p:nvSpPr>
          <p:spPr bwMode="auto">
            <a:xfrm>
              <a:off x="2025483" y="2204612"/>
              <a:ext cx="36513" cy="1539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5495E48E-1BD6-4313-9223-412A8BBDA364}"/>
                </a:ext>
              </a:extLst>
            </p:cNvPr>
            <p:cNvSpPr>
              <a:spLocks noChangeArrowheads="1"/>
            </p:cNvSpPr>
            <p:nvPr/>
          </p:nvSpPr>
          <p:spPr bwMode="auto">
            <a:xfrm>
              <a:off x="2746208" y="2204612"/>
              <a:ext cx="36513" cy="1539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6639E531-1FE1-42E9-8F27-2601872662E0}"/>
                </a:ext>
              </a:extLst>
            </p:cNvPr>
            <p:cNvSpPr>
              <a:spLocks noChangeArrowheads="1"/>
            </p:cNvSpPr>
            <p:nvPr/>
          </p:nvSpPr>
          <p:spPr bwMode="auto">
            <a:xfrm>
              <a:off x="3466933" y="2204612"/>
              <a:ext cx="36513" cy="1539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62FA65FE-747C-4EBD-88D1-E8CC5F48326F}"/>
                </a:ext>
              </a:extLst>
            </p:cNvPr>
            <p:cNvSpPr>
              <a:spLocks noChangeArrowheads="1"/>
            </p:cNvSpPr>
            <p:nvPr/>
          </p:nvSpPr>
          <p:spPr bwMode="auto">
            <a:xfrm>
              <a:off x="4186071" y="2204612"/>
              <a:ext cx="36513" cy="1539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24D3BBB6-3322-4B11-BCF4-5A93A3F6C360}"/>
                </a:ext>
              </a:extLst>
            </p:cNvPr>
            <p:cNvSpPr>
              <a:spLocks noChangeArrowheads="1"/>
            </p:cNvSpPr>
            <p:nvPr/>
          </p:nvSpPr>
          <p:spPr bwMode="auto">
            <a:xfrm rot="5400000">
              <a:off x="707857" y="2747537"/>
              <a:ext cx="36513" cy="153988"/>
            </a:xfrm>
            <a:prstGeom prst="rect">
              <a:avLst/>
            </a:prstGeom>
            <a:solidFill>
              <a:srgbClr val="0000FF"/>
            </a:solidFill>
            <a:ln w="19050">
              <a:solidFill>
                <a:srgbClr val="0000FF"/>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8FFEEB25-BB44-4B35-95AA-DD9BE33666F5}"/>
                </a:ext>
              </a:extLst>
            </p:cNvPr>
            <p:cNvSpPr>
              <a:spLocks noChangeArrowheads="1"/>
            </p:cNvSpPr>
            <p:nvPr/>
          </p:nvSpPr>
          <p:spPr bwMode="auto">
            <a:xfrm rot="5400000">
              <a:off x="707857" y="3468262"/>
              <a:ext cx="36513" cy="1539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1302B0E7-DE11-4351-A438-52120BA153B5}"/>
                </a:ext>
              </a:extLst>
            </p:cNvPr>
            <p:cNvSpPr>
              <a:spLocks noChangeArrowheads="1"/>
            </p:cNvSpPr>
            <p:nvPr/>
          </p:nvSpPr>
          <p:spPr bwMode="auto">
            <a:xfrm rot="5400000">
              <a:off x="707857" y="4188988"/>
              <a:ext cx="36513" cy="1539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10DFEDC9-0DBC-444B-901F-601622B65991}"/>
                </a:ext>
              </a:extLst>
            </p:cNvPr>
            <p:cNvSpPr>
              <a:spLocks noChangeArrowheads="1"/>
            </p:cNvSpPr>
            <p:nvPr/>
          </p:nvSpPr>
          <p:spPr bwMode="auto">
            <a:xfrm rot="5400000">
              <a:off x="707857" y="4908125"/>
              <a:ext cx="36513" cy="1539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2FC5D799-ECDA-44A9-83CD-BD5C6234206C}"/>
                </a:ext>
              </a:extLst>
            </p:cNvPr>
            <p:cNvSpPr>
              <a:spLocks noChangeArrowheads="1"/>
            </p:cNvSpPr>
            <p:nvPr/>
          </p:nvSpPr>
          <p:spPr bwMode="auto">
            <a:xfrm rot="5400000">
              <a:off x="707857" y="5628851"/>
              <a:ext cx="36513" cy="1539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2" name="Text Box 21">
              <a:extLst>
                <a:ext uri="{FF2B5EF4-FFF2-40B4-BE49-F238E27FC236}">
                  <a16:creationId xmlns:a16="http://schemas.microsoft.com/office/drawing/2014/main" id="{712DDA3D-BF33-4F9D-8043-AB1986513000}"/>
                </a:ext>
              </a:extLst>
            </p:cNvPr>
            <p:cNvSpPr txBox="1">
              <a:spLocks noChangeArrowheads="1"/>
            </p:cNvSpPr>
            <p:nvPr/>
          </p:nvSpPr>
          <p:spPr bwMode="auto">
            <a:xfrm>
              <a:off x="1009482" y="1844249"/>
              <a:ext cx="3816352" cy="366713"/>
            </a:xfrm>
            <a:prstGeom prst="rect">
              <a:avLst/>
            </a:prstGeom>
            <a:noFill/>
            <a:ln w="9525">
              <a:noFill/>
              <a:miter lim="800000"/>
              <a:headEnd/>
              <a:tailEnd/>
            </a:ln>
          </p:spPr>
          <p:txBody>
            <a:bodyPr>
              <a:spAutoFit/>
            </a:bodyPr>
            <a:lstStyle/>
            <a:p>
              <a:pPr>
                <a:spcBef>
                  <a:spcPct val="50000"/>
                </a:spcBef>
              </a:pPr>
              <a:r>
                <a:rPr lang="en-GB" altLang="de-DE" dirty="0">
                  <a:latin typeface="Arial" panose="020B0604020202020204" pitchFamily="34" charset="0"/>
                  <a:cs typeface="Arial" panose="020B0604020202020204" pitchFamily="34" charset="0"/>
                </a:rPr>
                <a:t>Base population 2 (pool of parents)</a:t>
              </a:r>
            </a:p>
          </p:txBody>
        </p:sp>
        <p:sp>
          <p:nvSpPr>
            <p:cNvPr id="23" name="Text Box 22">
              <a:extLst>
                <a:ext uri="{FF2B5EF4-FFF2-40B4-BE49-F238E27FC236}">
                  <a16:creationId xmlns:a16="http://schemas.microsoft.com/office/drawing/2014/main" id="{CF0294AC-3B47-4D79-98F3-330DCC589738}"/>
                </a:ext>
              </a:extLst>
            </p:cNvPr>
            <p:cNvSpPr txBox="1">
              <a:spLocks noChangeArrowheads="1"/>
            </p:cNvSpPr>
            <p:nvPr/>
          </p:nvSpPr>
          <p:spPr bwMode="auto">
            <a:xfrm rot="16200000">
              <a:off x="-1435269" y="4215975"/>
              <a:ext cx="3816352" cy="366713"/>
            </a:xfrm>
            <a:prstGeom prst="rect">
              <a:avLst/>
            </a:prstGeom>
            <a:noFill/>
            <a:ln w="9525">
              <a:noFill/>
              <a:miter lim="800000"/>
              <a:headEnd/>
              <a:tailEnd/>
            </a:ln>
          </p:spPr>
          <p:txBody>
            <a:bodyPr>
              <a:spAutoFit/>
            </a:bodyPr>
            <a:lstStyle/>
            <a:p>
              <a:pPr>
                <a:spcBef>
                  <a:spcPct val="50000"/>
                </a:spcBef>
              </a:pPr>
              <a:r>
                <a:rPr lang="en-GB" altLang="de-DE" dirty="0">
                  <a:latin typeface="Arial" panose="020B0604020202020204" pitchFamily="34" charset="0"/>
                  <a:cs typeface="Arial" panose="020B0604020202020204" pitchFamily="34" charset="0"/>
                </a:rPr>
                <a:t>Base population 1 (pool of parents)</a:t>
              </a:r>
            </a:p>
          </p:txBody>
        </p:sp>
        <p:cxnSp>
          <p:nvCxnSpPr>
            <p:cNvPr id="24" name="AutoShape 23">
              <a:extLst>
                <a:ext uri="{FF2B5EF4-FFF2-40B4-BE49-F238E27FC236}">
                  <a16:creationId xmlns:a16="http://schemas.microsoft.com/office/drawing/2014/main" id="{810721ED-5F6B-4AB7-B613-5886B98B426A}"/>
                </a:ext>
              </a:extLst>
            </p:cNvPr>
            <p:cNvCxnSpPr>
              <a:cxnSpLocks noChangeShapeType="1"/>
              <a:stCxn id="17" idx="0"/>
              <a:endCxn id="29" idx="2"/>
            </p:cNvCxnSpPr>
            <p:nvPr/>
          </p:nvCxnSpPr>
          <p:spPr bwMode="auto">
            <a:xfrm flipV="1">
              <a:off x="815807" y="2818974"/>
              <a:ext cx="390525" cy="6350"/>
            </a:xfrm>
            <a:prstGeom prst="straightConnector1">
              <a:avLst/>
            </a:prstGeom>
            <a:noFill/>
            <a:ln w="9525">
              <a:solidFill>
                <a:schemeClr val="tx1"/>
              </a:solidFill>
              <a:round/>
              <a:headEnd/>
              <a:tailEnd type="triangle" w="med" len="med"/>
            </a:ln>
          </p:spPr>
        </p:cxnSp>
        <p:sp>
          <p:nvSpPr>
            <p:cNvPr id="25" name="Rectangle 24">
              <a:extLst>
                <a:ext uri="{FF2B5EF4-FFF2-40B4-BE49-F238E27FC236}">
                  <a16:creationId xmlns:a16="http://schemas.microsoft.com/office/drawing/2014/main" id="{A1939DF3-BE53-4733-B5A3-9B8D3EDB29F6}"/>
                </a:ext>
              </a:extLst>
            </p:cNvPr>
            <p:cNvSpPr>
              <a:spLocks noChangeAspect="1" noChangeArrowheads="1"/>
            </p:cNvSpPr>
            <p:nvPr/>
          </p:nvSpPr>
          <p:spPr bwMode="auto">
            <a:xfrm rot="5400000">
              <a:off x="4106696" y="2711024"/>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61204B47-2946-40DB-81E8-74154F12799C}"/>
                </a:ext>
              </a:extLst>
            </p:cNvPr>
            <p:cNvSpPr>
              <a:spLocks noChangeAspect="1" noChangeArrowheads="1"/>
            </p:cNvSpPr>
            <p:nvPr/>
          </p:nvSpPr>
          <p:spPr bwMode="auto">
            <a:xfrm rot="5400000">
              <a:off x="3385971" y="2711024"/>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 name="Rectangle 26">
              <a:extLst>
                <a:ext uri="{FF2B5EF4-FFF2-40B4-BE49-F238E27FC236}">
                  <a16:creationId xmlns:a16="http://schemas.microsoft.com/office/drawing/2014/main" id="{FC81094F-4CE4-4692-9156-F547E2D19AC3}"/>
                </a:ext>
              </a:extLst>
            </p:cNvPr>
            <p:cNvSpPr>
              <a:spLocks noChangeAspect="1" noChangeArrowheads="1"/>
            </p:cNvSpPr>
            <p:nvPr/>
          </p:nvSpPr>
          <p:spPr bwMode="auto">
            <a:xfrm rot="5400000">
              <a:off x="2665245" y="2711024"/>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729B7FF0-0049-4360-B9AD-576375746CCC}"/>
                </a:ext>
              </a:extLst>
            </p:cNvPr>
            <p:cNvSpPr>
              <a:spLocks noChangeAspect="1" noChangeArrowheads="1"/>
            </p:cNvSpPr>
            <p:nvPr/>
          </p:nvSpPr>
          <p:spPr bwMode="auto">
            <a:xfrm rot="5400000">
              <a:off x="1946108" y="2711024"/>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8061C927-0808-4EA6-9A5D-F3057947D043}"/>
                </a:ext>
              </a:extLst>
            </p:cNvPr>
            <p:cNvSpPr>
              <a:spLocks noChangeAspect="1" noChangeArrowheads="1"/>
            </p:cNvSpPr>
            <p:nvPr/>
          </p:nvSpPr>
          <p:spPr bwMode="auto">
            <a:xfrm rot="5400000">
              <a:off x="1225382" y="2711024"/>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BEEA1867-3428-4A8F-947D-126689FD7573}"/>
                </a:ext>
              </a:extLst>
            </p:cNvPr>
            <p:cNvSpPr>
              <a:spLocks noChangeAspect="1" noChangeArrowheads="1"/>
            </p:cNvSpPr>
            <p:nvPr/>
          </p:nvSpPr>
          <p:spPr bwMode="auto">
            <a:xfrm>
              <a:off x="1225382" y="3431750"/>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 name="Rectangle 30">
              <a:extLst>
                <a:ext uri="{FF2B5EF4-FFF2-40B4-BE49-F238E27FC236}">
                  <a16:creationId xmlns:a16="http://schemas.microsoft.com/office/drawing/2014/main" id="{A2B24081-6C3A-4581-8459-D6E139AA61A4}"/>
                </a:ext>
              </a:extLst>
            </p:cNvPr>
            <p:cNvSpPr>
              <a:spLocks noChangeAspect="1" noChangeArrowheads="1"/>
            </p:cNvSpPr>
            <p:nvPr/>
          </p:nvSpPr>
          <p:spPr bwMode="auto">
            <a:xfrm>
              <a:off x="1225382" y="4150887"/>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 name="Rectangle 31">
              <a:extLst>
                <a:ext uri="{FF2B5EF4-FFF2-40B4-BE49-F238E27FC236}">
                  <a16:creationId xmlns:a16="http://schemas.microsoft.com/office/drawing/2014/main" id="{230B40C8-627C-4AB0-8D95-C182F58E1B21}"/>
                </a:ext>
              </a:extLst>
            </p:cNvPr>
            <p:cNvSpPr>
              <a:spLocks noChangeAspect="1" noChangeArrowheads="1"/>
            </p:cNvSpPr>
            <p:nvPr/>
          </p:nvSpPr>
          <p:spPr bwMode="auto">
            <a:xfrm>
              <a:off x="1225382" y="4871613"/>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 name="Rectangle 32">
              <a:extLst>
                <a:ext uri="{FF2B5EF4-FFF2-40B4-BE49-F238E27FC236}">
                  <a16:creationId xmlns:a16="http://schemas.microsoft.com/office/drawing/2014/main" id="{B948B06C-C9A9-4344-88AD-C3F853FC3880}"/>
                </a:ext>
              </a:extLst>
            </p:cNvPr>
            <p:cNvSpPr>
              <a:spLocks noChangeAspect="1" noChangeArrowheads="1"/>
            </p:cNvSpPr>
            <p:nvPr/>
          </p:nvSpPr>
          <p:spPr bwMode="auto">
            <a:xfrm>
              <a:off x="1225382" y="5592338"/>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id="{B60332F7-960F-4887-BBC2-95B78AFF9C9E}"/>
                </a:ext>
              </a:extLst>
            </p:cNvPr>
            <p:cNvSpPr>
              <a:spLocks noChangeAspect="1" noChangeArrowheads="1"/>
            </p:cNvSpPr>
            <p:nvPr/>
          </p:nvSpPr>
          <p:spPr bwMode="auto">
            <a:xfrm>
              <a:off x="1944520" y="3431750"/>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 name="Rectangle 34">
              <a:extLst>
                <a:ext uri="{FF2B5EF4-FFF2-40B4-BE49-F238E27FC236}">
                  <a16:creationId xmlns:a16="http://schemas.microsoft.com/office/drawing/2014/main" id="{DA5D250C-F061-445F-9F4B-2BA3E08C3E5C}"/>
                </a:ext>
              </a:extLst>
            </p:cNvPr>
            <p:cNvSpPr>
              <a:spLocks noChangeAspect="1" noChangeArrowheads="1"/>
            </p:cNvSpPr>
            <p:nvPr/>
          </p:nvSpPr>
          <p:spPr bwMode="auto">
            <a:xfrm>
              <a:off x="1944520" y="4150887"/>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 name="Rectangle 35">
              <a:extLst>
                <a:ext uri="{FF2B5EF4-FFF2-40B4-BE49-F238E27FC236}">
                  <a16:creationId xmlns:a16="http://schemas.microsoft.com/office/drawing/2014/main" id="{39054A43-BAC2-485A-A0E4-8A5BD8D2E61C}"/>
                </a:ext>
              </a:extLst>
            </p:cNvPr>
            <p:cNvSpPr>
              <a:spLocks noChangeAspect="1" noChangeArrowheads="1"/>
            </p:cNvSpPr>
            <p:nvPr/>
          </p:nvSpPr>
          <p:spPr bwMode="auto">
            <a:xfrm>
              <a:off x="1944520" y="4871613"/>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 name="Rectangle 36">
              <a:extLst>
                <a:ext uri="{FF2B5EF4-FFF2-40B4-BE49-F238E27FC236}">
                  <a16:creationId xmlns:a16="http://schemas.microsoft.com/office/drawing/2014/main" id="{515EF2EC-94EE-4F64-AE10-57FBBD078CAC}"/>
                </a:ext>
              </a:extLst>
            </p:cNvPr>
            <p:cNvSpPr>
              <a:spLocks noChangeAspect="1" noChangeArrowheads="1"/>
            </p:cNvSpPr>
            <p:nvPr/>
          </p:nvSpPr>
          <p:spPr bwMode="auto">
            <a:xfrm>
              <a:off x="1944520" y="5592338"/>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5C3C5080-EF57-4BA0-8268-A014D401F8E9}"/>
                </a:ext>
              </a:extLst>
            </p:cNvPr>
            <p:cNvSpPr>
              <a:spLocks noChangeAspect="1" noChangeArrowheads="1"/>
            </p:cNvSpPr>
            <p:nvPr/>
          </p:nvSpPr>
          <p:spPr bwMode="auto">
            <a:xfrm>
              <a:off x="2665246" y="3431750"/>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 name="Rectangle 38">
              <a:extLst>
                <a:ext uri="{FF2B5EF4-FFF2-40B4-BE49-F238E27FC236}">
                  <a16:creationId xmlns:a16="http://schemas.microsoft.com/office/drawing/2014/main" id="{0048D56B-4772-425E-90DC-255BFE02A807}"/>
                </a:ext>
              </a:extLst>
            </p:cNvPr>
            <p:cNvSpPr>
              <a:spLocks noChangeAspect="1" noChangeArrowheads="1"/>
            </p:cNvSpPr>
            <p:nvPr/>
          </p:nvSpPr>
          <p:spPr bwMode="auto">
            <a:xfrm>
              <a:off x="2665246" y="4150887"/>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 name="Rectangle 39">
              <a:extLst>
                <a:ext uri="{FF2B5EF4-FFF2-40B4-BE49-F238E27FC236}">
                  <a16:creationId xmlns:a16="http://schemas.microsoft.com/office/drawing/2014/main" id="{E6403094-F882-418B-92FD-E881E14C9C32}"/>
                </a:ext>
              </a:extLst>
            </p:cNvPr>
            <p:cNvSpPr>
              <a:spLocks noChangeAspect="1" noChangeArrowheads="1"/>
            </p:cNvSpPr>
            <p:nvPr/>
          </p:nvSpPr>
          <p:spPr bwMode="auto">
            <a:xfrm>
              <a:off x="2665246" y="4871613"/>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 name="Rectangle 40">
              <a:extLst>
                <a:ext uri="{FF2B5EF4-FFF2-40B4-BE49-F238E27FC236}">
                  <a16:creationId xmlns:a16="http://schemas.microsoft.com/office/drawing/2014/main" id="{FCA14B94-2975-45F9-A168-A90A291EC682}"/>
                </a:ext>
              </a:extLst>
            </p:cNvPr>
            <p:cNvSpPr>
              <a:spLocks noChangeAspect="1" noChangeArrowheads="1"/>
            </p:cNvSpPr>
            <p:nvPr/>
          </p:nvSpPr>
          <p:spPr bwMode="auto">
            <a:xfrm>
              <a:off x="2665246" y="5592338"/>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 name="Rectangle 41">
              <a:extLst>
                <a:ext uri="{FF2B5EF4-FFF2-40B4-BE49-F238E27FC236}">
                  <a16:creationId xmlns:a16="http://schemas.microsoft.com/office/drawing/2014/main" id="{BAFAFF71-DD10-4682-BE13-B59DB50AEBF6}"/>
                </a:ext>
              </a:extLst>
            </p:cNvPr>
            <p:cNvSpPr>
              <a:spLocks noChangeAspect="1" noChangeArrowheads="1"/>
            </p:cNvSpPr>
            <p:nvPr/>
          </p:nvSpPr>
          <p:spPr bwMode="auto">
            <a:xfrm>
              <a:off x="3385971" y="3431750"/>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 name="Rectangle 42">
              <a:extLst>
                <a:ext uri="{FF2B5EF4-FFF2-40B4-BE49-F238E27FC236}">
                  <a16:creationId xmlns:a16="http://schemas.microsoft.com/office/drawing/2014/main" id="{99DA7061-AA6C-494F-BAED-4CAB75C2F408}"/>
                </a:ext>
              </a:extLst>
            </p:cNvPr>
            <p:cNvSpPr>
              <a:spLocks noChangeAspect="1" noChangeArrowheads="1"/>
            </p:cNvSpPr>
            <p:nvPr/>
          </p:nvSpPr>
          <p:spPr bwMode="auto">
            <a:xfrm>
              <a:off x="3385971" y="4150887"/>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 name="Rectangle 43">
              <a:extLst>
                <a:ext uri="{FF2B5EF4-FFF2-40B4-BE49-F238E27FC236}">
                  <a16:creationId xmlns:a16="http://schemas.microsoft.com/office/drawing/2014/main" id="{98D2F935-067C-4088-A58F-8C6A952DE151}"/>
                </a:ext>
              </a:extLst>
            </p:cNvPr>
            <p:cNvSpPr>
              <a:spLocks noChangeAspect="1" noChangeArrowheads="1"/>
            </p:cNvSpPr>
            <p:nvPr/>
          </p:nvSpPr>
          <p:spPr bwMode="auto">
            <a:xfrm>
              <a:off x="3385971" y="4871613"/>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 name="Rectangle 44">
              <a:extLst>
                <a:ext uri="{FF2B5EF4-FFF2-40B4-BE49-F238E27FC236}">
                  <a16:creationId xmlns:a16="http://schemas.microsoft.com/office/drawing/2014/main" id="{65C9899F-7479-4D71-BD31-82F768F3EEC1}"/>
                </a:ext>
              </a:extLst>
            </p:cNvPr>
            <p:cNvSpPr>
              <a:spLocks noChangeAspect="1" noChangeArrowheads="1"/>
            </p:cNvSpPr>
            <p:nvPr/>
          </p:nvSpPr>
          <p:spPr bwMode="auto">
            <a:xfrm>
              <a:off x="3385971" y="5592338"/>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 name="Rectangle 45">
              <a:extLst>
                <a:ext uri="{FF2B5EF4-FFF2-40B4-BE49-F238E27FC236}">
                  <a16:creationId xmlns:a16="http://schemas.microsoft.com/office/drawing/2014/main" id="{7F0F30B2-4235-4048-9366-3ED2B2A93ECA}"/>
                </a:ext>
              </a:extLst>
            </p:cNvPr>
            <p:cNvSpPr>
              <a:spLocks noChangeAspect="1" noChangeArrowheads="1"/>
            </p:cNvSpPr>
            <p:nvPr/>
          </p:nvSpPr>
          <p:spPr bwMode="auto">
            <a:xfrm>
              <a:off x="4105109" y="3431750"/>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 name="Rectangle 46">
              <a:extLst>
                <a:ext uri="{FF2B5EF4-FFF2-40B4-BE49-F238E27FC236}">
                  <a16:creationId xmlns:a16="http://schemas.microsoft.com/office/drawing/2014/main" id="{14C0F3C4-FB82-46AA-8B41-990A4970E065}"/>
                </a:ext>
              </a:extLst>
            </p:cNvPr>
            <p:cNvSpPr>
              <a:spLocks noChangeAspect="1" noChangeArrowheads="1"/>
            </p:cNvSpPr>
            <p:nvPr/>
          </p:nvSpPr>
          <p:spPr bwMode="auto">
            <a:xfrm>
              <a:off x="4105109" y="4150887"/>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8" name="Rectangle 47">
              <a:extLst>
                <a:ext uri="{FF2B5EF4-FFF2-40B4-BE49-F238E27FC236}">
                  <a16:creationId xmlns:a16="http://schemas.microsoft.com/office/drawing/2014/main" id="{E4CF58BA-395F-43C7-A5F3-B10BB8EBF68E}"/>
                </a:ext>
              </a:extLst>
            </p:cNvPr>
            <p:cNvSpPr>
              <a:spLocks noChangeAspect="1" noChangeArrowheads="1"/>
            </p:cNvSpPr>
            <p:nvPr/>
          </p:nvSpPr>
          <p:spPr bwMode="auto">
            <a:xfrm>
              <a:off x="4105109" y="4871613"/>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 name="Rectangle 48">
              <a:extLst>
                <a:ext uri="{FF2B5EF4-FFF2-40B4-BE49-F238E27FC236}">
                  <a16:creationId xmlns:a16="http://schemas.microsoft.com/office/drawing/2014/main" id="{06870F6C-8269-4885-820B-E915F0D807FD}"/>
                </a:ext>
              </a:extLst>
            </p:cNvPr>
            <p:cNvSpPr>
              <a:spLocks noChangeAspect="1" noChangeArrowheads="1"/>
            </p:cNvSpPr>
            <p:nvPr/>
          </p:nvSpPr>
          <p:spPr bwMode="auto">
            <a:xfrm>
              <a:off x="4105109" y="5592338"/>
              <a:ext cx="720725" cy="720725"/>
            </a:xfrm>
            <a:prstGeom prst="rect">
              <a:avLst/>
            </a:prstGeom>
            <a:noFill/>
            <a:ln w="9525">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 name="Rectangle 49">
              <a:extLst>
                <a:ext uri="{FF2B5EF4-FFF2-40B4-BE49-F238E27FC236}">
                  <a16:creationId xmlns:a16="http://schemas.microsoft.com/office/drawing/2014/main" id="{6D59DDF5-369A-40C3-9F74-D01A7553B535}"/>
                </a:ext>
              </a:extLst>
            </p:cNvPr>
            <p:cNvSpPr>
              <a:spLocks noChangeAspect="1" noChangeArrowheads="1"/>
            </p:cNvSpPr>
            <p:nvPr/>
          </p:nvSpPr>
          <p:spPr bwMode="auto">
            <a:xfrm rot="5400000">
              <a:off x="4106696" y="3430162"/>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 name="Rectangle 50">
              <a:extLst>
                <a:ext uri="{FF2B5EF4-FFF2-40B4-BE49-F238E27FC236}">
                  <a16:creationId xmlns:a16="http://schemas.microsoft.com/office/drawing/2014/main" id="{5E61DE24-AC6B-4347-BFDF-6514F47CD9AD}"/>
                </a:ext>
              </a:extLst>
            </p:cNvPr>
            <p:cNvSpPr>
              <a:spLocks noChangeAspect="1" noChangeArrowheads="1"/>
            </p:cNvSpPr>
            <p:nvPr/>
          </p:nvSpPr>
          <p:spPr bwMode="auto">
            <a:xfrm rot="5400000">
              <a:off x="3385971" y="3430162"/>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2" name="Rectangle 51">
              <a:extLst>
                <a:ext uri="{FF2B5EF4-FFF2-40B4-BE49-F238E27FC236}">
                  <a16:creationId xmlns:a16="http://schemas.microsoft.com/office/drawing/2014/main" id="{C15C5FCE-9712-42EE-8645-5066F30BAC31}"/>
                </a:ext>
              </a:extLst>
            </p:cNvPr>
            <p:cNvSpPr>
              <a:spLocks noChangeAspect="1" noChangeArrowheads="1"/>
            </p:cNvSpPr>
            <p:nvPr/>
          </p:nvSpPr>
          <p:spPr bwMode="auto">
            <a:xfrm rot="5400000">
              <a:off x="2665245" y="3430162"/>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3" name="Rectangle 52">
              <a:extLst>
                <a:ext uri="{FF2B5EF4-FFF2-40B4-BE49-F238E27FC236}">
                  <a16:creationId xmlns:a16="http://schemas.microsoft.com/office/drawing/2014/main" id="{9C8419BF-36F7-4289-9D6F-5233D7B196D9}"/>
                </a:ext>
              </a:extLst>
            </p:cNvPr>
            <p:cNvSpPr>
              <a:spLocks noChangeAspect="1" noChangeArrowheads="1"/>
            </p:cNvSpPr>
            <p:nvPr/>
          </p:nvSpPr>
          <p:spPr bwMode="auto">
            <a:xfrm rot="5400000">
              <a:off x="1946108" y="3430162"/>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4" name="Rectangle 53">
              <a:extLst>
                <a:ext uri="{FF2B5EF4-FFF2-40B4-BE49-F238E27FC236}">
                  <a16:creationId xmlns:a16="http://schemas.microsoft.com/office/drawing/2014/main" id="{FBDD7755-CF9C-4F45-8262-8F336BBA7A05}"/>
                </a:ext>
              </a:extLst>
            </p:cNvPr>
            <p:cNvSpPr>
              <a:spLocks noChangeAspect="1" noChangeArrowheads="1"/>
            </p:cNvSpPr>
            <p:nvPr/>
          </p:nvSpPr>
          <p:spPr bwMode="auto">
            <a:xfrm rot="5400000">
              <a:off x="1225382" y="3430162"/>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5" name="Rectangle 54">
              <a:extLst>
                <a:ext uri="{FF2B5EF4-FFF2-40B4-BE49-F238E27FC236}">
                  <a16:creationId xmlns:a16="http://schemas.microsoft.com/office/drawing/2014/main" id="{FEADDE90-47D2-46B2-B848-37B0BEB21D18}"/>
                </a:ext>
              </a:extLst>
            </p:cNvPr>
            <p:cNvSpPr>
              <a:spLocks noChangeAspect="1" noChangeArrowheads="1"/>
            </p:cNvSpPr>
            <p:nvPr/>
          </p:nvSpPr>
          <p:spPr bwMode="auto">
            <a:xfrm rot="5400000">
              <a:off x="4106696" y="4150887"/>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6" name="Rectangle 55">
              <a:extLst>
                <a:ext uri="{FF2B5EF4-FFF2-40B4-BE49-F238E27FC236}">
                  <a16:creationId xmlns:a16="http://schemas.microsoft.com/office/drawing/2014/main" id="{D70EAD43-65BD-4221-A971-197469196873}"/>
                </a:ext>
              </a:extLst>
            </p:cNvPr>
            <p:cNvSpPr>
              <a:spLocks noChangeAspect="1" noChangeArrowheads="1"/>
            </p:cNvSpPr>
            <p:nvPr/>
          </p:nvSpPr>
          <p:spPr bwMode="auto">
            <a:xfrm rot="5400000">
              <a:off x="3385971" y="4150887"/>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7" name="Rectangle 56">
              <a:extLst>
                <a:ext uri="{FF2B5EF4-FFF2-40B4-BE49-F238E27FC236}">
                  <a16:creationId xmlns:a16="http://schemas.microsoft.com/office/drawing/2014/main" id="{BADE2846-D2F7-4EDB-8374-0133EB53790E}"/>
                </a:ext>
              </a:extLst>
            </p:cNvPr>
            <p:cNvSpPr>
              <a:spLocks noChangeAspect="1" noChangeArrowheads="1"/>
            </p:cNvSpPr>
            <p:nvPr/>
          </p:nvSpPr>
          <p:spPr bwMode="auto">
            <a:xfrm rot="5400000">
              <a:off x="2665245" y="4150887"/>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8" name="Rectangle 57">
              <a:extLst>
                <a:ext uri="{FF2B5EF4-FFF2-40B4-BE49-F238E27FC236}">
                  <a16:creationId xmlns:a16="http://schemas.microsoft.com/office/drawing/2014/main" id="{74D9B4AC-5214-4CA9-A737-48F792B77794}"/>
                </a:ext>
              </a:extLst>
            </p:cNvPr>
            <p:cNvSpPr>
              <a:spLocks noChangeAspect="1" noChangeArrowheads="1"/>
            </p:cNvSpPr>
            <p:nvPr/>
          </p:nvSpPr>
          <p:spPr bwMode="auto">
            <a:xfrm rot="5400000">
              <a:off x="1946108" y="4150887"/>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9" name="Rectangle 58">
              <a:extLst>
                <a:ext uri="{FF2B5EF4-FFF2-40B4-BE49-F238E27FC236}">
                  <a16:creationId xmlns:a16="http://schemas.microsoft.com/office/drawing/2014/main" id="{0713892C-8972-41B3-8B4E-3475BA544E04}"/>
                </a:ext>
              </a:extLst>
            </p:cNvPr>
            <p:cNvSpPr>
              <a:spLocks noChangeAspect="1" noChangeArrowheads="1"/>
            </p:cNvSpPr>
            <p:nvPr/>
          </p:nvSpPr>
          <p:spPr bwMode="auto">
            <a:xfrm rot="5400000">
              <a:off x="1225382" y="4150887"/>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0" name="Rectangle 59">
              <a:extLst>
                <a:ext uri="{FF2B5EF4-FFF2-40B4-BE49-F238E27FC236}">
                  <a16:creationId xmlns:a16="http://schemas.microsoft.com/office/drawing/2014/main" id="{BF31B8A8-0535-4B3C-8B4D-0631F40EF2F5}"/>
                </a:ext>
              </a:extLst>
            </p:cNvPr>
            <p:cNvSpPr>
              <a:spLocks noChangeAspect="1" noChangeArrowheads="1"/>
            </p:cNvSpPr>
            <p:nvPr/>
          </p:nvSpPr>
          <p:spPr bwMode="auto">
            <a:xfrm rot="5400000">
              <a:off x="4106696" y="4871613"/>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1" name="Rectangle 60">
              <a:extLst>
                <a:ext uri="{FF2B5EF4-FFF2-40B4-BE49-F238E27FC236}">
                  <a16:creationId xmlns:a16="http://schemas.microsoft.com/office/drawing/2014/main" id="{F5D4CC4E-452D-49D1-BD12-8965CF42CC0E}"/>
                </a:ext>
              </a:extLst>
            </p:cNvPr>
            <p:cNvSpPr>
              <a:spLocks noChangeAspect="1" noChangeArrowheads="1"/>
            </p:cNvSpPr>
            <p:nvPr/>
          </p:nvSpPr>
          <p:spPr bwMode="auto">
            <a:xfrm rot="5400000">
              <a:off x="3385971" y="4871613"/>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2" name="Rectangle 61">
              <a:extLst>
                <a:ext uri="{FF2B5EF4-FFF2-40B4-BE49-F238E27FC236}">
                  <a16:creationId xmlns:a16="http://schemas.microsoft.com/office/drawing/2014/main" id="{90666DBB-79FF-4E7E-B9A5-1B800AD286E4}"/>
                </a:ext>
              </a:extLst>
            </p:cNvPr>
            <p:cNvSpPr>
              <a:spLocks noChangeAspect="1" noChangeArrowheads="1"/>
            </p:cNvSpPr>
            <p:nvPr/>
          </p:nvSpPr>
          <p:spPr bwMode="auto">
            <a:xfrm rot="5400000">
              <a:off x="2665245" y="4871613"/>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3" name="Rectangle 62">
              <a:extLst>
                <a:ext uri="{FF2B5EF4-FFF2-40B4-BE49-F238E27FC236}">
                  <a16:creationId xmlns:a16="http://schemas.microsoft.com/office/drawing/2014/main" id="{741A22A6-38CD-4B29-A541-4B0DDCD92747}"/>
                </a:ext>
              </a:extLst>
            </p:cNvPr>
            <p:cNvSpPr>
              <a:spLocks noChangeAspect="1" noChangeArrowheads="1"/>
            </p:cNvSpPr>
            <p:nvPr/>
          </p:nvSpPr>
          <p:spPr bwMode="auto">
            <a:xfrm rot="5400000">
              <a:off x="1946108" y="4871613"/>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4" name="Rectangle 63">
              <a:extLst>
                <a:ext uri="{FF2B5EF4-FFF2-40B4-BE49-F238E27FC236}">
                  <a16:creationId xmlns:a16="http://schemas.microsoft.com/office/drawing/2014/main" id="{4077E35D-8E23-4845-BE2D-C491FB2AD088}"/>
                </a:ext>
              </a:extLst>
            </p:cNvPr>
            <p:cNvSpPr>
              <a:spLocks noChangeAspect="1" noChangeArrowheads="1"/>
            </p:cNvSpPr>
            <p:nvPr/>
          </p:nvSpPr>
          <p:spPr bwMode="auto">
            <a:xfrm rot="5400000">
              <a:off x="1225382" y="4871613"/>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5" name="Rectangle 64">
              <a:extLst>
                <a:ext uri="{FF2B5EF4-FFF2-40B4-BE49-F238E27FC236}">
                  <a16:creationId xmlns:a16="http://schemas.microsoft.com/office/drawing/2014/main" id="{0A036042-EB84-4ABF-A8BE-0E846AB1770F}"/>
                </a:ext>
              </a:extLst>
            </p:cNvPr>
            <p:cNvSpPr>
              <a:spLocks noChangeAspect="1" noChangeArrowheads="1"/>
            </p:cNvSpPr>
            <p:nvPr/>
          </p:nvSpPr>
          <p:spPr bwMode="auto">
            <a:xfrm rot="5400000">
              <a:off x="4106696" y="5590751"/>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6" name="Rectangle 65">
              <a:extLst>
                <a:ext uri="{FF2B5EF4-FFF2-40B4-BE49-F238E27FC236}">
                  <a16:creationId xmlns:a16="http://schemas.microsoft.com/office/drawing/2014/main" id="{9D48CB14-F1CA-407F-BBD0-BA2C0A351B3C}"/>
                </a:ext>
              </a:extLst>
            </p:cNvPr>
            <p:cNvSpPr>
              <a:spLocks noChangeAspect="1" noChangeArrowheads="1"/>
            </p:cNvSpPr>
            <p:nvPr/>
          </p:nvSpPr>
          <p:spPr bwMode="auto">
            <a:xfrm rot="5400000">
              <a:off x="3385971" y="5590751"/>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7" name="Rectangle 66">
              <a:extLst>
                <a:ext uri="{FF2B5EF4-FFF2-40B4-BE49-F238E27FC236}">
                  <a16:creationId xmlns:a16="http://schemas.microsoft.com/office/drawing/2014/main" id="{E457303E-F11E-411C-87CB-E67511048188}"/>
                </a:ext>
              </a:extLst>
            </p:cNvPr>
            <p:cNvSpPr>
              <a:spLocks noChangeAspect="1" noChangeArrowheads="1"/>
            </p:cNvSpPr>
            <p:nvPr/>
          </p:nvSpPr>
          <p:spPr bwMode="auto">
            <a:xfrm rot="5400000">
              <a:off x="2665245" y="5590751"/>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8" name="Rectangle 67">
              <a:extLst>
                <a:ext uri="{FF2B5EF4-FFF2-40B4-BE49-F238E27FC236}">
                  <a16:creationId xmlns:a16="http://schemas.microsoft.com/office/drawing/2014/main" id="{1594FBEA-8111-45F8-B0D7-2D7BEB298ACC}"/>
                </a:ext>
              </a:extLst>
            </p:cNvPr>
            <p:cNvSpPr>
              <a:spLocks noChangeAspect="1" noChangeArrowheads="1"/>
            </p:cNvSpPr>
            <p:nvPr/>
          </p:nvSpPr>
          <p:spPr bwMode="auto">
            <a:xfrm rot="5400000">
              <a:off x="1946108" y="5590751"/>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69" name="Rectangle 68">
              <a:extLst>
                <a:ext uri="{FF2B5EF4-FFF2-40B4-BE49-F238E27FC236}">
                  <a16:creationId xmlns:a16="http://schemas.microsoft.com/office/drawing/2014/main" id="{A8421A4D-A490-4295-88FD-56088AD2B3C1}"/>
                </a:ext>
              </a:extLst>
            </p:cNvPr>
            <p:cNvSpPr>
              <a:spLocks noChangeAspect="1" noChangeArrowheads="1"/>
            </p:cNvSpPr>
            <p:nvPr/>
          </p:nvSpPr>
          <p:spPr bwMode="auto">
            <a:xfrm rot="5400000">
              <a:off x="1225382" y="5590751"/>
              <a:ext cx="215900" cy="21590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nvGrpSpPr>
            <p:cNvPr id="512" name="Group 511">
              <a:extLst>
                <a:ext uri="{FF2B5EF4-FFF2-40B4-BE49-F238E27FC236}">
                  <a16:creationId xmlns:a16="http://schemas.microsoft.com/office/drawing/2014/main" id="{36C0462A-87E1-4F72-A767-B94692A38F83}"/>
                </a:ext>
              </a:extLst>
            </p:cNvPr>
            <p:cNvGrpSpPr/>
            <p:nvPr/>
          </p:nvGrpSpPr>
          <p:grpSpPr>
            <a:xfrm>
              <a:off x="1441282" y="2853899"/>
              <a:ext cx="431800" cy="576263"/>
              <a:chOff x="1441282" y="2853899"/>
              <a:chExt cx="431800" cy="576263"/>
            </a:xfrm>
          </p:grpSpPr>
          <p:sp>
            <p:nvSpPr>
              <p:cNvPr id="427" name="Rectangle 71">
                <a:extLst>
                  <a:ext uri="{FF2B5EF4-FFF2-40B4-BE49-F238E27FC236}">
                    <a16:creationId xmlns:a16="http://schemas.microsoft.com/office/drawing/2014/main" id="{63B112A6-E85A-47A9-9E82-AD8D5AEB9F25}"/>
                  </a:ext>
                </a:extLst>
              </p:cNvPr>
              <p:cNvSpPr>
                <a:spLocks noChangeArrowheads="1"/>
              </p:cNvSpPr>
              <p:nvPr/>
            </p:nvSpPr>
            <p:spPr bwMode="auto">
              <a:xfrm rot="18900000">
                <a:off x="1549034" y="3161522"/>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8" name="Rectangle 72">
                <a:extLst>
                  <a:ext uri="{FF2B5EF4-FFF2-40B4-BE49-F238E27FC236}">
                    <a16:creationId xmlns:a16="http://schemas.microsoft.com/office/drawing/2014/main" id="{33B37712-31DB-40DF-B0DE-5B345C776DD9}"/>
                  </a:ext>
                </a:extLst>
              </p:cNvPr>
              <p:cNvSpPr>
                <a:spLocks noChangeArrowheads="1"/>
              </p:cNvSpPr>
              <p:nvPr/>
            </p:nvSpPr>
            <p:spPr bwMode="auto">
              <a:xfrm rot="18900000">
                <a:off x="1584687" y="3122539"/>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9" name="Rectangle 73">
                <a:extLst>
                  <a:ext uri="{FF2B5EF4-FFF2-40B4-BE49-F238E27FC236}">
                    <a16:creationId xmlns:a16="http://schemas.microsoft.com/office/drawing/2014/main" id="{197AA8AF-02D2-49A3-B775-8AA7B7AA8F42}"/>
                  </a:ext>
                </a:extLst>
              </p:cNvPr>
              <p:cNvSpPr>
                <a:spLocks noChangeArrowheads="1"/>
              </p:cNvSpPr>
              <p:nvPr/>
            </p:nvSpPr>
            <p:spPr bwMode="auto">
              <a:xfrm rot="18900000">
                <a:off x="1621133" y="3084404"/>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0" name="Rectangle 74">
                <a:extLst>
                  <a:ext uri="{FF2B5EF4-FFF2-40B4-BE49-F238E27FC236}">
                    <a16:creationId xmlns:a16="http://schemas.microsoft.com/office/drawing/2014/main" id="{5C655755-882E-48CE-8586-F3F32E94B821}"/>
                  </a:ext>
                </a:extLst>
              </p:cNvPr>
              <p:cNvSpPr>
                <a:spLocks noChangeArrowheads="1"/>
              </p:cNvSpPr>
              <p:nvPr/>
            </p:nvSpPr>
            <p:spPr bwMode="auto">
              <a:xfrm rot="18900000">
                <a:off x="1656786" y="3045422"/>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1" name="Rectangle 75">
                <a:extLst>
                  <a:ext uri="{FF2B5EF4-FFF2-40B4-BE49-F238E27FC236}">
                    <a16:creationId xmlns:a16="http://schemas.microsoft.com/office/drawing/2014/main" id="{55651F63-6B2A-4630-92F9-B75DCD469D14}"/>
                  </a:ext>
                </a:extLst>
              </p:cNvPr>
              <p:cNvSpPr>
                <a:spLocks noChangeArrowheads="1"/>
              </p:cNvSpPr>
              <p:nvPr/>
            </p:nvSpPr>
            <p:spPr bwMode="auto">
              <a:xfrm rot="18900000">
                <a:off x="1692439" y="3007287"/>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2" name="Rectangle 76">
                <a:extLst>
                  <a:ext uri="{FF2B5EF4-FFF2-40B4-BE49-F238E27FC236}">
                    <a16:creationId xmlns:a16="http://schemas.microsoft.com/office/drawing/2014/main" id="{898AFDDB-CADC-44E2-959C-BB328224F484}"/>
                  </a:ext>
                </a:extLst>
              </p:cNvPr>
              <p:cNvSpPr>
                <a:spLocks noChangeArrowheads="1"/>
              </p:cNvSpPr>
              <p:nvPr/>
            </p:nvSpPr>
            <p:spPr bwMode="auto">
              <a:xfrm rot="18900000">
                <a:off x="1728092" y="2969152"/>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3" name="Rectangle 77">
                <a:extLst>
                  <a:ext uri="{FF2B5EF4-FFF2-40B4-BE49-F238E27FC236}">
                    <a16:creationId xmlns:a16="http://schemas.microsoft.com/office/drawing/2014/main" id="{46E4E4AD-BF38-4C14-9988-CB57A67E297C}"/>
                  </a:ext>
                </a:extLst>
              </p:cNvPr>
              <p:cNvSpPr>
                <a:spLocks noChangeArrowheads="1"/>
              </p:cNvSpPr>
              <p:nvPr/>
            </p:nvSpPr>
            <p:spPr bwMode="auto">
              <a:xfrm rot="18900000">
                <a:off x="1764538" y="2931017"/>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4" name="Rectangle 78">
                <a:extLst>
                  <a:ext uri="{FF2B5EF4-FFF2-40B4-BE49-F238E27FC236}">
                    <a16:creationId xmlns:a16="http://schemas.microsoft.com/office/drawing/2014/main" id="{BE315E8E-D02E-47EF-8B41-FEB66626DCD4}"/>
                  </a:ext>
                </a:extLst>
              </p:cNvPr>
              <p:cNvSpPr>
                <a:spLocks noChangeArrowheads="1"/>
              </p:cNvSpPr>
              <p:nvPr/>
            </p:nvSpPr>
            <p:spPr bwMode="auto">
              <a:xfrm rot="18900000">
                <a:off x="1800191" y="2892034"/>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5" name="Rectangle 79">
                <a:extLst>
                  <a:ext uri="{FF2B5EF4-FFF2-40B4-BE49-F238E27FC236}">
                    <a16:creationId xmlns:a16="http://schemas.microsoft.com/office/drawing/2014/main" id="{66C663F8-00C4-424F-911A-6F7759D5120C}"/>
                  </a:ext>
                </a:extLst>
              </p:cNvPr>
              <p:cNvSpPr>
                <a:spLocks noChangeArrowheads="1"/>
              </p:cNvSpPr>
              <p:nvPr/>
            </p:nvSpPr>
            <p:spPr bwMode="auto">
              <a:xfrm rot="18900000">
                <a:off x="1836636" y="2853899"/>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6" name="Rectangle 80">
                <a:extLst>
                  <a:ext uri="{FF2B5EF4-FFF2-40B4-BE49-F238E27FC236}">
                    <a16:creationId xmlns:a16="http://schemas.microsoft.com/office/drawing/2014/main" id="{011955FA-9E7A-47E2-B6AF-3FD60119227C}"/>
                  </a:ext>
                </a:extLst>
              </p:cNvPr>
              <p:cNvSpPr>
                <a:spLocks noChangeArrowheads="1"/>
              </p:cNvSpPr>
              <p:nvPr/>
            </p:nvSpPr>
            <p:spPr bwMode="auto">
              <a:xfrm rot="18900000">
                <a:off x="1513381" y="3199657"/>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7" name="Rectangle 81">
                <a:extLst>
                  <a:ext uri="{FF2B5EF4-FFF2-40B4-BE49-F238E27FC236}">
                    <a16:creationId xmlns:a16="http://schemas.microsoft.com/office/drawing/2014/main" id="{40D307A8-5053-4D60-9A7A-CC2FCE7F2648}"/>
                  </a:ext>
                </a:extLst>
              </p:cNvPr>
              <p:cNvSpPr>
                <a:spLocks noChangeArrowheads="1"/>
              </p:cNvSpPr>
              <p:nvPr/>
            </p:nvSpPr>
            <p:spPr bwMode="auto">
              <a:xfrm rot="18900000">
                <a:off x="1476935" y="3237792"/>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38" name="Rectangle 82">
                <a:extLst>
                  <a:ext uri="{FF2B5EF4-FFF2-40B4-BE49-F238E27FC236}">
                    <a16:creationId xmlns:a16="http://schemas.microsoft.com/office/drawing/2014/main" id="{3EB79A14-CDAB-41A4-8256-A3067F355EBE}"/>
                  </a:ext>
                </a:extLst>
              </p:cNvPr>
              <p:cNvSpPr>
                <a:spLocks noChangeArrowheads="1"/>
              </p:cNvSpPr>
              <p:nvPr/>
            </p:nvSpPr>
            <p:spPr bwMode="auto">
              <a:xfrm rot="18900000">
                <a:off x="1441282" y="3276774"/>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sp>
          <p:nvSpPr>
            <p:cNvPr id="415" name="Rectangle 84">
              <a:extLst>
                <a:ext uri="{FF2B5EF4-FFF2-40B4-BE49-F238E27FC236}">
                  <a16:creationId xmlns:a16="http://schemas.microsoft.com/office/drawing/2014/main" id="{74FC21E7-ED59-4D9C-A890-DC87D206C146}"/>
                </a:ext>
              </a:extLst>
            </p:cNvPr>
            <p:cNvSpPr>
              <a:spLocks noChangeArrowheads="1"/>
            </p:cNvSpPr>
            <p:nvPr/>
          </p:nvSpPr>
          <p:spPr bwMode="auto">
            <a:xfrm rot="18900000">
              <a:off x="2269759" y="3161522"/>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6" name="Rectangle 85">
              <a:extLst>
                <a:ext uri="{FF2B5EF4-FFF2-40B4-BE49-F238E27FC236}">
                  <a16:creationId xmlns:a16="http://schemas.microsoft.com/office/drawing/2014/main" id="{9D4FDAB5-476F-44D9-8DD4-F1B3ACAC3A00}"/>
                </a:ext>
              </a:extLst>
            </p:cNvPr>
            <p:cNvSpPr>
              <a:spLocks noChangeArrowheads="1"/>
            </p:cNvSpPr>
            <p:nvPr/>
          </p:nvSpPr>
          <p:spPr bwMode="auto">
            <a:xfrm rot="18900000">
              <a:off x="2305412" y="3122539"/>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7" name="Rectangle 86">
              <a:extLst>
                <a:ext uri="{FF2B5EF4-FFF2-40B4-BE49-F238E27FC236}">
                  <a16:creationId xmlns:a16="http://schemas.microsoft.com/office/drawing/2014/main" id="{723A8E83-2284-4808-ABB2-468BE47E2441}"/>
                </a:ext>
              </a:extLst>
            </p:cNvPr>
            <p:cNvSpPr>
              <a:spLocks noChangeArrowheads="1"/>
            </p:cNvSpPr>
            <p:nvPr/>
          </p:nvSpPr>
          <p:spPr bwMode="auto">
            <a:xfrm rot="18900000">
              <a:off x="2341858" y="3084404"/>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8" name="Rectangle 87">
              <a:extLst>
                <a:ext uri="{FF2B5EF4-FFF2-40B4-BE49-F238E27FC236}">
                  <a16:creationId xmlns:a16="http://schemas.microsoft.com/office/drawing/2014/main" id="{B1C16568-56E4-443C-8557-262E8B5C57F1}"/>
                </a:ext>
              </a:extLst>
            </p:cNvPr>
            <p:cNvSpPr>
              <a:spLocks noChangeArrowheads="1"/>
            </p:cNvSpPr>
            <p:nvPr/>
          </p:nvSpPr>
          <p:spPr bwMode="auto">
            <a:xfrm rot="18900000">
              <a:off x="2377511" y="3045422"/>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9" name="Rectangle 88">
              <a:extLst>
                <a:ext uri="{FF2B5EF4-FFF2-40B4-BE49-F238E27FC236}">
                  <a16:creationId xmlns:a16="http://schemas.microsoft.com/office/drawing/2014/main" id="{F2EEA585-CF80-46B3-94B0-DFC697B564A5}"/>
                </a:ext>
              </a:extLst>
            </p:cNvPr>
            <p:cNvSpPr>
              <a:spLocks noChangeArrowheads="1"/>
            </p:cNvSpPr>
            <p:nvPr/>
          </p:nvSpPr>
          <p:spPr bwMode="auto">
            <a:xfrm rot="18900000">
              <a:off x="2413164" y="3007287"/>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0" name="Rectangle 89">
              <a:extLst>
                <a:ext uri="{FF2B5EF4-FFF2-40B4-BE49-F238E27FC236}">
                  <a16:creationId xmlns:a16="http://schemas.microsoft.com/office/drawing/2014/main" id="{41FFAE36-2ED3-4088-8BF7-97BB890EFF3F}"/>
                </a:ext>
              </a:extLst>
            </p:cNvPr>
            <p:cNvSpPr>
              <a:spLocks noChangeArrowheads="1"/>
            </p:cNvSpPr>
            <p:nvPr/>
          </p:nvSpPr>
          <p:spPr bwMode="auto">
            <a:xfrm rot="18900000">
              <a:off x="2448817" y="2969152"/>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1" name="Rectangle 90">
              <a:extLst>
                <a:ext uri="{FF2B5EF4-FFF2-40B4-BE49-F238E27FC236}">
                  <a16:creationId xmlns:a16="http://schemas.microsoft.com/office/drawing/2014/main" id="{994B1D05-C8AA-4931-A39B-FFB143FA40FC}"/>
                </a:ext>
              </a:extLst>
            </p:cNvPr>
            <p:cNvSpPr>
              <a:spLocks noChangeArrowheads="1"/>
            </p:cNvSpPr>
            <p:nvPr/>
          </p:nvSpPr>
          <p:spPr bwMode="auto">
            <a:xfrm rot="18900000">
              <a:off x="2485263" y="2931017"/>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2" name="Rectangle 91">
              <a:extLst>
                <a:ext uri="{FF2B5EF4-FFF2-40B4-BE49-F238E27FC236}">
                  <a16:creationId xmlns:a16="http://schemas.microsoft.com/office/drawing/2014/main" id="{42B30B24-E6AF-4151-947B-55071E5B5A28}"/>
                </a:ext>
              </a:extLst>
            </p:cNvPr>
            <p:cNvSpPr>
              <a:spLocks noChangeArrowheads="1"/>
            </p:cNvSpPr>
            <p:nvPr/>
          </p:nvSpPr>
          <p:spPr bwMode="auto">
            <a:xfrm rot="18900000">
              <a:off x="2520916" y="2892034"/>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3" name="Rectangle 92">
              <a:extLst>
                <a:ext uri="{FF2B5EF4-FFF2-40B4-BE49-F238E27FC236}">
                  <a16:creationId xmlns:a16="http://schemas.microsoft.com/office/drawing/2014/main" id="{4352F45B-23EF-4874-A150-8A5BAB7E7F0D}"/>
                </a:ext>
              </a:extLst>
            </p:cNvPr>
            <p:cNvSpPr>
              <a:spLocks noChangeArrowheads="1"/>
            </p:cNvSpPr>
            <p:nvPr/>
          </p:nvSpPr>
          <p:spPr bwMode="auto">
            <a:xfrm rot="18900000">
              <a:off x="2557361" y="2853899"/>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4" name="Rectangle 93">
              <a:extLst>
                <a:ext uri="{FF2B5EF4-FFF2-40B4-BE49-F238E27FC236}">
                  <a16:creationId xmlns:a16="http://schemas.microsoft.com/office/drawing/2014/main" id="{5FD007EC-7161-41BC-BC22-C8FD07D1F9C1}"/>
                </a:ext>
              </a:extLst>
            </p:cNvPr>
            <p:cNvSpPr>
              <a:spLocks noChangeArrowheads="1"/>
            </p:cNvSpPr>
            <p:nvPr/>
          </p:nvSpPr>
          <p:spPr bwMode="auto">
            <a:xfrm rot="18900000">
              <a:off x="2234106" y="3199657"/>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5" name="Rectangle 94">
              <a:extLst>
                <a:ext uri="{FF2B5EF4-FFF2-40B4-BE49-F238E27FC236}">
                  <a16:creationId xmlns:a16="http://schemas.microsoft.com/office/drawing/2014/main" id="{D63E719A-A56F-4765-A525-FE1E925B0DC8}"/>
                </a:ext>
              </a:extLst>
            </p:cNvPr>
            <p:cNvSpPr>
              <a:spLocks noChangeArrowheads="1"/>
            </p:cNvSpPr>
            <p:nvPr/>
          </p:nvSpPr>
          <p:spPr bwMode="auto">
            <a:xfrm rot="18900000">
              <a:off x="2197660" y="3237792"/>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26" name="Rectangle 95">
              <a:extLst>
                <a:ext uri="{FF2B5EF4-FFF2-40B4-BE49-F238E27FC236}">
                  <a16:creationId xmlns:a16="http://schemas.microsoft.com/office/drawing/2014/main" id="{41885A90-37A6-44BE-80AC-981EB4C303DB}"/>
                </a:ext>
              </a:extLst>
            </p:cNvPr>
            <p:cNvSpPr>
              <a:spLocks noChangeArrowheads="1"/>
            </p:cNvSpPr>
            <p:nvPr/>
          </p:nvSpPr>
          <p:spPr bwMode="auto">
            <a:xfrm rot="18900000">
              <a:off x="2162007" y="3276774"/>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3" name="Rectangle 97">
              <a:extLst>
                <a:ext uri="{FF2B5EF4-FFF2-40B4-BE49-F238E27FC236}">
                  <a16:creationId xmlns:a16="http://schemas.microsoft.com/office/drawing/2014/main" id="{D84F8F43-689C-431A-AA19-8E34770029EA}"/>
                </a:ext>
              </a:extLst>
            </p:cNvPr>
            <p:cNvSpPr>
              <a:spLocks noChangeArrowheads="1"/>
            </p:cNvSpPr>
            <p:nvPr/>
          </p:nvSpPr>
          <p:spPr bwMode="auto">
            <a:xfrm rot="18900000">
              <a:off x="2988897" y="3161522"/>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4" name="Rectangle 98">
              <a:extLst>
                <a:ext uri="{FF2B5EF4-FFF2-40B4-BE49-F238E27FC236}">
                  <a16:creationId xmlns:a16="http://schemas.microsoft.com/office/drawing/2014/main" id="{F029029F-5588-4A4E-AFDD-B23915A95170}"/>
                </a:ext>
              </a:extLst>
            </p:cNvPr>
            <p:cNvSpPr>
              <a:spLocks noChangeArrowheads="1"/>
            </p:cNvSpPr>
            <p:nvPr/>
          </p:nvSpPr>
          <p:spPr bwMode="auto">
            <a:xfrm rot="18900000">
              <a:off x="3024550" y="3122539"/>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5" name="Rectangle 99">
              <a:extLst>
                <a:ext uri="{FF2B5EF4-FFF2-40B4-BE49-F238E27FC236}">
                  <a16:creationId xmlns:a16="http://schemas.microsoft.com/office/drawing/2014/main" id="{C7C418E9-A240-4562-97C6-44F6B2B19427}"/>
                </a:ext>
              </a:extLst>
            </p:cNvPr>
            <p:cNvSpPr>
              <a:spLocks noChangeArrowheads="1"/>
            </p:cNvSpPr>
            <p:nvPr/>
          </p:nvSpPr>
          <p:spPr bwMode="auto">
            <a:xfrm rot="18900000">
              <a:off x="3060996" y="3084404"/>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6" name="Rectangle 100">
              <a:extLst>
                <a:ext uri="{FF2B5EF4-FFF2-40B4-BE49-F238E27FC236}">
                  <a16:creationId xmlns:a16="http://schemas.microsoft.com/office/drawing/2014/main" id="{CA17042E-2120-4B83-B631-6A8F6967EE58}"/>
                </a:ext>
              </a:extLst>
            </p:cNvPr>
            <p:cNvSpPr>
              <a:spLocks noChangeArrowheads="1"/>
            </p:cNvSpPr>
            <p:nvPr/>
          </p:nvSpPr>
          <p:spPr bwMode="auto">
            <a:xfrm rot="18900000">
              <a:off x="3096649" y="3045422"/>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7" name="Rectangle 101">
              <a:extLst>
                <a:ext uri="{FF2B5EF4-FFF2-40B4-BE49-F238E27FC236}">
                  <a16:creationId xmlns:a16="http://schemas.microsoft.com/office/drawing/2014/main" id="{053B82F9-5C60-4946-9677-4D91F4536A01}"/>
                </a:ext>
              </a:extLst>
            </p:cNvPr>
            <p:cNvSpPr>
              <a:spLocks noChangeArrowheads="1"/>
            </p:cNvSpPr>
            <p:nvPr/>
          </p:nvSpPr>
          <p:spPr bwMode="auto">
            <a:xfrm rot="18900000">
              <a:off x="3132302" y="3007287"/>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8" name="Rectangle 102">
              <a:extLst>
                <a:ext uri="{FF2B5EF4-FFF2-40B4-BE49-F238E27FC236}">
                  <a16:creationId xmlns:a16="http://schemas.microsoft.com/office/drawing/2014/main" id="{CF20E473-ADC8-40D4-9664-74DCA273AD8A}"/>
                </a:ext>
              </a:extLst>
            </p:cNvPr>
            <p:cNvSpPr>
              <a:spLocks noChangeArrowheads="1"/>
            </p:cNvSpPr>
            <p:nvPr/>
          </p:nvSpPr>
          <p:spPr bwMode="auto">
            <a:xfrm rot="18900000">
              <a:off x="3167955" y="2969152"/>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9" name="Rectangle 103">
              <a:extLst>
                <a:ext uri="{FF2B5EF4-FFF2-40B4-BE49-F238E27FC236}">
                  <a16:creationId xmlns:a16="http://schemas.microsoft.com/office/drawing/2014/main" id="{F422269A-53C3-4FB7-B0EC-50D213CB84FE}"/>
                </a:ext>
              </a:extLst>
            </p:cNvPr>
            <p:cNvSpPr>
              <a:spLocks noChangeArrowheads="1"/>
            </p:cNvSpPr>
            <p:nvPr/>
          </p:nvSpPr>
          <p:spPr bwMode="auto">
            <a:xfrm rot="18900000">
              <a:off x="3204401" y="2931017"/>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0" name="Rectangle 104">
              <a:extLst>
                <a:ext uri="{FF2B5EF4-FFF2-40B4-BE49-F238E27FC236}">
                  <a16:creationId xmlns:a16="http://schemas.microsoft.com/office/drawing/2014/main" id="{AA3D7916-3BB8-4084-9515-49473F9EE18E}"/>
                </a:ext>
              </a:extLst>
            </p:cNvPr>
            <p:cNvSpPr>
              <a:spLocks noChangeArrowheads="1"/>
            </p:cNvSpPr>
            <p:nvPr/>
          </p:nvSpPr>
          <p:spPr bwMode="auto">
            <a:xfrm rot="18900000">
              <a:off x="3240054" y="2892034"/>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1" name="Rectangle 105">
              <a:extLst>
                <a:ext uri="{FF2B5EF4-FFF2-40B4-BE49-F238E27FC236}">
                  <a16:creationId xmlns:a16="http://schemas.microsoft.com/office/drawing/2014/main" id="{C6E79DDF-59F1-4B91-A9D7-FA1B67620FA9}"/>
                </a:ext>
              </a:extLst>
            </p:cNvPr>
            <p:cNvSpPr>
              <a:spLocks noChangeArrowheads="1"/>
            </p:cNvSpPr>
            <p:nvPr/>
          </p:nvSpPr>
          <p:spPr bwMode="auto">
            <a:xfrm rot="18900000">
              <a:off x="3276499" y="2853899"/>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2" name="Rectangle 106">
              <a:extLst>
                <a:ext uri="{FF2B5EF4-FFF2-40B4-BE49-F238E27FC236}">
                  <a16:creationId xmlns:a16="http://schemas.microsoft.com/office/drawing/2014/main" id="{552BED70-6983-4019-BCC0-E1D6CE126812}"/>
                </a:ext>
              </a:extLst>
            </p:cNvPr>
            <p:cNvSpPr>
              <a:spLocks noChangeArrowheads="1"/>
            </p:cNvSpPr>
            <p:nvPr/>
          </p:nvSpPr>
          <p:spPr bwMode="auto">
            <a:xfrm rot="18900000">
              <a:off x="2953244" y="3199657"/>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3" name="Rectangle 107">
              <a:extLst>
                <a:ext uri="{FF2B5EF4-FFF2-40B4-BE49-F238E27FC236}">
                  <a16:creationId xmlns:a16="http://schemas.microsoft.com/office/drawing/2014/main" id="{209E0496-B362-4EB4-BBCE-18055EC00700}"/>
                </a:ext>
              </a:extLst>
            </p:cNvPr>
            <p:cNvSpPr>
              <a:spLocks noChangeArrowheads="1"/>
            </p:cNvSpPr>
            <p:nvPr/>
          </p:nvSpPr>
          <p:spPr bwMode="auto">
            <a:xfrm rot="18900000">
              <a:off x="2916798" y="3237792"/>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14" name="Rectangle 108">
              <a:extLst>
                <a:ext uri="{FF2B5EF4-FFF2-40B4-BE49-F238E27FC236}">
                  <a16:creationId xmlns:a16="http://schemas.microsoft.com/office/drawing/2014/main" id="{FAFCF37F-8078-4CCE-9B2D-5C9C7221BA58}"/>
                </a:ext>
              </a:extLst>
            </p:cNvPr>
            <p:cNvSpPr>
              <a:spLocks noChangeArrowheads="1"/>
            </p:cNvSpPr>
            <p:nvPr/>
          </p:nvSpPr>
          <p:spPr bwMode="auto">
            <a:xfrm rot="18900000">
              <a:off x="2881145" y="3276774"/>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1" name="Rectangle 110">
              <a:extLst>
                <a:ext uri="{FF2B5EF4-FFF2-40B4-BE49-F238E27FC236}">
                  <a16:creationId xmlns:a16="http://schemas.microsoft.com/office/drawing/2014/main" id="{F4B54E9E-697D-45E3-BF47-C8206DD10C42}"/>
                </a:ext>
              </a:extLst>
            </p:cNvPr>
            <p:cNvSpPr>
              <a:spLocks noChangeArrowheads="1"/>
            </p:cNvSpPr>
            <p:nvPr/>
          </p:nvSpPr>
          <p:spPr bwMode="auto">
            <a:xfrm rot="18900000">
              <a:off x="3709622" y="3161522"/>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2" name="Rectangle 111">
              <a:extLst>
                <a:ext uri="{FF2B5EF4-FFF2-40B4-BE49-F238E27FC236}">
                  <a16:creationId xmlns:a16="http://schemas.microsoft.com/office/drawing/2014/main" id="{AFF1A098-E367-4A17-86ED-65BE763599B1}"/>
                </a:ext>
              </a:extLst>
            </p:cNvPr>
            <p:cNvSpPr>
              <a:spLocks noChangeArrowheads="1"/>
            </p:cNvSpPr>
            <p:nvPr/>
          </p:nvSpPr>
          <p:spPr bwMode="auto">
            <a:xfrm rot="18900000">
              <a:off x="3745275" y="3122539"/>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3" name="Rectangle 112">
              <a:extLst>
                <a:ext uri="{FF2B5EF4-FFF2-40B4-BE49-F238E27FC236}">
                  <a16:creationId xmlns:a16="http://schemas.microsoft.com/office/drawing/2014/main" id="{D155A68C-46F7-4B34-A5EB-BFDC6C2D325E}"/>
                </a:ext>
              </a:extLst>
            </p:cNvPr>
            <p:cNvSpPr>
              <a:spLocks noChangeArrowheads="1"/>
            </p:cNvSpPr>
            <p:nvPr/>
          </p:nvSpPr>
          <p:spPr bwMode="auto">
            <a:xfrm rot="18900000">
              <a:off x="3781721" y="3084404"/>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4" name="Rectangle 113">
              <a:extLst>
                <a:ext uri="{FF2B5EF4-FFF2-40B4-BE49-F238E27FC236}">
                  <a16:creationId xmlns:a16="http://schemas.microsoft.com/office/drawing/2014/main" id="{B45ADF38-51A6-457C-844D-2EEE5CDEB565}"/>
                </a:ext>
              </a:extLst>
            </p:cNvPr>
            <p:cNvSpPr>
              <a:spLocks noChangeArrowheads="1"/>
            </p:cNvSpPr>
            <p:nvPr/>
          </p:nvSpPr>
          <p:spPr bwMode="auto">
            <a:xfrm rot="18900000">
              <a:off x="3817374" y="3045422"/>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5" name="Rectangle 114">
              <a:extLst>
                <a:ext uri="{FF2B5EF4-FFF2-40B4-BE49-F238E27FC236}">
                  <a16:creationId xmlns:a16="http://schemas.microsoft.com/office/drawing/2014/main" id="{E623569B-28F8-4DED-84A6-71154D2C1F41}"/>
                </a:ext>
              </a:extLst>
            </p:cNvPr>
            <p:cNvSpPr>
              <a:spLocks noChangeArrowheads="1"/>
            </p:cNvSpPr>
            <p:nvPr/>
          </p:nvSpPr>
          <p:spPr bwMode="auto">
            <a:xfrm rot="18900000">
              <a:off x="3853027" y="3007287"/>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6" name="Rectangle 115">
              <a:extLst>
                <a:ext uri="{FF2B5EF4-FFF2-40B4-BE49-F238E27FC236}">
                  <a16:creationId xmlns:a16="http://schemas.microsoft.com/office/drawing/2014/main" id="{261CDB15-FD9F-481F-A970-155B64E08CA2}"/>
                </a:ext>
              </a:extLst>
            </p:cNvPr>
            <p:cNvSpPr>
              <a:spLocks noChangeArrowheads="1"/>
            </p:cNvSpPr>
            <p:nvPr/>
          </p:nvSpPr>
          <p:spPr bwMode="auto">
            <a:xfrm rot="18900000">
              <a:off x="3888680" y="2969152"/>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7" name="Rectangle 116">
              <a:extLst>
                <a:ext uri="{FF2B5EF4-FFF2-40B4-BE49-F238E27FC236}">
                  <a16:creationId xmlns:a16="http://schemas.microsoft.com/office/drawing/2014/main" id="{5514E1F2-C8BE-4164-9CF3-ABC411851EAC}"/>
                </a:ext>
              </a:extLst>
            </p:cNvPr>
            <p:cNvSpPr>
              <a:spLocks noChangeArrowheads="1"/>
            </p:cNvSpPr>
            <p:nvPr/>
          </p:nvSpPr>
          <p:spPr bwMode="auto">
            <a:xfrm rot="18900000">
              <a:off x="3925126" y="2931017"/>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8" name="Rectangle 117">
              <a:extLst>
                <a:ext uri="{FF2B5EF4-FFF2-40B4-BE49-F238E27FC236}">
                  <a16:creationId xmlns:a16="http://schemas.microsoft.com/office/drawing/2014/main" id="{0FBE7089-1729-4E11-A114-D0A95841A7C7}"/>
                </a:ext>
              </a:extLst>
            </p:cNvPr>
            <p:cNvSpPr>
              <a:spLocks noChangeArrowheads="1"/>
            </p:cNvSpPr>
            <p:nvPr/>
          </p:nvSpPr>
          <p:spPr bwMode="auto">
            <a:xfrm rot="18900000">
              <a:off x="3960779" y="2892034"/>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9" name="Rectangle 118">
              <a:extLst>
                <a:ext uri="{FF2B5EF4-FFF2-40B4-BE49-F238E27FC236}">
                  <a16:creationId xmlns:a16="http://schemas.microsoft.com/office/drawing/2014/main" id="{B2FB30EF-EDA6-4C52-ABD6-E43306497CF4}"/>
                </a:ext>
              </a:extLst>
            </p:cNvPr>
            <p:cNvSpPr>
              <a:spLocks noChangeArrowheads="1"/>
            </p:cNvSpPr>
            <p:nvPr/>
          </p:nvSpPr>
          <p:spPr bwMode="auto">
            <a:xfrm rot="18900000">
              <a:off x="3997224" y="2853899"/>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0" name="Rectangle 119">
              <a:extLst>
                <a:ext uri="{FF2B5EF4-FFF2-40B4-BE49-F238E27FC236}">
                  <a16:creationId xmlns:a16="http://schemas.microsoft.com/office/drawing/2014/main" id="{9210EFAB-20A1-41F1-8C18-EA16D15A785B}"/>
                </a:ext>
              </a:extLst>
            </p:cNvPr>
            <p:cNvSpPr>
              <a:spLocks noChangeArrowheads="1"/>
            </p:cNvSpPr>
            <p:nvPr/>
          </p:nvSpPr>
          <p:spPr bwMode="auto">
            <a:xfrm rot="18900000">
              <a:off x="3673969" y="3199657"/>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1" name="Rectangle 120">
              <a:extLst>
                <a:ext uri="{FF2B5EF4-FFF2-40B4-BE49-F238E27FC236}">
                  <a16:creationId xmlns:a16="http://schemas.microsoft.com/office/drawing/2014/main" id="{037980F9-8C4E-4376-B331-A87C51FD8635}"/>
                </a:ext>
              </a:extLst>
            </p:cNvPr>
            <p:cNvSpPr>
              <a:spLocks noChangeArrowheads="1"/>
            </p:cNvSpPr>
            <p:nvPr/>
          </p:nvSpPr>
          <p:spPr bwMode="auto">
            <a:xfrm rot="18900000">
              <a:off x="3637523" y="3237792"/>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02" name="Rectangle 121">
              <a:extLst>
                <a:ext uri="{FF2B5EF4-FFF2-40B4-BE49-F238E27FC236}">
                  <a16:creationId xmlns:a16="http://schemas.microsoft.com/office/drawing/2014/main" id="{327C8806-C489-45EA-A7D5-03177AA00CFB}"/>
                </a:ext>
              </a:extLst>
            </p:cNvPr>
            <p:cNvSpPr>
              <a:spLocks noChangeArrowheads="1"/>
            </p:cNvSpPr>
            <p:nvPr/>
          </p:nvSpPr>
          <p:spPr bwMode="auto">
            <a:xfrm rot="18900000">
              <a:off x="3601870" y="3276774"/>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9" name="Rectangle 123">
              <a:extLst>
                <a:ext uri="{FF2B5EF4-FFF2-40B4-BE49-F238E27FC236}">
                  <a16:creationId xmlns:a16="http://schemas.microsoft.com/office/drawing/2014/main" id="{4CE0476A-ADE6-4BC4-B95F-6EE97C449A6D}"/>
                </a:ext>
              </a:extLst>
            </p:cNvPr>
            <p:cNvSpPr>
              <a:spLocks noChangeArrowheads="1"/>
            </p:cNvSpPr>
            <p:nvPr/>
          </p:nvSpPr>
          <p:spPr bwMode="auto">
            <a:xfrm rot="18900000">
              <a:off x="4430348" y="3161522"/>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0" name="Rectangle 124">
              <a:extLst>
                <a:ext uri="{FF2B5EF4-FFF2-40B4-BE49-F238E27FC236}">
                  <a16:creationId xmlns:a16="http://schemas.microsoft.com/office/drawing/2014/main" id="{E1C9AE8E-8113-4526-9519-F8674416E2E3}"/>
                </a:ext>
              </a:extLst>
            </p:cNvPr>
            <p:cNvSpPr>
              <a:spLocks noChangeArrowheads="1"/>
            </p:cNvSpPr>
            <p:nvPr/>
          </p:nvSpPr>
          <p:spPr bwMode="auto">
            <a:xfrm rot="18900000">
              <a:off x="4466001" y="3122539"/>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1" name="Rectangle 125">
              <a:extLst>
                <a:ext uri="{FF2B5EF4-FFF2-40B4-BE49-F238E27FC236}">
                  <a16:creationId xmlns:a16="http://schemas.microsoft.com/office/drawing/2014/main" id="{3C9C6E33-4922-4583-A8B3-F5DDCF49F67C}"/>
                </a:ext>
              </a:extLst>
            </p:cNvPr>
            <p:cNvSpPr>
              <a:spLocks noChangeArrowheads="1"/>
            </p:cNvSpPr>
            <p:nvPr/>
          </p:nvSpPr>
          <p:spPr bwMode="auto">
            <a:xfrm rot="18900000">
              <a:off x="4502447" y="3084404"/>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2" name="Rectangle 126">
              <a:extLst>
                <a:ext uri="{FF2B5EF4-FFF2-40B4-BE49-F238E27FC236}">
                  <a16:creationId xmlns:a16="http://schemas.microsoft.com/office/drawing/2014/main" id="{14303B80-4E7F-44A4-9BDB-6653D3C9B0FE}"/>
                </a:ext>
              </a:extLst>
            </p:cNvPr>
            <p:cNvSpPr>
              <a:spLocks noChangeArrowheads="1"/>
            </p:cNvSpPr>
            <p:nvPr/>
          </p:nvSpPr>
          <p:spPr bwMode="auto">
            <a:xfrm rot="18900000">
              <a:off x="4538100" y="3045422"/>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3" name="Rectangle 127">
              <a:extLst>
                <a:ext uri="{FF2B5EF4-FFF2-40B4-BE49-F238E27FC236}">
                  <a16:creationId xmlns:a16="http://schemas.microsoft.com/office/drawing/2014/main" id="{8BBF8D07-8773-45A9-9343-C7685EA62E4B}"/>
                </a:ext>
              </a:extLst>
            </p:cNvPr>
            <p:cNvSpPr>
              <a:spLocks noChangeArrowheads="1"/>
            </p:cNvSpPr>
            <p:nvPr/>
          </p:nvSpPr>
          <p:spPr bwMode="auto">
            <a:xfrm rot="18900000">
              <a:off x="4573753" y="3007287"/>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4" name="Rectangle 128">
              <a:extLst>
                <a:ext uri="{FF2B5EF4-FFF2-40B4-BE49-F238E27FC236}">
                  <a16:creationId xmlns:a16="http://schemas.microsoft.com/office/drawing/2014/main" id="{C17D9CB3-E4E8-496A-AE8A-8AA9BD3B7672}"/>
                </a:ext>
              </a:extLst>
            </p:cNvPr>
            <p:cNvSpPr>
              <a:spLocks noChangeArrowheads="1"/>
            </p:cNvSpPr>
            <p:nvPr/>
          </p:nvSpPr>
          <p:spPr bwMode="auto">
            <a:xfrm rot="18900000">
              <a:off x="4609406" y="2969152"/>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5" name="Rectangle 129">
              <a:extLst>
                <a:ext uri="{FF2B5EF4-FFF2-40B4-BE49-F238E27FC236}">
                  <a16:creationId xmlns:a16="http://schemas.microsoft.com/office/drawing/2014/main" id="{3450F924-283C-4812-9FA9-5B02B61AC7F8}"/>
                </a:ext>
              </a:extLst>
            </p:cNvPr>
            <p:cNvSpPr>
              <a:spLocks noChangeArrowheads="1"/>
            </p:cNvSpPr>
            <p:nvPr/>
          </p:nvSpPr>
          <p:spPr bwMode="auto">
            <a:xfrm rot="18900000">
              <a:off x="4645852" y="2931017"/>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6" name="Rectangle 130">
              <a:extLst>
                <a:ext uri="{FF2B5EF4-FFF2-40B4-BE49-F238E27FC236}">
                  <a16:creationId xmlns:a16="http://schemas.microsoft.com/office/drawing/2014/main" id="{F45C49F8-2B7F-4AB1-B168-5DAEC90D0872}"/>
                </a:ext>
              </a:extLst>
            </p:cNvPr>
            <p:cNvSpPr>
              <a:spLocks noChangeArrowheads="1"/>
            </p:cNvSpPr>
            <p:nvPr/>
          </p:nvSpPr>
          <p:spPr bwMode="auto">
            <a:xfrm rot="18900000">
              <a:off x="4681505" y="2892034"/>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7" name="Rectangle 131">
              <a:extLst>
                <a:ext uri="{FF2B5EF4-FFF2-40B4-BE49-F238E27FC236}">
                  <a16:creationId xmlns:a16="http://schemas.microsoft.com/office/drawing/2014/main" id="{6565F8AD-F64C-47BA-A31B-898527EBDFF3}"/>
                </a:ext>
              </a:extLst>
            </p:cNvPr>
            <p:cNvSpPr>
              <a:spLocks noChangeArrowheads="1"/>
            </p:cNvSpPr>
            <p:nvPr/>
          </p:nvSpPr>
          <p:spPr bwMode="auto">
            <a:xfrm rot="18900000">
              <a:off x="4717950" y="2853899"/>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8" name="Rectangle 132">
              <a:extLst>
                <a:ext uri="{FF2B5EF4-FFF2-40B4-BE49-F238E27FC236}">
                  <a16:creationId xmlns:a16="http://schemas.microsoft.com/office/drawing/2014/main" id="{7A5D3D4D-F399-46C9-B8DC-AB02F8BB4100}"/>
                </a:ext>
              </a:extLst>
            </p:cNvPr>
            <p:cNvSpPr>
              <a:spLocks noChangeArrowheads="1"/>
            </p:cNvSpPr>
            <p:nvPr/>
          </p:nvSpPr>
          <p:spPr bwMode="auto">
            <a:xfrm rot="18900000">
              <a:off x="4394695" y="3199657"/>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89" name="Rectangle 133">
              <a:extLst>
                <a:ext uri="{FF2B5EF4-FFF2-40B4-BE49-F238E27FC236}">
                  <a16:creationId xmlns:a16="http://schemas.microsoft.com/office/drawing/2014/main" id="{FD942F4F-C46C-4BCF-948E-74481C815457}"/>
                </a:ext>
              </a:extLst>
            </p:cNvPr>
            <p:cNvSpPr>
              <a:spLocks noChangeArrowheads="1"/>
            </p:cNvSpPr>
            <p:nvPr/>
          </p:nvSpPr>
          <p:spPr bwMode="auto">
            <a:xfrm rot="18900000">
              <a:off x="4358249" y="3237792"/>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90" name="Rectangle 134">
              <a:extLst>
                <a:ext uri="{FF2B5EF4-FFF2-40B4-BE49-F238E27FC236}">
                  <a16:creationId xmlns:a16="http://schemas.microsoft.com/office/drawing/2014/main" id="{484E34EA-6153-4ED6-838F-8FC8ADDD3141}"/>
                </a:ext>
              </a:extLst>
            </p:cNvPr>
            <p:cNvSpPr>
              <a:spLocks noChangeArrowheads="1"/>
            </p:cNvSpPr>
            <p:nvPr/>
          </p:nvSpPr>
          <p:spPr bwMode="auto">
            <a:xfrm rot="18900000">
              <a:off x="4322596" y="3276774"/>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2" name="Rectangle 137">
              <a:extLst>
                <a:ext uri="{FF2B5EF4-FFF2-40B4-BE49-F238E27FC236}">
                  <a16:creationId xmlns:a16="http://schemas.microsoft.com/office/drawing/2014/main" id="{844A11BA-ABE5-48D1-B9A9-63C74786A6FE}"/>
                </a:ext>
              </a:extLst>
            </p:cNvPr>
            <p:cNvSpPr>
              <a:spLocks noChangeArrowheads="1"/>
            </p:cNvSpPr>
            <p:nvPr/>
          </p:nvSpPr>
          <p:spPr bwMode="auto">
            <a:xfrm rot="18900000">
              <a:off x="1549034" y="388224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3" name="Rectangle 138">
              <a:extLst>
                <a:ext uri="{FF2B5EF4-FFF2-40B4-BE49-F238E27FC236}">
                  <a16:creationId xmlns:a16="http://schemas.microsoft.com/office/drawing/2014/main" id="{0693D516-A51D-492E-B1EF-AB62F13BD394}"/>
                </a:ext>
              </a:extLst>
            </p:cNvPr>
            <p:cNvSpPr>
              <a:spLocks noChangeArrowheads="1"/>
            </p:cNvSpPr>
            <p:nvPr/>
          </p:nvSpPr>
          <p:spPr bwMode="auto">
            <a:xfrm rot="18900000">
              <a:off x="1584687" y="3843265"/>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4" name="Rectangle 139">
              <a:extLst>
                <a:ext uri="{FF2B5EF4-FFF2-40B4-BE49-F238E27FC236}">
                  <a16:creationId xmlns:a16="http://schemas.microsoft.com/office/drawing/2014/main" id="{51271F8B-F86A-447B-A449-C794989689E0}"/>
                </a:ext>
              </a:extLst>
            </p:cNvPr>
            <p:cNvSpPr>
              <a:spLocks noChangeArrowheads="1"/>
            </p:cNvSpPr>
            <p:nvPr/>
          </p:nvSpPr>
          <p:spPr bwMode="auto">
            <a:xfrm rot="18900000">
              <a:off x="1621133" y="3805130"/>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5" name="Rectangle 140">
              <a:extLst>
                <a:ext uri="{FF2B5EF4-FFF2-40B4-BE49-F238E27FC236}">
                  <a16:creationId xmlns:a16="http://schemas.microsoft.com/office/drawing/2014/main" id="{8CDBC85F-0831-477E-80EA-D9FD56C1B1C9}"/>
                </a:ext>
              </a:extLst>
            </p:cNvPr>
            <p:cNvSpPr>
              <a:spLocks noChangeArrowheads="1"/>
            </p:cNvSpPr>
            <p:nvPr/>
          </p:nvSpPr>
          <p:spPr bwMode="auto">
            <a:xfrm rot="18900000">
              <a:off x="1656786" y="376614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6" name="Rectangle 141">
              <a:extLst>
                <a:ext uri="{FF2B5EF4-FFF2-40B4-BE49-F238E27FC236}">
                  <a16:creationId xmlns:a16="http://schemas.microsoft.com/office/drawing/2014/main" id="{B66248AD-8D5E-4D1A-A0BF-C3498ACD0AE2}"/>
                </a:ext>
              </a:extLst>
            </p:cNvPr>
            <p:cNvSpPr>
              <a:spLocks noChangeArrowheads="1"/>
            </p:cNvSpPr>
            <p:nvPr/>
          </p:nvSpPr>
          <p:spPr bwMode="auto">
            <a:xfrm rot="18900000">
              <a:off x="1692439" y="372801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7" name="Rectangle 142">
              <a:extLst>
                <a:ext uri="{FF2B5EF4-FFF2-40B4-BE49-F238E27FC236}">
                  <a16:creationId xmlns:a16="http://schemas.microsoft.com/office/drawing/2014/main" id="{BC73D98D-093F-4B7A-9E14-7C5B0A1E9724}"/>
                </a:ext>
              </a:extLst>
            </p:cNvPr>
            <p:cNvSpPr>
              <a:spLocks noChangeArrowheads="1"/>
            </p:cNvSpPr>
            <p:nvPr/>
          </p:nvSpPr>
          <p:spPr bwMode="auto">
            <a:xfrm rot="18900000">
              <a:off x="1728092" y="368987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8" name="Rectangle 143">
              <a:extLst>
                <a:ext uri="{FF2B5EF4-FFF2-40B4-BE49-F238E27FC236}">
                  <a16:creationId xmlns:a16="http://schemas.microsoft.com/office/drawing/2014/main" id="{C484D4C5-184A-4B4D-8C0F-A46F6964DD98}"/>
                </a:ext>
              </a:extLst>
            </p:cNvPr>
            <p:cNvSpPr>
              <a:spLocks noChangeArrowheads="1"/>
            </p:cNvSpPr>
            <p:nvPr/>
          </p:nvSpPr>
          <p:spPr bwMode="auto">
            <a:xfrm rot="18900000">
              <a:off x="1764538" y="365174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9" name="Rectangle 144">
              <a:extLst>
                <a:ext uri="{FF2B5EF4-FFF2-40B4-BE49-F238E27FC236}">
                  <a16:creationId xmlns:a16="http://schemas.microsoft.com/office/drawing/2014/main" id="{9B19FA99-CE8C-4F12-9A2E-6445F8A72553}"/>
                </a:ext>
              </a:extLst>
            </p:cNvPr>
            <p:cNvSpPr>
              <a:spLocks noChangeArrowheads="1"/>
            </p:cNvSpPr>
            <p:nvPr/>
          </p:nvSpPr>
          <p:spPr bwMode="auto">
            <a:xfrm rot="18900000">
              <a:off x="1800191" y="3612760"/>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0" name="Rectangle 145">
              <a:extLst>
                <a:ext uri="{FF2B5EF4-FFF2-40B4-BE49-F238E27FC236}">
                  <a16:creationId xmlns:a16="http://schemas.microsoft.com/office/drawing/2014/main" id="{02CCB62C-1851-4070-B70C-46F45A56B819}"/>
                </a:ext>
              </a:extLst>
            </p:cNvPr>
            <p:cNvSpPr>
              <a:spLocks noChangeArrowheads="1"/>
            </p:cNvSpPr>
            <p:nvPr/>
          </p:nvSpPr>
          <p:spPr bwMode="auto">
            <a:xfrm rot="18900000">
              <a:off x="1836636" y="3574625"/>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1" name="Rectangle 146">
              <a:extLst>
                <a:ext uri="{FF2B5EF4-FFF2-40B4-BE49-F238E27FC236}">
                  <a16:creationId xmlns:a16="http://schemas.microsoft.com/office/drawing/2014/main" id="{F98383C6-8BC8-48E1-9CC7-239010F77D19}"/>
                </a:ext>
              </a:extLst>
            </p:cNvPr>
            <p:cNvSpPr>
              <a:spLocks noChangeArrowheads="1"/>
            </p:cNvSpPr>
            <p:nvPr/>
          </p:nvSpPr>
          <p:spPr bwMode="auto">
            <a:xfrm rot="18900000">
              <a:off x="1513381" y="392038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2" name="Rectangle 147">
              <a:extLst>
                <a:ext uri="{FF2B5EF4-FFF2-40B4-BE49-F238E27FC236}">
                  <a16:creationId xmlns:a16="http://schemas.microsoft.com/office/drawing/2014/main" id="{C5120DD1-5262-4486-B152-6A206594DE7B}"/>
                </a:ext>
              </a:extLst>
            </p:cNvPr>
            <p:cNvSpPr>
              <a:spLocks noChangeArrowheads="1"/>
            </p:cNvSpPr>
            <p:nvPr/>
          </p:nvSpPr>
          <p:spPr bwMode="auto">
            <a:xfrm rot="18900000">
              <a:off x="1476935" y="395851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73" name="Rectangle 148">
              <a:extLst>
                <a:ext uri="{FF2B5EF4-FFF2-40B4-BE49-F238E27FC236}">
                  <a16:creationId xmlns:a16="http://schemas.microsoft.com/office/drawing/2014/main" id="{AF1293E9-CD37-4FC4-8528-FF0D766FFD1D}"/>
                </a:ext>
              </a:extLst>
            </p:cNvPr>
            <p:cNvSpPr>
              <a:spLocks noChangeArrowheads="1"/>
            </p:cNvSpPr>
            <p:nvPr/>
          </p:nvSpPr>
          <p:spPr bwMode="auto">
            <a:xfrm rot="18900000">
              <a:off x="1441282" y="3997500"/>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0" name="Rectangle 150">
              <a:extLst>
                <a:ext uri="{FF2B5EF4-FFF2-40B4-BE49-F238E27FC236}">
                  <a16:creationId xmlns:a16="http://schemas.microsoft.com/office/drawing/2014/main" id="{6BFDEAB3-84D1-4742-B5B1-8D970A5A3C51}"/>
                </a:ext>
              </a:extLst>
            </p:cNvPr>
            <p:cNvSpPr>
              <a:spLocks noChangeArrowheads="1"/>
            </p:cNvSpPr>
            <p:nvPr/>
          </p:nvSpPr>
          <p:spPr bwMode="auto">
            <a:xfrm rot="18900000">
              <a:off x="2269759" y="388224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1" name="Rectangle 151">
              <a:extLst>
                <a:ext uri="{FF2B5EF4-FFF2-40B4-BE49-F238E27FC236}">
                  <a16:creationId xmlns:a16="http://schemas.microsoft.com/office/drawing/2014/main" id="{142EEA23-8FA0-48F9-AAFF-0468E7F9521F}"/>
                </a:ext>
              </a:extLst>
            </p:cNvPr>
            <p:cNvSpPr>
              <a:spLocks noChangeArrowheads="1"/>
            </p:cNvSpPr>
            <p:nvPr/>
          </p:nvSpPr>
          <p:spPr bwMode="auto">
            <a:xfrm rot="18900000">
              <a:off x="2305412" y="3843265"/>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2" name="Rectangle 152">
              <a:extLst>
                <a:ext uri="{FF2B5EF4-FFF2-40B4-BE49-F238E27FC236}">
                  <a16:creationId xmlns:a16="http://schemas.microsoft.com/office/drawing/2014/main" id="{64F394FF-07B3-4ECB-A1EE-535B381C327A}"/>
                </a:ext>
              </a:extLst>
            </p:cNvPr>
            <p:cNvSpPr>
              <a:spLocks noChangeArrowheads="1"/>
            </p:cNvSpPr>
            <p:nvPr/>
          </p:nvSpPr>
          <p:spPr bwMode="auto">
            <a:xfrm rot="18900000">
              <a:off x="2341858" y="3805130"/>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3" name="Rectangle 153">
              <a:extLst>
                <a:ext uri="{FF2B5EF4-FFF2-40B4-BE49-F238E27FC236}">
                  <a16:creationId xmlns:a16="http://schemas.microsoft.com/office/drawing/2014/main" id="{559DCC3F-2B1D-4436-BAAC-BB1DA836C243}"/>
                </a:ext>
              </a:extLst>
            </p:cNvPr>
            <p:cNvSpPr>
              <a:spLocks noChangeArrowheads="1"/>
            </p:cNvSpPr>
            <p:nvPr/>
          </p:nvSpPr>
          <p:spPr bwMode="auto">
            <a:xfrm rot="18900000">
              <a:off x="2377511" y="376614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4" name="Rectangle 154">
              <a:extLst>
                <a:ext uri="{FF2B5EF4-FFF2-40B4-BE49-F238E27FC236}">
                  <a16:creationId xmlns:a16="http://schemas.microsoft.com/office/drawing/2014/main" id="{D1CBE60F-9B6B-40B2-89EB-C3AF02CD800F}"/>
                </a:ext>
              </a:extLst>
            </p:cNvPr>
            <p:cNvSpPr>
              <a:spLocks noChangeArrowheads="1"/>
            </p:cNvSpPr>
            <p:nvPr/>
          </p:nvSpPr>
          <p:spPr bwMode="auto">
            <a:xfrm rot="18900000">
              <a:off x="2413164" y="372801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5" name="Rectangle 155">
              <a:extLst>
                <a:ext uri="{FF2B5EF4-FFF2-40B4-BE49-F238E27FC236}">
                  <a16:creationId xmlns:a16="http://schemas.microsoft.com/office/drawing/2014/main" id="{1EEE4A8F-03C7-4774-AC18-D93477A64C4D}"/>
                </a:ext>
              </a:extLst>
            </p:cNvPr>
            <p:cNvSpPr>
              <a:spLocks noChangeArrowheads="1"/>
            </p:cNvSpPr>
            <p:nvPr/>
          </p:nvSpPr>
          <p:spPr bwMode="auto">
            <a:xfrm rot="18900000">
              <a:off x="2448817" y="368987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6" name="Rectangle 156">
              <a:extLst>
                <a:ext uri="{FF2B5EF4-FFF2-40B4-BE49-F238E27FC236}">
                  <a16:creationId xmlns:a16="http://schemas.microsoft.com/office/drawing/2014/main" id="{23C52E47-F9E0-456E-AB8D-521868494A87}"/>
                </a:ext>
              </a:extLst>
            </p:cNvPr>
            <p:cNvSpPr>
              <a:spLocks noChangeArrowheads="1"/>
            </p:cNvSpPr>
            <p:nvPr/>
          </p:nvSpPr>
          <p:spPr bwMode="auto">
            <a:xfrm rot="18900000">
              <a:off x="2485263" y="365174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7" name="Rectangle 157">
              <a:extLst>
                <a:ext uri="{FF2B5EF4-FFF2-40B4-BE49-F238E27FC236}">
                  <a16:creationId xmlns:a16="http://schemas.microsoft.com/office/drawing/2014/main" id="{2AAF2316-DE84-4A1E-A4D3-6BE839B7EE79}"/>
                </a:ext>
              </a:extLst>
            </p:cNvPr>
            <p:cNvSpPr>
              <a:spLocks noChangeArrowheads="1"/>
            </p:cNvSpPr>
            <p:nvPr/>
          </p:nvSpPr>
          <p:spPr bwMode="auto">
            <a:xfrm rot="18900000">
              <a:off x="2520916" y="3612760"/>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8" name="Rectangle 158">
              <a:extLst>
                <a:ext uri="{FF2B5EF4-FFF2-40B4-BE49-F238E27FC236}">
                  <a16:creationId xmlns:a16="http://schemas.microsoft.com/office/drawing/2014/main" id="{DC488234-E53E-41BC-BEC4-64D2AFB1A24E}"/>
                </a:ext>
              </a:extLst>
            </p:cNvPr>
            <p:cNvSpPr>
              <a:spLocks noChangeArrowheads="1"/>
            </p:cNvSpPr>
            <p:nvPr/>
          </p:nvSpPr>
          <p:spPr bwMode="auto">
            <a:xfrm rot="18900000">
              <a:off x="2557361" y="3574625"/>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59" name="Rectangle 159">
              <a:extLst>
                <a:ext uri="{FF2B5EF4-FFF2-40B4-BE49-F238E27FC236}">
                  <a16:creationId xmlns:a16="http://schemas.microsoft.com/office/drawing/2014/main" id="{C1400757-C9FA-401C-A2C2-D9082F6EB653}"/>
                </a:ext>
              </a:extLst>
            </p:cNvPr>
            <p:cNvSpPr>
              <a:spLocks noChangeArrowheads="1"/>
            </p:cNvSpPr>
            <p:nvPr/>
          </p:nvSpPr>
          <p:spPr bwMode="auto">
            <a:xfrm rot="18900000">
              <a:off x="2234106" y="392038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0" name="Rectangle 160">
              <a:extLst>
                <a:ext uri="{FF2B5EF4-FFF2-40B4-BE49-F238E27FC236}">
                  <a16:creationId xmlns:a16="http://schemas.microsoft.com/office/drawing/2014/main" id="{4256F8E4-DE7A-43A6-98F6-F95B0AD0C641}"/>
                </a:ext>
              </a:extLst>
            </p:cNvPr>
            <p:cNvSpPr>
              <a:spLocks noChangeArrowheads="1"/>
            </p:cNvSpPr>
            <p:nvPr/>
          </p:nvSpPr>
          <p:spPr bwMode="auto">
            <a:xfrm rot="18900000">
              <a:off x="2197660" y="395851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61" name="Rectangle 161">
              <a:extLst>
                <a:ext uri="{FF2B5EF4-FFF2-40B4-BE49-F238E27FC236}">
                  <a16:creationId xmlns:a16="http://schemas.microsoft.com/office/drawing/2014/main" id="{25265139-B063-4DA0-A2CF-1DFF8CB6F24F}"/>
                </a:ext>
              </a:extLst>
            </p:cNvPr>
            <p:cNvSpPr>
              <a:spLocks noChangeArrowheads="1"/>
            </p:cNvSpPr>
            <p:nvPr/>
          </p:nvSpPr>
          <p:spPr bwMode="auto">
            <a:xfrm rot="18900000">
              <a:off x="2162007" y="3997500"/>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8" name="Rectangle 163">
              <a:extLst>
                <a:ext uri="{FF2B5EF4-FFF2-40B4-BE49-F238E27FC236}">
                  <a16:creationId xmlns:a16="http://schemas.microsoft.com/office/drawing/2014/main" id="{214743CB-294C-4977-BE7C-090519F48AF0}"/>
                </a:ext>
              </a:extLst>
            </p:cNvPr>
            <p:cNvSpPr>
              <a:spLocks noChangeArrowheads="1"/>
            </p:cNvSpPr>
            <p:nvPr/>
          </p:nvSpPr>
          <p:spPr bwMode="auto">
            <a:xfrm rot="18900000">
              <a:off x="2988897" y="388224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9" name="Rectangle 164">
              <a:extLst>
                <a:ext uri="{FF2B5EF4-FFF2-40B4-BE49-F238E27FC236}">
                  <a16:creationId xmlns:a16="http://schemas.microsoft.com/office/drawing/2014/main" id="{4339C0BB-D75F-45A4-A01C-4A180CB37DE3}"/>
                </a:ext>
              </a:extLst>
            </p:cNvPr>
            <p:cNvSpPr>
              <a:spLocks noChangeArrowheads="1"/>
            </p:cNvSpPr>
            <p:nvPr/>
          </p:nvSpPr>
          <p:spPr bwMode="auto">
            <a:xfrm rot="18900000">
              <a:off x="3024550" y="3843265"/>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0" name="Rectangle 165">
              <a:extLst>
                <a:ext uri="{FF2B5EF4-FFF2-40B4-BE49-F238E27FC236}">
                  <a16:creationId xmlns:a16="http://schemas.microsoft.com/office/drawing/2014/main" id="{5F4F4AE3-87FD-4839-9AC3-D1E22292A7D0}"/>
                </a:ext>
              </a:extLst>
            </p:cNvPr>
            <p:cNvSpPr>
              <a:spLocks noChangeArrowheads="1"/>
            </p:cNvSpPr>
            <p:nvPr/>
          </p:nvSpPr>
          <p:spPr bwMode="auto">
            <a:xfrm rot="18900000">
              <a:off x="3060996" y="3805130"/>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1" name="Rectangle 166">
              <a:extLst>
                <a:ext uri="{FF2B5EF4-FFF2-40B4-BE49-F238E27FC236}">
                  <a16:creationId xmlns:a16="http://schemas.microsoft.com/office/drawing/2014/main" id="{CCECD8D0-9A98-453F-B9D8-50C017A4183F}"/>
                </a:ext>
              </a:extLst>
            </p:cNvPr>
            <p:cNvSpPr>
              <a:spLocks noChangeArrowheads="1"/>
            </p:cNvSpPr>
            <p:nvPr/>
          </p:nvSpPr>
          <p:spPr bwMode="auto">
            <a:xfrm rot="18900000">
              <a:off x="3096649" y="376614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2" name="Rectangle 167">
              <a:extLst>
                <a:ext uri="{FF2B5EF4-FFF2-40B4-BE49-F238E27FC236}">
                  <a16:creationId xmlns:a16="http://schemas.microsoft.com/office/drawing/2014/main" id="{350077CB-D4D2-4CCE-BA15-456F5CFA9821}"/>
                </a:ext>
              </a:extLst>
            </p:cNvPr>
            <p:cNvSpPr>
              <a:spLocks noChangeArrowheads="1"/>
            </p:cNvSpPr>
            <p:nvPr/>
          </p:nvSpPr>
          <p:spPr bwMode="auto">
            <a:xfrm rot="18900000">
              <a:off x="3132302" y="372801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3" name="Rectangle 168">
              <a:extLst>
                <a:ext uri="{FF2B5EF4-FFF2-40B4-BE49-F238E27FC236}">
                  <a16:creationId xmlns:a16="http://schemas.microsoft.com/office/drawing/2014/main" id="{D6CF728D-9B6F-4512-8426-AA51301A3F31}"/>
                </a:ext>
              </a:extLst>
            </p:cNvPr>
            <p:cNvSpPr>
              <a:spLocks noChangeArrowheads="1"/>
            </p:cNvSpPr>
            <p:nvPr/>
          </p:nvSpPr>
          <p:spPr bwMode="auto">
            <a:xfrm rot="18900000">
              <a:off x="3167955" y="368987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4" name="Rectangle 169">
              <a:extLst>
                <a:ext uri="{FF2B5EF4-FFF2-40B4-BE49-F238E27FC236}">
                  <a16:creationId xmlns:a16="http://schemas.microsoft.com/office/drawing/2014/main" id="{FC931E65-B193-412F-8582-62A3759C5E36}"/>
                </a:ext>
              </a:extLst>
            </p:cNvPr>
            <p:cNvSpPr>
              <a:spLocks noChangeArrowheads="1"/>
            </p:cNvSpPr>
            <p:nvPr/>
          </p:nvSpPr>
          <p:spPr bwMode="auto">
            <a:xfrm rot="18900000">
              <a:off x="3204401" y="365174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5" name="Rectangle 170">
              <a:extLst>
                <a:ext uri="{FF2B5EF4-FFF2-40B4-BE49-F238E27FC236}">
                  <a16:creationId xmlns:a16="http://schemas.microsoft.com/office/drawing/2014/main" id="{ABA9BE19-01E0-480A-B66D-A2C417F4B4D2}"/>
                </a:ext>
              </a:extLst>
            </p:cNvPr>
            <p:cNvSpPr>
              <a:spLocks noChangeArrowheads="1"/>
            </p:cNvSpPr>
            <p:nvPr/>
          </p:nvSpPr>
          <p:spPr bwMode="auto">
            <a:xfrm rot="18900000">
              <a:off x="3240054" y="3612760"/>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6" name="Rectangle 171">
              <a:extLst>
                <a:ext uri="{FF2B5EF4-FFF2-40B4-BE49-F238E27FC236}">
                  <a16:creationId xmlns:a16="http://schemas.microsoft.com/office/drawing/2014/main" id="{9AFEC1D3-AF11-4CE1-BC86-14DEB56A8246}"/>
                </a:ext>
              </a:extLst>
            </p:cNvPr>
            <p:cNvSpPr>
              <a:spLocks noChangeArrowheads="1"/>
            </p:cNvSpPr>
            <p:nvPr/>
          </p:nvSpPr>
          <p:spPr bwMode="auto">
            <a:xfrm rot="18900000">
              <a:off x="3276499" y="3574625"/>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7" name="Rectangle 172">
              <a:extLst>
                <a:ext uri="{FF2B5EF4-FFF2-40B4-BE49-F238E27FC236}">
                  <a16:creationId xmlns:a16="http://schemas.microsoft.com/office/drawing/2014/main" id="{1B9F24FB-84C3-4353-9AC1-62D48537976B}"/>
                </a:ext>
              </a:extLst>
            </p:cNvPr>
            <p:cNvSpPr>
              <a:spLocks noChangeArrowheads="1"/>
            </p:cNvSpPr>
            <p:nvPr/>
          </p:nvSpPr>
          <p:spPr bwMode="auto">
            <a:xfrm rot="18900000">
              <a:off x="2953244" y="392038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8" name="Rectangle 173">
              <a:extLst>
                <a:ext uri="{FF2B5EF4-FFF2-40B4-BE49-F238E27FC236}">
                  <a16:creationId xmlns:a16="http://schemas.microsoft.com/office/drawing/2014/main" id="{B65D3884-F2DA-4DD0-BB8B-A4BDC196B97C}"/>
                </a:ext>
              </a:extLst>
            </p:cNvPr>
            <p:cNvSpPr>
              <a:spLocks noChangeArrowheads="1"/>
            </p:cNvSpPr>
            <p:nvPr/>
          </p:nvSpPr>
          <p:spPr bwMode="auto">
            <a:xfrm rot="18900000">
              <a:off x="2916798" y="395851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49" name="Rectangle 174">
              <a:extLst>
                <a:ext uri="{FF2B5EF4-FFF2-40B4-BE49-F238E27FC236}">
                  <a16:creationId xmlns:a16="http://schemas.microsoft.com/office/drawing/2014/main" id="{2697EFBB-416E-4D23-A942-3BFFCCD03626}"/>
                </a:ext>
              </a:extLst>
            </p:cNvPr>
            <p:cNvSpPr>
              <a:spLocks noChangeArrowheads="1"/>
            </p:cNvSpPr>
            <p:nvPr/>
          </p:nvSpPr>
          <p:spPr bwMode="auto">
            <a:xfrm rot="18900000">
              <a:off x="2881145" y="3997500"/>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6" name="Rectangle 176">
              <a:extLst>
                <a:ext uri="{FF2B5EF4-FFF2-40B4-BE49-F238E27FC236}">
                  <a16:creationId xmlns:a16="http://schemas.microsoft.com/office/drawing/2014/main" id="{DB1DA8E8-57D6-48A3-852C-39D75F1CE051}"/>
                </a:ext>
              </a:extLst>
            </p:cNvPr>
            <p:cNvSpPr>
              <a:spLocks noChangeArrowheads="1"/>
            </p:cNvSpPr>
            <p:nvPr/>
          </p:nvSpPr>
          <p:spPr bwMode="auto">
            <a:xfrm rot="18900000">
              <a:off x="3709622" y="388224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7" name="Rectangle 177">
              <a:extLst>
                <a:ext uri="{FF2B5EF4-FFF2-40B4-BE49-F238E27FC236}">
                  <a16:creationId xmlns:a16="http://schemas.microsoft.com/office/drawing/2014/main" id="{5F9D5E6F-4D58-43EB-B9B4-26B22ABC0556}"/>
                </a:ext>
              </a:extLst>
            </p:cNvPr>
            <p:cNvSpPr>
              <a:spLocks noChangeArrowheads="1"/>
            </p:cNvSpPr>
            <p:nvPr/>
          </p:nvSpPr>
          <p:spPr bwMode="auto">
            <a:xfrm rot="18900000">
              <a:off x="3745275" y="3843265"/>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8" name="Rectangle 178">
              <a:extLst>
                <a:ext uri="{FF2B5EF4-FFF2-40B4-BE49-F238E27FC236}">
                  <a16:creationId xmlns:a16="http://schemas.microsoft.com/office/drawing/2014/main" id="{F61C103B-CD28-4A72-BF57-84EDC4B12292}"/>
                </a:ext>
              </a:extLst>
            </p:cNvPr>
            <p:cNvSpPr>
              <a:spLocks noChangeArrowheads="1"/>
            </p:cNvSpPr>
            <p:nvPr/>
          </p:nvSpPr>
          <p:spPr bwMode="auto">
            <a:xfrm rot="18900000">
              <a:off x="3781721" y="3805130"/>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9" name="Rectangle 179">
              <a:extLst>
                <a:ext uri="{FF2B5EF4-FFF2-40B4-BE49-F238E27FC236}">
                  <a16:creationId xmlns:a16="http://schemas.microsoft.com/office/drawing/2014/main" id="{6421FDE2-847F-4DC6-823B-A6EDFD1EADA1}"/>
                </a:ext>
              </a:extLst>
            </p:cNvPr>
            <p:cNvSpPr>
              <a:spLocks noChangeArrowheads="1"/>
            </p:cNvSpPr>
            <p:nvPr/>
          </p:nvSpPr>
          <p:spPr bwMode="auto">
            <a:xfrm rot="18900000">
              <a:off x="3817374" y="376614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0" name="Rectangle 180">
              <a:extLst>
                <a:ext uri="{FF2B5EF4-FFF2-40B4-BE49-F238E27FC236}">
                  <a16:creationId xmlns:a16="http://schemas.microsoft.com/office/drawing/2014/main" id="{F2898AA9-E9E9-495D-A38E-D1B78DA185B2}"/>
                </a:ext>
              </a:extLst>
            </p:cNvPr>
            <p:cNvSpPr>
              <a:spLocks noChangeArrowheads="1"/>
            </p:cNvSpPr>
            <p:nvPr/>
          </p:nvSpPr>
          <p:spPr bwMode="auto">
            <a:xfrm rot="18900000">
              <a:off x="3853027" y="372801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1" name="Rectangle 181">
              <a:extLst>
                <a:ext uri="{FF2B5EF4-FFF2-40B4-BE49-F238E27FC236}">
                  <a16:creationId xmlns:a16="http://schemas.microsoft.com/office/drawing/2014/main" id="{6D3E31EE-BC37-4117-84C0-8F8BF32D92D1}"/>
                </a:ext>
              </a:extLst>
            </p:cNvPr>
            <p:cNvSpPr>
              <a:spLocks noChangeArrowheads="1"/>
            </p:cNvSpPr>
            <p:nvPr/>
          </p:nvSpPr>
          <p:spPr bwMode="auto">
            <a:xfrm rot="18900000">
              <a:off x="3888680" y="368987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2" name="Rectangle 182">
              <a:extLst>
                <a:ext uri="{FF2B5EF4-FFF2-40B4-BE49-F238E27FC236}">
                  <a16:creationId xmlns:a16="http://schemas.microsoft.com/office/drawing/2014/main" id="{0A759748-72A6-4563-BAAE-19EF5E2364FC}"/>
                </a:ext>
              </a:extLst>
            </p:cNvPr>
            <p:cNvSpPr>
              <a:spLocks noChangeArrowheads="1"/>
            </p:cNvSpPr>
            <p:nvPr/>
          </p:nvSpPr>
          <p:spPr bwMode="auto">
            <a:xfrm rot="18900000">
              <a:off x="3925126" y="365174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3" name="Rectangle 183">
              <a:extLst>
                <a:ext uri="{FF2B5EF4-FFF2-40B4-BE49-F238E27FC236}">
                  <a16:creationId xmlns:a16="http://schemas.microsoft.com/office/drawing/2014/main" id="{F8000034-D7E6-428E-9D73-E511FFC1A930}"/>
                </a:ext>
              </a:extLst>
            </p:cNvPr>
            <p:cNvSpPr>
              <a:spLocks noChangeArrowheads="1"/>
            </p:cNvSpPr>
            <p:nvPr/>
          </p:nvSpPr>
          <p:spPr bwMode="auto">
            <a:xfrm rot="18900000">
              <a:off x="3960779" y="3612760"/>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4" name="Rectangle 184">
              <a:extLst>
                <a:ext uri="{FF2B5EF4-FFF2-40B4-BE49-F238E27FC236}">
                  <a16:creationId xmlns:a16="http://schemas.microsoft.com/office/drawing/2014/main" id="{4B3D4AAE-EE6D-4A0F-AF80-B93C4CEAA66B}"/>
                </a:ext>
              </a:extLst>
            </p:cNvPr>
            <p:cNvSpPr>
              <a:spLocks noChangeArrowheads="1"/>
            </p:cNvSpPr>
            <p:nvPr/>
          </p:nvSpPr>
          <p:spPr bwMode="auto">
            <a:xfrm rot="18900000">
              <a:off x="3997224" y="3574625"/>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5" name="Rectangle 185">
              <a:extLst>
                <a:ext uri="{FF2B5EF4-FFF2-40B4-BE49-F238E27FC236}">
                  <a16:creationId xmlns:a16="http://schemas.microsoft.com/office/drawing/2014/main" id="{7EB7F02C-8B7C-47CA-8677-5391B0E69780}"/>
                </a:ext>
              </a:extLst>
            </p:cNvPr>
            <p:cNvSpPr>
              <a:spLocks noChangeArrowheads="1"/>
            </p:cNvSpPr>
            <p:nvPr/>
          </p:nvSpPr>
          <p:spPr bwMode="auto">
            <a:xfrm rot="18900000">
              <a:off x="3673969" y="392038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6" name="Rectangle 186">
              <a:extLst>
                <a:ext uri="{FF2B5EF4-FFF2-40B4-BE49-F238E27FC236}">
                  <a16:creationId xmlns:a16="http://schemas.microsoft.com/office/drawing/2014/main" id="{01D80AE4-54CF-4CDE-A112-635EDADAE66E}"/>
                </a:ext>
              </a:extLst>
            </p:cNvPr>
            <p:cNvSpPr>
              <a:spLocks noChangeArrowheads="1"/>
            </p:cNvSpPr>
            <p:nvPr/>
          </p:nvSpPr>
          <p:spPr bwMode="auto">
            <a:xfrm rot="18900000">
              <a:off x="3637523" y="395851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37" name="Rectangle 187">
              <a:extLst>
                <a:ext uri="{FF2B5EF4-FFF2-40B4-BE49-F238E27FC236}">
                  <a16:creationId xmlns:a16="http://schemas.microsoft.com/office/drawing/2014/main" id="{82E71C5A-27E7-4093-93BE-F578F82EE8B9}"/>
                </a:ext>
              </a:extLst>
            </p:cNvPr>
            <p:cNvSpPr>
              <a:spLocks noChangeArrowheads="1"/>
            </p:cNvSpPr>
            <p:nvPr/>
          </p:nvSpPr>
          <p:spPr bwMode="auto">
            <a:xfrm rot="18900000">
              <a:off x="3601870" y="3997500"/>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4" name="Rectangle 189">
              <a:extLst>
                <a:ext uri="{FF2B5EF4-FFF2-40B4-BE49-F238E27FC236}">
                  <a16:creationId xmlns:a16="http://schemas.microsoft.com/office/drawing/2014/main" id="{C43243C8-9E3D-4D1C-95B9-0447F4A8CE8E}"/>
                </a:ext>
              </a:extLst>
            </p:cNvPr>
            <p:cNvSpPr>
              <a:spLocks noChangeArrowheads="1"/>
            </p:cNvSpPr>
            <p:nvPr/>
          </p:nvSpPr>
          <p:spPr bwMode="auto">
            <a:xfrm rot="18900000">
              <a:off x="4430348" y="388224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5" name="Rectangle 190">
              <a:extLst>
                <a:ext uri="{FF2B5EF4-FFF2-40B4-BE49-F238E27FC236}">
                  <a16:creationId xmlns:a16="http://schemas.microsoft.com/office/drawing/2014/main" id="{82B8F3AC-B6FE-4D4D-8328-B5847EC37F60}"/>
                </a:ext>
              </a:extLst>
            </p:cNvPr>
            <p:cNvSpPr>
              <a:spLocks noChangeArrowheads="1"/>
            </p:cNvSpPr>
            <p:nvPr/>
          </p:nvSpPr>
          <p:spPr bwMode="auto">
            <a:xfrm rot="18900000">
              <a:off x="4466001" y="3843265"/>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6" name="Rectangle 191">
              <a:extLst>
                <a:ext uri="{FF2B5EF4-FFF2-40B4-BE49-F238E27FC236}">
                  <a16:creationId xmlns:a16="http://schemas.microsoft.com/office/drawing/2014/main" id="{EF9F5AFE-7C3E-4A43-80AE-7D3BDB7737E1}"/>
                </a:ext>
              </a:extLst>
            </p:cNvPr>
            <p:cNvSpPr>
              <a:spLocks noChangeArrowheads="1"/>
            </p:cNvSpPr>
            <p:nvPr/>
          </p:nvSpPr>
          <p:spPr bwMode="auto">
            <a:xfrm rot="18900000">
              <a:off x="4502447" y="3805130"/>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7" name="Rectangle 192">
              <a:extLst>
                <a:ext uri="{FF2B5EF4-FFF2-40B4-BE49-F238E27FC236}">
                  <a16:creationId xmlns:a16="http://schemas.microsoft.com/office/drawing/2014/main" id="{EA45FFA9-61D0-476E-B71C-604119FC2048}"/>
                </a:ext>
              </a:extLst>
            </p:cNvPr>
            <p:cNvSpPr>
              <a:spLocks noChangeArrowheads="1"/>
            </p:cNvSpPr>
            <p:nvPr/>
          </p:nvSpPr>
          <p:spPr bwMode="auto">
            <a:xfrm rot="18900000">
              <a:off x="4538100" y="376614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8" name="Rectangle 193">
              <a:extLst>
                <a:ext uri="{FF2B5EF4-FFF2-40B4-BE49-F238E27FC236}">
                  <a16:creationId xmlns:a16="http://schemas.microsoft.com/office/drawing/2014/main" id="{E02F6C68-5EF3-467F-9467-5736F2DD60A7}"/>
                </a:ext>
              </a:extLst>
            </p:cNvPr>
            <p:cNvSpPr>
              <a:spLocks noChangeArrowheads="1"/>
            </p:cNvSpPr>
            <p:nvPr/>
          </p:nvSpPr>
          <p:spPr bwMode="auto">
            <a:xfrm rot="18900000">
              <a:off x="4573753" y="372801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19" name="Rectangle 194">
              <a:extLst>
                <a:ext uri="{FF2B5EF4-FFF2-40B4-BE49-F238E27FC236}">
                  <a16:creationId xmlns:a16="http://schemas.microsoft.com/office/drawing/2014/main" id="{800572A0-5E09-44A3-A9D5-72DA39A3B6D3}"/>
                </a:ext>
              </a:extLst>
            </p:cNvPr>
            <p:cNvSpPr>
              <a:spLocks noChangeArrowheads="1"/>
            </p:cNvSpPr>
            <p:nvPr/>
          </p:nvSpPr>
          <p:spPr bwMode="auto">
            <a:xfrm rot="18900000">
              <a:off x="4609406" y="368987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0" name="Rectangle 195">
              <a:extLst>
                <a:ext uri="{FF2B5EF4-FFF2-40B4-BE49-F238E27FC236}">
                  <a16:creationId xmlns:a16="http://schemas.microsoft.com/office/drawing/2014/main" id="{90F794A1-29C1-4B80-9654-DA241E84C1BC}"/>
                </a:ext>
              </a:extLst>
            </p:cNvPr>
            <p:cNvSpPr>
              <a:spLocks noChangeArrowheads="1"/>
            </p:cNvSpPr>
            <p:nvPr/>
          </p:nvSpPr>
          <p:spPr bwMode="auto">
            <a:xfrm rot="18900000">
              <a:off x="4645852" y="365174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1" name="Rectangle 196">
              <a:extLst>
                <a:ext uri="{FF2B5EF4-FFF2-40B4-BE49-F238E27FC236}">
                  <a16:creationId xmlns:a16="http://schemas.microsoft.com/office/drawing/2014/main" id="{98BDCB7E-B7EF-4F8A-9817-16116B4695EE}"/>
                </a:ext>
              </a:extLst>
            </p:cNvPr>
            <p:cNvSpPr>
              <a:spLocks noChangeArrowheads="1"/>
            </p:cNvSpPr>
            <p:nvPr/>
          </p:nvSpPr>
          <p:spPr bwMode="auto">
            <a:xfrm rot="18900000">
              <a:off x="4681505" y="3612760"/>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2" name="Rectangle 197">
              <a:extLst>
                <a:ext uri="{FF2B5EF4-FFF2-40B4-BE49-F238E27FC236}">
                  <a16:creationId xmlns:a16="http://schemas.microsoft.com/office/drawing/2014/main" id="{86E943FD-17F3-4E8E-A9EB-AF2FB1CC0A10}"/>
                </a:ext>
              </a:extLst>
            </p:cNvPr>
            <p:cNvSpPr>
              <a:spLocks noChangeArrowheads="1"/>
            </p:cNvSpPr>
            <p:nvPr/>
          </p:nvSpPr>
          <p:spPr bwMode="auto">
            <a:xfrm rot="18900000">
              <a:off x="4717950" y="3574625"/>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3" name="Rectangle 198">
              <a:extLst>
                <a:ext uri="{FF2B5EF4-FFF2-40B4-BE49-F238E27FC236}">
                  <a16:creationId xmlns:a16="http://schemas.microsoft.com/office/drawing/2014/main" id="{C79EC2A3-11F4-4071-937B-3CF54E96DDF2}"/>
                </a:ext>
              </a:extLst>
            </p:cNvPr>
            <p:cNvSpPr>
              <a:spLocks noChangeArrowheads="1"/>
            </p:cNvSpPr>
            <p:nvPr/>
          </p:nvSpPr>
          <p:spPr bwMode="auto">
            <a:xfrm rot="18900000">
              <a:off x="4394695" y="392038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4" name="Rectangle 199">
              <a:extLst>
                <a:ext uri="{FF2B5EF4-FFF2-40B4-BE49-F238E27FC236}">
                  <a16:creationId xmlns:a16="http://schemas.microsoft.com/office/drawing/2014/main" id="{536E2E47-6F6F-4820-B91B-03202BCC35D1}"/>
                </a:ext>
              </a:extLst>
            </p:cNvPr>
            <p:cNvSpPr>
              <a:spLocks noChangeArrowheads="1"/>
            </p:cNvSpPr>
            <p:nvPr/>
          </p:nvSpPr>
          <p:spPr bwMode="auto">
            <a:xfrm rot="18900000">
              <a:off x="4358249" y="395851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25" name="Rectangle 200">
              <a:extLst>
                <a:ext uri="{FF2B5EF4-FFF2-40B4-BE49-F238E27FC236}">
                  <a16:creationId xmlns:a16="http://schemas.microsoft.com/office/drawing/2014/main" id="{2790D6D5-305E-45CD-B457-2DE2DDD77F06}"/>
                </a:ext>
              </a:extLst>
            </p:cNvPr>
            <p:cNvSpPr>
              <a:spLocks noChangeArrowheads="1"/>
            </p:cNvSpPr>
            <p:nvPr/>
          </p:nvSpPr>
          <p:spPr bwMode="auto">
            <a:xfrm rot="18900000">
              <a:off x="4322596" y="3997500"/>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7" name="Rectangle 203">
              <a:extLst>
                <a:ext uri="{FF2B5EF4-FFF2-40B4-BE49-F238E27FC236}">
                  <a16:creationId xmlns:a16="http://schemas.microsoft.com/office/drawing/2014/main" id="{5CF225F8-C471-41AF-962E-2E1B5B823BD6}"/>
                </a:ext>
              </a:extLst>
            </p:cNvPr>
            <p:cNvSpPr>
              <a:spLocks noChangeArrowheads="1"/>
            </p:cNvSpPr>
            <p:nvPr/>
          </p:nvSpPr>
          <p:spPr bwMode="auto">
            <a:xfrm rot="18900000">
              <a:off x="1549034" y="460138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8" name="Rectangle 204">
              <a:extLst>
                <a:ext uri="{FF2B5EF4-FFF2-40B4-BE49-F238E27FC236}">
                  <a16:creationId xmlns:a16="http://schemas.microsoft.com/office/drawing/2014/main" id="{0D94270F-6CD8-4DC2-A522-0900C2A904FA}"/>
                </a:ext>
              </a:extLst>
            </p:cNvPr>
            <p:cNvSpPr>
              <a:spLocks noChangeArrowheads="1"/>
            </p:cNvSpPr>
            <p:nvPr/>
          </p:nvSpPr>
          <p:spPr bwMode="auto">
            <a:xfrm rot="18900000">
              <a:off x="1584687" y="456240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9" name="Rectangle 205">
              <a:extLst>
                <a:ext uri="{FF2B5EF4-FFF2-40B4-BE49-F238E27FC236}">
                  <a16:creationId xmlns:a16="http://schemas.microsoft.com/office/drawing/2014/main" id="{15C98C83-A6F0-47D2-95C7-00D34CC1C899}"/>
                </a:ext>
              </a:extLst>
            </p:cNvPr>
            <p:cNvSpPr>
              <a:spLocks noChangeArrowheads="1"/>
            </p:cNvSpPr>
            <p:nvPr/>
          </p:nvSpPr>
          <p:spPr bwMode="auto">
            <a:xfrm rot="18900000">
              <a:off x="1621133" y="452426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0" name="Rectangle 206">
              <a:extLst>
                <a:ext uri="{FF2B5EF4-FFF2-40B4-BE49-F238E27FC236}">
                  <a16:creationId xmlns:a16="http://schemas.microsoft.com/office/drawing/2014/main" id="{9DF5AF9D-AE90-41A5-9B7D-F3775461BE96}"/>
                </a:ext>
              </a:extLst>
            </p:cNvPr>
            <p:cNvSpPr>
              <a:spLocks noChangeArrowheads="1"/>
            </p:cNvSpPr>
            <p:nvPr/>
          </p:nvSpPr>
          <p:spPr bwMode="auto">
            <a:xfrm rot="18900000">
              <a:off x="1656786" y="448528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1" name="Rectangle 207">
              <a:extLst>
                <a:ext uri="{FF2B5EF4-FFF2-40B4-BE49-F238E27FC236}">
                  <a16:creationId xmlns:a16="http://schemas.microsoft.com/office/drawing/2014/main" id="{7A408C22-B4A9-454B-98D3-9CBE62677604}"/>
                </a:ext>
              </a:extLst>
            </p:cNvPr>
            <p:cNvSpPr>
              <a:spLocks noChangeArrowheads="1"/>
            </p:cNvSpPr>
            <p:nvPr/>
          </p:nvSpPr>
          <p:spPr bwMode="auto">
            <a:xfrm rot="18900000">
              <a:off x="1692439" y="444715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2" name="Rectangle 208">
              <a:extLst>
                <a:ext uri="{FF2B5EF4-FFF2-40B4-BE49-F238E27FC236}">
                  <a16:creationId xmlns:a16="http://schemas.microsoft.com/office/drawing/2014/main" id="{37024B0C-5AEA-4908-AED1-F2DE8D451E37}"/>
                </a:ext>
              </a:extLst>
            </p:cNvPr>
            <p:cNvSpPr>
              <a:spLocks noChangeArrowheads="1"/>
            </p:cNvSpPr>
            <p:nvPr/>
          </p:nvSpPr>
          <p:spPr bwMode="auto">
            <a:xfrm rot="18900000">
              <a:off x="1728092" y="440901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3" name="Rectangle 209">
              <a:extLst>
                <a:ext uri="{FF2B5EF4-FFF2-40B4-BE49-F238E27FC236}">
                  <a16:creationId xmlns:a16="http://schemas.microsoft.com/office/drawing/2014/main" id="{62EF8D2D-5AD9-4CBE-9246-A5ABF33C35A6}"/>
                </a:ext>
              </a:extLst>
            </p:cNvPr>
            <p:cNvSpPr>
              <a:spLocks noChangeArrowheads="1"/>
            </p:cNvSpPr>
            <p:nvPr/>
          </p:nvSpPr>
          <p:spPr bwMode="auto">
            <a:xfrm rot="18900000">
              <a:off x="1764538" y="437088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4" name="Rectangle 210">
              <a:extLst>
                <a:ext uri="{FF2B5EF4-FFF2-40B4-BE49-F238E27FC236}">
                  <a16:creationId xmlns:a16="http://schemas.microsoft.com/office/drawing/2014/main" id="{A560DEC4-B521-42D0-A29D-E26A2227C9EE}"/>
                </a:ext>
              </a:extLst>
            </p:cNvPr>
            <p:cNvSpPr>
              <a:spLocks noChangeArrowheads="1"/>
            </p:cNvSpPr>
            <p:nvPr/>
          </p:nvSpPr>
          <p:spPr bwMode="auto">
            <a:xfrm rot="18900000">
              <a:off x="1800191" y="433189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5" name="Rectangle 211">
              <a:extLst>
                <a:ext uri="{FF2B5EF4-FFF2-40B4-BE49-F238E27FC236}">
                  <a16:creationId xmlns:a16="http://schemas.microsoft.com/office/drawing/2014/main" id="{67C27E12-9067-496F-B3D6-728E10B6DE1A}"/>
                </a:ext>
              </a:extLst>
            </p:cNvPr>
            <p:cNvSpPr>
              <a:spLocks noChangeArrowheads="1"/>
            </p:cNvSpPr>
            <p:nvPr/>
          </p:nvSpPr>
          <p:spPr bwMode="auto">
            <a:xfrm rot="18900000">
              <a:off x="1836636" y="429376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6" name="Rectangle 212">
              <a:extLst>
                <a:ext uri="{FF2B5EF4-FFF2-40B4-BE49-F238E27FC236}">
                  <a16:creationId xmlns:a16="http://schemas.microsoft.com/office/drawing/2014/main" id="{52132BBC-0E5C-4FF8-ACA7-666B95C8088C}"/>
                </a:ext>
              </a:extLst>
            </p:cNvPr>
            <p:cNvSpPr>
              <a:spLocks noChangeArrowheads="1"/>
            </p:cNvSpPr>
            <p:nvPr/>
          </p:nvSpPr>
          <p:spPr bwMode="auto">
            <a:xfrm rot="18900000">
              <a:off x="1513381" y="463952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7" name="Rectangle 213">
              <a:extLst>
                <a:ext uri="{FF2B5EF4-FFF2-40B4-BE49-F238E27FC236}">
                  <a16:creationId xmlns:a16="http://schemas.microsoft.com/office/drawing/2014/main" id="{D73C2CFF-8F6E-4F21-BF15-DCDE8C684686}"/>
                </a:ext>
              </a:extLst>
            </p:cNvPr>
            <p:cNvSpPr>
              <a:spLocks noChangeArrowheads="1"/>
            </p:cNvSpPr>
            <p:nvPr/>
          </p:nvSpPr>
          <p:spPr bwMode="auto">
            <a:xfrm rot="18900000">
              <a:off x="1476935" y="467765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308" name="Rectangle 214">
              <a:extLst>
                <a:ext uri="{FF2B5EF4-FFF2-40B4-BE49-F238E27FC236}">
                  <a16:creationId xmlns:a16="http://schemas.microsoft.com/office/drawing/2014/main" id="{CAEAD7A3-A37B-4C96-9D7B-F83EE2323815}"/>
                </a:ext>
              </a:extLst>
            </p:cNvPr>
            <p:cNvSpPr>
              <a:spLocks noChangeArrowheads="1"/>
            </p:cNvSpPr>
            <p:nvPr/>
          </p:nvSpPr>
          <p:spPr bwMode="auto">
            <a:xfrm rot="18900000">
              <a:off x="1441282" y="471663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5" name="Rectangle 216">
              <a:extLst>
                <a:ext uri="{FF2B5EF4-FFF2-40B4-BE49-F238E27FC236}">
                  <a16:creationId xmlns:a16="http://schemas.microsoft.com/office/drawing/2014/main" id="{EB21AFFC-7649-40EE-8936-4C80B5D811CE}"/>
                </a:ext>
              </a:extLst>
            </p:cNvPr>
            <p:cNvSpPr>
              <a:spLocks noChangeArrowheads="1"/>
            </p:cNvSpPr>
            <p:nvPr/>
          </p:nvSpPr>
          <p:spPr bwMode="auto">
            <a:xfrm rot="18900000">
              <a:off x="2269759" y="460138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6" name="Rectangle 217">
              <a:extLst>
                <a:ext uri="{FF2B5EF4-FFF2-40B4-BE49-F238E27FC236}">
                  <a16:creationId xmlns:a16="http://schemas.microsoft.com/office/drawing/2014/main" id="{9C6D4BA3-09C4-4805-B015-AC4AC4B35B59}"/>
                </a:ext>
              </a:extLst>
            </p:cNvPr>
            <p:cNvSpPr>
              <a:spLocks noChangeArrowheads="1"/>
            </p:cNvSpPr>
            <p:nvPr/>
          </p:nvSpPr>
          <p:spPr bwMode="auto">
            <a:xfrm rot="18900000">
              <a:off x="2305412" y="456240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7" name="Rectangle 218">
              <a:extLst>
                <a:ext uri="{FF2B5EF4-FFF2-40B4-BE49-F238E27FC236}">
                  <a16:creationId xmlns:a16="http://schemas.microsoft.com/office/drawing/2014/main" id="{1D22EED5-6D24-4915-BDC9-BF64415C7668}"/>
                </a:ext>
              </a:extLst>
            </p:cNvPr>
            <p:cNvSpPr>
              <a:spLocks noChangeArrowheads="1"/>
            </p:cNvSpPr>
            <p:nvPr/>
          </p:nvSpPr>
          <p:spPr bwMode="auto">
            <a:xfrm rot="18900000">
              <a:off x="2341858" y="452426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8" name="Rectangle 219">
              <a:extLst>
                <a:ext uri="{FF2B5EF4-FFF2-40B4-BE49-F238E27FC236}">
                  <a16:creationId xmlns:a16="http://schemas.microsoft.com/office/drawing/2014/main" id="{7C8F0465-38BB-4A55-A463-FD8815AEBBFE}"/>
                </a:ext>
              </a:extLst>
            </p:cNvPr>
            <p:cNvSpPr>
              <a:spLocks noChangeArrowheads="1"/>
            </p:cNvSpPr>
            <p:nvPr/>
          </p:nvSpPr>
          <p:spPr bwMode="auto">
            <a:xfrm rot="18900000">
              <a:off x="2377511" y="448528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9" name="Rectangle 220">
              <a:extLst>
                <a:ext uri="{FF2B5EF4-FFF2-40B4-BE49-F238E27FC236}">
                  <a16:creationId xmlns:a16="http://schemas.microsoft.com/office/drawing/2014/main" id="{8465F2DC-23EF-4266-AD1E-5B9CA2421EEE}"/>
                </a:ext>
              </a:extLst>
            </p:cNvPr>
            <p:cNvSpPr>
              <a:spLocks noChangeArrowheads="1"/>
            </p:cNvSpPr>
            <p:nvPr/>
          </p:nvSpPr>
          <p:spPr bwMode="auto">
            <a:xfrm rot="18900000">
              <a:off x="2413164" y="444715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0" name="Rectangle 221">
              <a:extLst>
                <a:ext uri="{FF2B5EF4-FFF2-40B4-BE49-F238E27FC236}">
                  <a16:creationId xmlns:a16="http://schemas.microsoft.com/office/drawing/2014/main" id="{C84FB892-EFA5-423C-8E05-9F596A60A40E}"/>
                </a:ext>
              </a:extLst>
            </p:cNvPr>
            <p:cNvSpPr>
              <a:spLocks noChangeArrowheads="1"/>
            </p:cNvSpPr>
            <p:nvPr/>
          </p:nvSpPr>
          <p:spPr bwMode="auto">
            <a:xfrm rot="18900000">
              <a:off x="2448817" y="440901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1" name="Rectangle 222">
              <a:extLst>
                <a:ext uri="{FF2B5EF4-FFF2-40B4-BE49-F238E27FC236}">
                  <a16:creationId xmlns:a16="http://schemas.microsoft.com/office/drawing/2014/main" id="{444BCD64-7F53-48E0-8836-96110F8114EF}"/>
                </a:ext>
              </a:extLst>
            </p:cNvPr>
            <p:cNvSpPr>
              <a:spLocks noChangeArrowheads="1"/>
            </p:cNvSpPr>
            <p:nvPr/>
          </p:nvSpPr>
          <p:spPr bwMode="auto">
            <a:xfrm rot="18900000">
              <a:off x="2485263" y="437088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2" name="Rectangle 223">
              <a:extLst>
                <a:ext uri="{FF2B5EF4-FFF2-40B4-BE49-F238E27FC236}">
                  <a16:creationId xmlns:a16="http://schemas.microsoft.com/office/drawing/2014/main" id="{E5DF29B8-D19D-44F8-A983-F71986B1054B}"/>
                </a:ext>
              </a:extLst>
            </p:cNvPr>
            <p:cNvSpPr>
              <a:spLocks noChangeArrowheads="1"/>
            </p:cNvSpPr>
            <p:nvPr/>
          </p:nvSpPr>
          <p:spPr bwMode="auto">
            <a:xfrm rot="18900000">
              <a:off x="2520916" y="433189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3" name="Rectangle 224">
              <a:extLst>
                <a:ext uri="{FF2B5EF4-FFF2-40B4-BE49-F238E27FC236}">
                  <a16:creationId xmlns:a16="http://schemas.microsoft.com/office/drawing/2014/main" id="{DEA05A67-DA0B-4020-98B0-CB5D812020AF}"/>
                </a:ext>
              </a:extLst>
            </p:cNvPr>
            <p:cNvSpPr>
              <a:spLocks noChangeArrowheads="1"/>
            </p:cNvSpPr>
            <p:nvPr/>
          </p:nvSpPr>
          <p:spPr bwMode="auto">
            <a:xfrm rot="18900000">
              <a:off x="2557361" y="429376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4" name="Rectangle 225">
              <a:extLst>
                <a:ext uri="{FF2B5EF4-FFF2-40B4-BE49-F238E27FC236}">
                  <a16:creationId xmlns:a16="http://schemas.microsoft.com/office/drawing/2014/main" id="{1DAD4845-7245-46A9-A09B-644A77CA02BF}"/>
                </a:ext>
              </a:extLst>
            </p:cNvPr>
            <p:cNvSpPr>
              <a:spLocks noChangeArrowheads="1"/>
            </p:cNvSpPr>
            <p:nvPr/>
          </p:nvSpPr>
          <p:spPr bwMode="auto">
            <a:xfrm rot="18900000">
              <a:off x="2234106" y="463952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5" name="Rectangle 226">
              <a:extLst>
                <a:ext uri="{FF2B5EF4-FFF2-40B4-BE49-F238E27FC236}">
                  <a16:creationId xmlns:a16="http://schemas.microsoft.com/office/drawing/2014/main" id="{7E30C19D-4C41-4726-BEC0-A825A59C6F18}"/>
                </a:ext>
              </a:extLst>
            </p:cNvPr>
            <p:cNvSpPr>
              <a:spLocks noChangeArrowheads="1"/>
            </p:cNvSpPr>
            <p:nvPr/>
          </p:nvSpPr>
          <p:spPr bwMode="auto">
            <a:xfrm rot="18900000">
              <a:off x="2197660" y="467765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96" name="Rectangle 227">
              <a:extLst>
                <a:ext uri="{FF2B5EF4-FFF2-40B4-BE49-F238E27FC236}">
                  <a16:creationId xmlns:a16="http://schemas.microsoft.com/office/drawing/2014/main" id="{15807DE4-9AE2-4D31-A61C-19EF536BD1E5}"/>
                </a:ext>
              </a:extLst>
            </p:cNvPr>
            <p:cNvSpPr>
              <a:spLocks noChangeArrowheads="1"/>
            </p:cNvSpPr>
            <p:nvPr/>
          </p:nvSpPr>
          <p:spPr bwMode="auto">
            <a:xfrm rot="18900000">
              <a:off x="2162007" y="471663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3" name="Rectangle 229">
              <a:extLst>
                <a:ext uri="{FF2B5EF4-FFF2-40B4-BE49-F238E27FC236}">
                  <a16:creationId xmlns:a16="http://schemas.microsoft.com/office/drawing/2014/main" id="{0973589E-E190-4947-B45A-A33A813E4567}"/>
                </a:ext>
              </a:extLst>
            </p:cNvPr>
            <p:cNvSpPr>
              <a:spLocks noChangeArrowheads="1"/>
            </p:cNvSpPr>
            <p:nvPr/>
          </p:nvSpPr>
          <p:spPr bwMode="auto">
            <a:xfrm rot="18900000">
              <a:off x="2988897" y="460138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4" name="Rectangle 230">
              <a:extLst>
                <a:ext uri="{FF2B5EF4-FFF2-40B4-BE49-F238E27FC236}">
                  <a16:creationId xmlns:a16="http://schemas.microsoft.com/office/drawing/2014/main" id="{A163EA25-DBFF-4379-B10F-B1BF442244CE}"/>
                </a:ext>
              </a:extLst>
            </p:cNvPr>
            <p:cNvSpPr>
              <a:spLocks noChangeArrowheads="1"/>
            </p:cNvSpPr>
            <p:nvPr/>
          </p:nvSpPr>
          <p:spPr bwMode="auto">
            <a:xfrm rot="18900000">
              <a:off x="3024550" y="456240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5" name="Rectangle 231">
              <a:extLst>
                <a:ext uri="{FF2B5EF4-FFF2-40B4-BE49-F238E27FC236}">
                  <a16:creationId xmlns:a16="http://schemas.microsoft.com/office/drawing/2014/main" id="{13BB12BF-B5CF-4034-B087-5AFA09740E88}"/>
                </a:ext>
              </a:extLst>
            </p:cNvPr>
            <p:cNvSpPr>
              <a:spLocks noChangeArrowheads="1"/>
            </p:cNvSpPr>
            <p:nvPr/>
          </p:nvSpPr>
          <p:spPr bwMode="auto">
            <a:xfrm rot="18900000">
              <a:off x="3060996" y="452426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6" name="Rectangle 232">
              <a:extLst>
                <a:ext uri="{FF2B5EF4-FFF2-40B4-BE49-F238E27FC236}">
                  <a16:creationId xmlns:a16="http://schemas.microsoft.com/office/drawing/2014/main" id="{A013349C-0DF6-40BF-87CE-24259120E033}"/>
                </a:ext>
              </a:extLst>
            </p:cNvPr>
            <p:cNvSpPr>
              <a:spLocks noChangeArrowheads="1"/>
            </p:cNvSpPr>
            <p:nvPr/>
          </p:nvSpPr>
          <p:spPr bwMode="auto">
            <a:xfrm rot="18900000">
              <a:off x="3096649" y="448528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7" name="Rectangle 233">
              <a:extLst>
                <a:ext uri="{FF2B5EF4-FFF2-40B4-BE49-F238E27FC236}">
                  <a16:creationId xmlns:a16="http://schemas.microsoft.com/office/drawing/2014/main" id="{379549DF-8C9B-4869-8E91-65B8899650B6}"/>
                </a:ext>
              </a:extLst>
            </p:cNvPr>
            <p:cNvSpPr>
              <a:spLocks noChangeArrowheads="1"/>
            </p:cNvSpPr>
            <p:nvPr/>
          </p:nvSpPr>
          <p:spPr bwMode="auto">
            <a:xfrm rot="18900000">
              <a:off x="3132302" y="444715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8" name="Rectangle 234">
              <a:extLst>
                <a:ext uri="{FF2B5EF4-FFF2-40B4-BE49-F238E27FC236}">
                  <a16:creationId xmlns:a16="http://schemas.microsoft.com/office/drawing/2014/main" id="{AD5F77F3-51D5-40C9-BB24-7B591125C39C}"/>
                </a:ext>
              </a:extLst>
            </p:cNvPr>
            <p:cNvSpPr>
              <a:spLocks noChangeArrowheads="1"/>
            </p:cNvSpPr>
            <p:nvPr/>
          </p:nvSpPr>
          <p:spPr bwMode="auto">
            <a:xfrm rot="18900000">
              <a:off x="3167955" y="440901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9" name="Rectangle 235">
              <a:extLst>
                <a:ext uri="{FF2B5EF4-FFF2-40B4-BE49-F238E27FC236}">
                  <a16:creationId xmlns:a16="http://schemas.microsoft.com/office/drawing/2014/main" id="{29D87DD1-7011-4722-B06A-ED9AB12588C4}"/>
                </a:ext>
              </a:extLst>
            </p:cNvPr>
            <p:cNvSpPr>
              <a:spLocks noChangeArrowheads="1"/>
            </p:cNvSpPr>
            <p:nvPr/>
          </p:nvSpPr>
          <p:spPr bwMode="auto">
            <a:xfrm rot="18900000">
              <a:off x="3204401" y="437088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0" name="Rectangle 236">
              <a:extLst>
                <a:ext uri="{FF2B5EF4-FFF2-40B4-BE49-F238E27FC236}">
                  <a16:creationId xmlns:a16="http://schemas.microsoft.com/office/drawing/2014/main" id="{F47B807B-7BD7-4606-A249-DB3D7A9923EB}"/>
                </a:ext>
              </a:extLst>
            </p:cNvPr>
            <p:cNvSpPr>
              <a:spLocks noChangeArrowheads="1"/>
            </p:cNvSpPr>
            <p:nvPr/>
          </p:nvSpPr>
          <p:spPr bwMode="auto">
            <a:xfrm rot="18900000">
              <a:off x="3240054" y="433189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1" name="Rectangle 237">
              <a:extLst>
                <a:ext uri="{FF2B5EF4-FFF2-40B4-BE49-F238E27FC236}">
                  <a16:creationId xmlns:a16="http://schemas.microsoft.com/office/drawing/2014/main" id="{FF2DB37A-448A-418C-B076-01BBEE6DC362}"/>
                </a:ext>
              </a:extLst>
            </p:cNvPr>
            <p:cNvSpPr>
              <a:spLocks noChangeArrowheads="1"/>
            </p:cNvSpPr>
            <p:nvPr/>
          </p:nvSpPr>
          <p:spPr bwMode="auto">
            <a:xfrm rot="18900000">
              <a:off x="3276499" y="429376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2" name="Rectangle 238">
              <a:extLst>
                <a:ext uri="{FF2B5EF4-FFF2-40B4-BE49-F238E27FC236}">
                  <a16:creationId xmlns:a16="http://schemas.microsoft.com/office/drawing/2014/main" id="{F46507DA-4A24-4035-8EBC-E515EA18A28C}"/>
                </a:ext>
              </a:extLst>
            </p:cNvPr>
            <p:cNvSpPr>
              <a:spLocks noChangeArrowheads="1"/>
            </p:cNvSpPr>
            <p:nvPr/>
          </p:nvSpPr>
          <p:spPr bwMode="auto">
            <a:xfrm rot="18900000">
              <a:off x="2953244" y="463952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3" name="Rectangle 239">
              <a:extLst>
                <a:ext uri="{FF2B5EF4-FFF2-40B4-BE49-F238E27FC236}">
                  <a16:creationId xmlns:a16="http://schemas.microsoft.com/office/drawing/2014/main" id="{B16EBB79-AB4E-432E-9FD9-9C156B033CD9}"/>
                </a:ext>
              </a:extLst>
            </p:cNvPr>
            <p:cNvSpPr>
              <a:spLocks noChangeArrowheads="1"/>
            </p:cNvSpPr>
            <p:nvPr/>
          </p:nvSpPr>
          <p:spPr bwMode="auto">
            <a:xfrm rot="18900000">
              <a:off x="2916798" y="467765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84" name="Rectangle 240">
              <a:extLst>
                <a:ext uri="{FF2B5EF4-FFF2-40B4-BE49-F238E27FC236}">
                  <a16:creationId xmlns:a16="http://schemas.microsoft.com/office/drawing/2014/main" id="{801D198F-D161-4AC1-A00D-9B1173699382}"/>
                </a:ext>
              </a:extLst>
            </p:cNvPr>
            <p:cNvSpPr>
              <a:spLocks noChangeArrowheads="1"/>
            </p:cNvSpPr>
            <p:nvPr/>
          </p:nvSpPr>
          <p:spPr bwMode="auto">
            <a:xfrm rot="18900000">
              <a:off x="2881145" y="471663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1" name="Rectangle 242">
              <a:extLst>
                <a:ext uri="{FF2B5EF4-FFF2-40B4-BE49-F238E27FC236}">
                  <a16:creationId xmlns:a16="http://schemas.microsoft.com/office/drawing/2014/main" id="{E4C32FFD-06AB-4404-B35E-2D3198F6D9E0}"/>
                </a:ext>
              </a:extLst>
            </p:cNvPr>
            <p:cNvSpPr>
              <a:spLocks noChangeArrowheads="1"/>
            </p:cNvSpPr>
            <p:nvPr/>
          </p:nvSpPr>
          <p:spPr bwMode="auto">
            <a:xfrm rot="18900000">
              <a:off x="3709622" y="460138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2" name="Rectangle 243">
              <a:extLst>
                <a:ext uri="{FF2B5EF4-FFF2-40B4-BE49-F238E27FC236}">
                  <a16:creationId xmlns:a16="http://schemas.microsoft.com/office/drawing/2014/main" id="{5E495EC0-958B-4B4D-8067-81D8DC870B2B}"/>
                </a:ext>
              </a:extLst>
            </p:cNvPr>
            <p:cNvSpPr>
              <a:spLocks noChangeArrowheads="1"/>
            </p:cNvSpPr>
            <p:nvPr/>
          </p:nvSpPr>
          <p:spPr bwMode="auto">
            <a:xfrm rot="18900000">
              <a:off x="3745275" y="456240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3" name="Rectangle 244">
              <a:extLst>
                <a:ext uri="{FF2B5EF4-FFF2-40B4-BE49-F238E27FC236}">
                  <a16:creationId xmlns:a16="http://schemas.microsoft.com/office/drawing/2014/main" id="{48C20CA3-A2D8-4FB1-B9A1-21BEEA594C3F}"/>
                </a:ext>
              </a:extLst>
            </p:cNvPr>
            <p:cNvSpPr>
              <a:spLocks noChangeArrowheads="1"/>
            </p:cNvSpPr>
            <p:nvPr/>
          </p:nvSpPr>
          <p:spPr bwMode="auto">
            <a:xfrm rot="18900000">
              <a:off x="3781721" y="452426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4" name="Rectangle 245">
              <a:extLst>
                <a:ext uri="{FF2B5EF4-FFF2-40B4-BE49-F238E27FC236}">
                  <a16:creationId xmlns:a16="http://schemas.microsoft.com/office/drawing/2014/main" id="{6311BFF4-DC8C-4EDA-8275-A505532B88D3}"/>
                </a:ext>
              </a:extLst>
            </p:cNvPr>
            <p:cNvSpPr>
              <a:spLocks noChangeArrowheads="1"/>
            </p:cNvSpPr>
            <p:nvPr/>
          </p:nvSpPr>
          <p:spPr bwMode="auto">
            <a:xfrm rot="18900000">
              <a:off x="3817374" y="448528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5" name="Rectangle 246">
              <a:extLst>
                <a:ext uri="{FF2B5EF4-FFF2-40B4-BE49-F238E27FC236}">
                  <a16:creationId xmlns:a16="http://schemas.microsoft.com/office/drawing/2014/main" id="{1395C6B9-8322-4834-9079-641E6CC122D4}"/>
                </a:ext>
              </a:extLst>
            </p:cNvPr>
            <p:cNvSpPr>
              <a:spLocks noChangeArrowheads="1"/>
            </p:cNvSpPr>
            <p:nvPr/>
          </p:nvSpPr>
          <p:spPr bwMode="auto">
            <a:xfrm rot="18900000">
              <a:off x="3853027" y="444715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6" name="Rectangle 247">
              <a:extLst>
                <a:ext uri="{FF2B5EF4-FFF2-40B4-BE49-F238E27FC236}">
                  <a16:creationId xmlns:a16="http://schemas.microsoft.com/office/drawing/2014/main" id="{56A517F1-7050-4E27-A15B-11D4DDF768F8}"/>
                </a:ext>
              </a:extLst>
            </p:cNvPr>
            <p:cNvSpPr>
              <a:spLocks noChangeArrowheads="1"/>
            </p:cNvSpPr>
            <p:nvPr/>
          </p:nvSpPr>
          <p:spPr bwMode="auto">
            <a:xfrm rot="18900000">
              <a:off x="3888680" y="440901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7" name="Rectangle 248">
              <a:extLst>
                <a:ext uri="{FF2B5EF4-FFF2-40B4-BE49-F238E27FC236}">
                  <a16:creationId xmlns:a16="http://schemas.microsoft.com/office/drawing/2014/main" id="{F139B5C1-BA8E-47D3-AB73-357ADDBEE483}"/>
                </a:ext>
              </a:extLst>
            </p:cNvPr>
            <p:cNvSpPr>
              <a:spLocks noChangeArrowheads="1"/>
            </p:cNvSpPr>
            <p:nvPr/>
          </p:nvSpPr>
          <p:spPr bwMode="auto">
            <a:xfrm rot="18900000">
              <a:off x="3925126" y="437088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8" name="Rectangle 249">
              <a:extLst>
                <a:ext uri="{FF2B5EF4-FFF2-40B4-BE49-F238E27FC236}">
                  <a16:creationId xmlns:a16="http://schemas.microsoft.com/office/drawing/2014/main" id="{BCA7F393-B44B-4B7F-852D-9E5B24EE4D0F}"/>
                </a:ext>
              </a:extLst>
            </p:cNvPr>
            <p:cNvSpPr>
              <a:spLocks noChangeArrowheads="1"/>
            </p:cNvSpPr>
            <p:nvPr/>
          </p:nvSpPr>
          <p:spPr bwMode="auto">
            <a:xfrm rot="18900000">
              <a:off x="3960779" y="433189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9" name="Rectangle 250">
              <a:extLst>
                <a:ext uri="{FF2B5EF4-FFF2-40B4-BE49-F238E27FC236}">
                  <a16:creationId xmlns:a16="http://schemas.microsoft.com/office/drawing/2014/main" id="{A269A67B-068A-48AC-B8BC-CA007070D18D}"/>
                </a:ext>
              </a:extLst>
            </p:cNvPr>
            <p:cNvSpPr>
              <a:spLocks noChangeArrowheads="1"/>
            </p:cNvSpPr>
            <p:nvPr/>
          </p:nvSpPr>
          <p:spPr bwMode="auto">
            <a:xfrm rot="18900000">
              <a:off x="3997224" y="429376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0" name="Rectangle 251">
              <a:extLst>
                <a:ext uri="{FF2B5EF4-FFF2-40B4-BE49-F238E27FC236}">
                  <a16:creationId xmlns:a16="http://schemas.microsoft.com/office/drawing/2014/main" id="{887C0F07-D253-4083-9755-ADABC6DF71F0}"/>
                </a:ext>
              </a:extLst>
            </p:cNvPr>
            <p:cNvSpPr>
              <a:spLocks noChangeArrowheads="1"/>
            </p:cNvSpPr>
            <p:nvPr/>
          </p:nvSpPr>
          <p:spPr bwMode="auto">
            <a:xfrm rot="18900000">
              <a:off x="3673969" y="463952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1" name="Rectangle 252">
              <a:extLst>
                <a:ext uri="{FF2B5EF4-FFF2-40B4-BE49-F238E27FC236}">
                  <a16:creationId xmlns:a16="http://schemas.microsoft.com/office/drawing/2014/main" id="{1EBD526D-F4EF-4442-957C-98682AA29483}"/>
                </a:ext>
              </a:extLst>
            </p:cNvPr>
            <p:cNvSpPr>
              <a:spLocks noChangeArrowheads="1"/>
            </p:cNvSpPr>
            <p:nvPr/>
          </p:nvSpPr>
          <p:spPr bwMode="auto">
            <a:xfrm rot="18900000">
              <a:off x="3637523" y="467765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72" name="Rectangle 253">
              <a:extLst>
                <a:ext uri="{FF2B5EF4-FFF2-40B4-BE49-F238E27FC236}">
                  <a16:creationId xmlns:a16="http://schemas.microsoft.com/office/drawing/2014/main" id="{DFCCFFAA-8DA4-4801-92AC-744643BBF57F}"/>
                </a:ext>
              </a:extLst>
            </p:cNvPr>
            <p:cNvSpPr>
              <a:spLocks noChangeArrowheads="1"/>
            </p:cNvSpPr>
            <p:nvPr/>
          </p:nvSpPr>
          <p:spPr bwMode="auto">
            <a:xfrm rot="18900000">
              <a:off x="3601870" y="471663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9" name="Rectangle 255">
              <a:extLst>
                <a:ext uri="{FF2B5EF4-FFF2-40B4-BE49-F238E27FC236}">
                  <a16:creationId xmlns:a16="http://schemas.microsoft.com/office/drawing/2014/main" id="{AA650F76-0912-4667-92A6-5C39078E8ABD}"/>
                </a:ext>
              </a:extLst>
            </p:cNvPr>
            <p:cNvSpPr>
              <a:spLocks noChangeArrowheads="1"/>
            </p:cNvSpPr>
            <p:nvPr/>
          </p:nvSpPr>
          <p:spPr bwMode="auto">
            <a:xfrm rot="18900000">
              <a:off x="4430348" y="460138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0" name="Rectangle 256">
              <a:extLst>
                <a:ext uri="{FF2B5EF4-FFF2-40B4-BE49-F238E27FC236}">
                  <a16:creationId xmlns:a16="http://schemas.microsoft.com/office/drawing/2014/main" id="{41097860-1E59-4CAE-8673-5F09F23BB56F}"/>
                </a:ext>
              </a:extLst>
            </p:cNvPr>
            <p:cNvSpPr>
              <a:spLocks noChangeArrowheads="1"/>
            </p:cNvSpPr>
            <p:nvPr/>
          </p:nvSpPr>
          <p:spPr bwMode="auto">
            <a:xfrm rot="18900000">
              <a:off x="4466001" y="456240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1" name="Rectangle 257">
              <a:extLst>
                <a:ext uri="{FF2B5EF4-FFF2-40B4-BE49-F238E27FC236}">
                  <a16:creationId xmlns:a16="http://schemas.microsoft.com/office/drawing/2014/main" id="{45848ACE-B1B7-45A4-AE95-10FD92AFBA72}"/>
                </a:ext>
              </a:extLst>
            </p:cNvPr>
            <p:cNvSpPr>
              <a:spLocks noChangeArrowheads="1"/>
            </p:cNvSpPr>
            <p:nvPr/>
          </p:nvSpPr>
          <p:spPr bwMode="auto">
            <a:xfrm rot="18900000">
              <a:off x="4502447" y="452426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2" name="Rectangle 258">
              <a:extLst>
                <a:ext uri="{FF2B5EF4-FFF2-40B4-BE49-F238E27FC236}">
                  <a16:creationId xmlns:a16="http://schemas.microsoft.com/office/drawing/2014/main" id="{95CD8C94-BB06-4A7A-8242-6D7C3C2872E1}"/>
                </a:ext>
              </a:extLst>
            </p:cNvPr>
            <p:cNvSpPr>
              <a:spLocks noChangeArrowheads="1"/>
            </p:cNvSpPr>
            <p:nvPr/>
          </p:nvSpPr>
          <p:spPr bwMode="auto">
            <a:xfrm rot="18900000">
              <a:off x="4538100" y="448528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3" name="Rectangle 259">
              <a:extLst>
                <a:ext uri="{FF2B5EF4-FFF2-40B4-BE49-F238E27FC236}">
                  <a16:creationId xmlns:a16="http://schemas.microsoft.com/office/drawing/2014/main" id="{1E33856E-A501-4473-BD3A-CA5186EA8C41}"/>
                </a:ext>
              </a:extLst>
            </p:cNvPr>
            <p:cNvSpPr>
              <a:spLocks noChangeArrowheads="1"/>
            </p:cNvSpPr>
            <p:nvPr/>
          </p:nvSpPr>
          <p:spPr bwMode="auto">
            <a:xfrm rot="18900000">
              <a:off x="4573753" y="444715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4" name="Rectangle 260">
              <a:extLst>
                <a:ext uri="{FF2B5EF4-FFF2-40B4-BE49-F238E27FC236}">
                  <a16:creationId xmlns:a16="http://schemas.microsoft.com/office/drawing/2014/main" id="{146E2AAF-4EEA-4D3B-AA80-E91C94E70DF0}"/>
                </a:ext>
              </a:extLst>
            </p:cNvPr>
            <p:cNvSpPr>
              <a:spLocks noChangeArrowheads="1"/>
            </p:cNvSpPr>
            <p:nvPr/>
          </p:nvSpPr>
          <p:spPr bwMode="auto">
            <a:xfrm rot="18900000">
              <a:off x="4609406" y="440901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5" name="Rectangle 261">
              <a:extLst>
                <a:ext uri="{FF2B5EF4-FFF2-40B4-BE49-F238E27FC236}">
                  <a16:creationId xmlns:a16="http://schemas.microsoft.com/office/drawing/2014/main" id="{6DE5BE89-B103-49BC-B197-CACAC91139A7}"/>
                </a:ext>
              </a:extLst>
            </p:cNvPr>
            <p:cNvSpPr>
              <a:spLocks noChangeArrowheads="1"/>
            </p:cNvSpPr>
            <p:nvPr/>
          </p:nvSpPr>
          <p:spPr bwMode="auto">
            <a:xfrm rot="18900000">
              <a:off x="4645852" y="437088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6" name="Rectangle 262">
              <a:extLst>
                <a:ext uri="{FF2B5EF4-FFF2-40B4-BE49-F238E27FC236}">
                  <a16:creationId xmlns:a16="http://schemas.microsoft.com/office/drawing/2014/main" id="{DE064B5C-409E-4012-91AA-44EAD3FC3D68}"/>
                </a:ext>
              </a:extLst>
            </p:cNvPr>
            <p:cNvSpPr>
              <a:spLocks noChangeArrowheads="1"/>
            </p:cNvSpPr>
            <p:nvPr/>
          </p:nvSpPr>
          <p:spPr bwMode="auto">
            <a:xfrm rot="18900000">
              <a:off x="4681505" y="433189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7" name="Rectangle 263">
              <a:extLst>
                <a:ext uri="{FF2B5EF4-FFF2-40B4-BE49-F238E27FC236}">
                  <a16:creationId xmlns:a16="http://schemas.microsoft.com/office/drawing/2014/main" id="{96BABA0C-9D5F-4D81-82B9-A011EFB9E0E6}"/>
                </a:ext>
              </a:extLst>
            </p:cNvPr>
            <p:cNvSpPr>
              <a:spLocks noChangeArrowheads="1"/>
            </p:cNvSpPr>
            <p:nvPr/>
          </p:nvSpPr>
          <p:spPr bwMode="auto">
            <a:xfrm rot="18900000">
              <a:off x="4717950" y="429376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8" name="Rectangle 264">
              <a:extLst>
                <a:ext uri="{FF2B5EF4-FFF2-40B4-BE49-F238E27FC236}">
                  <a16:creationId xmlns:a16="http://schemas.microsoft.com/office/drawing/2014/main" id="{FAFE6E07-5BBB-470F-B7D4-317CFE91FF96}"/>
                </a:ext>
              </a:extLst>
            </p:cNvPr>
            <p:cNvSpPr>
              <a:spLocks noChangeArrowheads="1"/>
            </p:cNvSpPr>
            <p:nvPr/>
          </p:nvSpPr>
          <p:spPr bwMode="auto">
            <a:xfrm rot="18900000">
              <a:off x="4394695" y="463952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59" name="Rectangle 265">
              <a:extLst>
                <a:ext uri="{FF2B5EF4-FFF2-40B4-BE49-F238E27FC236}">
                  <a16:creationId xmlns:a16="http://schemas.microsoft.com/office/drawing/2014/main" id="{D1C6A8F8-148B-4635-8DF5-0454364FE2EB}"/>
                </a:ext>
              </a:extLst>
            </p:cNvPr>
            <p:cNvSpPr>
              <a:spLocks noChangeArrowheads="1"/>
            </p:cNvSpPr>
            <p:nvPr/>
          </p:nvSpPr>
          <p:spPr bwMode="auto">
            <a:xfrm rot="18900000">
              <a:off x="4358249" y="467765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60" name="Rectangle 266">
              <a:extLst>
                <a:ext uri="{FF2B5EF4-FFF2-40B4-BE49-F238E27FC236}">
                  <a16:creationId xmlns:a16="http://schemas.microsoft.com/office/drawing/2014/main" id="{30B6BF6F-14F9-4D7D-89A1-2A1E0733D52E}"/>
                </a:ext>
              </a:extLst>
            </p:cNvPr>
            <p:cNvSpPr>
              <a:spLocks noChangeArrowheads="1"/>
            </p:cNvSpPr>
            <p:nvPr/>
          </p:nvSpPr>
          <p:spPr bwMode="auto">
            <a:xfrm rot="18900000">
              <a:off x="4322596" y="471663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2" name="Rectangle 269">
              <a:extLst>
                <a:ext uri="{FF2B5EF4-FFF2-40B4-BE49-F238E27FC236}">
                  <a16:creationId xmlns:a16="http://schemas.microsoft.com/office/drawing/2014/main" id="{19F4661D-DAD7-4D52-9842-20C8CFB7E067}"/>
                </a:ext>
              </a:extLst>
            </p:cNvPr>
            <p:cNvSpPr>
              <a:spLocks noChangeArrowheads="1"/>
            </p:cNvSpPr>
            <p:nvPr/>
          </p:nvSpPr>
          <p:spPr bwMode="auto">
            <a:xfrm rot="18900000">
              <a:off x="1549034" y="532211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3" name="Rectangle 270">
              <a:extLst>
                <a:ext uri="{FF2B5EF4-FFF2-40B4-BE49-F238E27FC236}">
                  <a16:creationId xmlns:a16="http://schemas.microsoft.com/office/drawing/2014/main" id="{A4820038-9FDE-4C46-9CBA-DD57A203A2CB}"/>
                </a:ext>
              </a:extLst>
            </p:cNvPr>
            <p:cNvSpPr>
              <a:spLocks noChangeArrowheads="1"/>
            </p:cNvSpPr>
            <p:nvPr/>
          </p:nvSpPr>
          <p:spPr bwMode="auto">
            <a:xfrm rot="18900000">
              <a:off x="1584687" y="528312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4" name="Rectangle 271">
              <a:extLst>
                <a:ext uri="{FF2B5EF4-FFF2-40B4-BE49-F238E27FC236}">
                  <a16:creationId xmlns:a16="http://schemas.microsoft.com/office/drawing/2014/main" id="{57F28D32-CEFD-4D1E-AF25-338D385A81A1}"/>
                </a:ext>
              </a:extLst>
            </p:cNvPr>
            <p:cNvSpPr>
              <a:spLocks noChangeArrowheads="1"/>
            </p:cNvSpPr>
            <p:nvPr/>
          </p:nvSpPr>
          <p:spPr bwMode="auto">
            <a:xfrm rot="18900000">
              <a:off x="1621133" y="524499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5" name="Rectangle 272">
              <a:extLst>
                <a:ext uri="{FF2B5EF4-FFF2-40B4-BE49-F238E27FC236}">
                  <a16:creationId xmlns:a16="http://schemas.microsoft.com/office/drawing/2014/main" id="{854D02DC-B0FB-4677-A94A-8C208E57CBF2}"/>
                </a:ext>
              </a:extLst>
            </p:cNvPr>
            <p:cNvSpPr>
              <a:spLocks noChangeArrowheads="1"/>
            </p:cNvSpPr>
            <p:nvPr/>
          </p:nvSpPr>
          <p:spPr bwMode="auto">
            <a:xfrm rot="18900000">
              <a:off x="1656786" y="520601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6" name="Rectangle 273">
              <a:extLst>
                <a:ext uri="{FF2B5EF4-FFF2-40B4-BE49-F238E27FC236}">
                  <a16:creationId xmlns:a16="http://schemas.microsoft.com/office/drawing/2014/main" id="{2638993C-F70B-449A-96B1-83C876DD3D55}"/>
                </a:ext>
              </a:extLst>
            </p:cNvPr>
            <p:cNvSpPr>
              <a:spLocks noChangeArrowheads="1"/>
            </p:cNvSpPr>
            <p:nvPr/>
          </p:nvSpPr>
          <p:spPr bwMode="auto">
            <a:xfrm rot="18900000">
              <a:off x="1692439" y="516787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7" name="Rectangle 274">
              <a:extLst>
                <a:ext uri="{FF2B5EF4-FFF2-40B4-BE49-F238E27FC236}">
                  <a16:creationId xmlns:a16="http://schemas.microsoft.com/office/drawing/2014/main" id="{77D4E9D2-C87E-4CAE-AFED-E0CA5C876244}"/>
                </a:ext>
              </a:extLst>
            </p:cNvPr>
            <p:cNvSpPr>
              <a:spLocks noChangeArrowheads="1"/>
            </p:cNvSpPr>
            <p:nvPr/>
          </p:nvSpPr>
          <p:spPr bwMode="auto">
            <a:xfrm rot="18900000">
              <a:off x="1728092" y="512974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8" name="Rectangle 275">
              <a:extLst>
                <a:ext uri="{FF2B5EF4-FFF2-40B4-BE49-F238E27FC236}">
                  <a16:creationId xmlns:a16="http://schemas.microsoft.com/office/drawing/2014/main" id="{EF102585-86C3-4500-B721-E37011A249B3}"/>
                </a:ext>
              </a:extLst>
            </p:cNvPr>
            <p:cNvSpPr>
              <a:spLocks noChangeArrowheads="1"/>
            </p:cNvSpPr>
            <p:nvPr/>
          </p:nvSpPr>
          <p:spPr bwMode="auto">
            <a:xfrm rot="18900000">
              <a:off x="1764538" y="509160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9" name="Rectangle 276">
              <a:extLst>
                <a:ext uri="{FF2B5EF4-FFF2-40B4-BE49-F238E27FC236}">
                  <a16:creationId xmlns:a16="http://schemas.microsoft.com/office/drawing/2014/main" id="{52A28CB0-BAD3-452F-B256-B49B0A1587CB}"/>
                </a:ext>
              </a:extLst>
            </p:cNvPr>
            <p:cNvSpPr>
              <a:spLocks noChangeArrowheads="1"/>
            </p:cNvSpPr>
            <p:nvPr/>
          </p:nvSpPr>
          <p:spPr bwMode="auto">
            <a:xfrm rot="18900000">
              <a:off x="1800191" y="505262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0" name="Rectangle 277">
              <a:extLst>
                <a:ext uri="{FF2B5EF4-FFF2-40B4-BE49-F238E27FC236}">
                  <a16:creationId xmlns:a16="http://schemas.microsoft.com/office/drawing/2014/main" id="{D186E13F-BA06-4C38-83F8-A9C635BD87B5}"/>
                </a:ext>
              </a:extLst>
            </p:cNvPr>
            <p:cNvSpPr>
              <a:spLocks noChangeArrowheads="1"/>
            </p:cNvSpPr>
            <p:nvPr/>
          </p:nvSpPr>
          <p:spPr bwMode="auto">
            <a:xfrm rot="18900000">
              <a:off x="1836636" y="501448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1" name="Rectangle 278">
              <a:extLst>
                <a:ext uri="{FF2B5EF4-FFF2-40B4-BE49-F238E27FC236}">
                  <a16:creationId xmlns:a16="http://schemas.microsoft.com/office/drawing/2014/main" id="{E409B903-BCE8-494A-AEEF-C8EF93F9155C}"/>
                </a:ext>
              </a:extLst>
            </p:cNvPr>
            <p:cNvSpPr>
              <a:spLocks noChangeArrowheads="1"/>
            </p:cNvSpPr>
            <p:nvPr/>
          </p:nvSpPr>
          <p:spPr bwMode="auto">
            <a:xfrm rot="18900000">
              <a:off x="1513381" y="536024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2" name="Rectangle 279">
              <a:extLst>
                <a:ext uri="{FF2B5EF4-FFF2-40B4-BE49-F238E27FC236}">
                  <a16:creationId xmlns:a16="http://schemas.microsoft.com/office/drawing/2014/main" id="{C451977A-CEA6-4378-B579-AF41A3F08C50}"/>
                </a:ext>
              </a:extLst>
            </p:cNvPr>
            <p:cNvSpPr>
              <a:spLocks noChangeArrowheads="1"/>
            </p:cNvSpPr>
            <p:nvPr/>
          </p:nvSpPr>
          <p:spPr bwMode="auto">
            <a:xfrm rot="18900000">
              <a:off x="1476935" y="539838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43" name="Rectangle 280">
              <a:extLst>
                <a:ext uri="{FF2B5EF4-FFF2-40B4-BE49-F238E27FC236}">
                  <a16:creationId xmlns:a16="http://schemas.microsoft.com/office/drawing/2014/main" id="{FD4CFC7D-E629-48C5-A0EE-E20691B99D19}"/>
                </a:ext>
              </a:extLst>
            </p:cNvPr>
            <p:cNvSpPr>
              <a:spLocks noChangeArrowheads="1"/>
            </p:cNvSpPr>
            <p:nvPr/>
          </p:nvSpPr>
          <p:spPr bwMode="auto">
            <a:xfrm rot="18900000">
              <a:off x="1441282" y="543736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20" name="Rectangle 282">
              <a:extLst>
                <a:ext uri="{FF2B5EF4-FFF2-40B4-BE49-F238E27FC236}">
                  <a16:creationId xmlns:a16="http://schemas.microsoft.com/office/drawing/2014/main" id="{CA7AC6F3-170A-400F-A452-34671ABAB494}"/>
                </a:ext>
              </a:extLst>
            </p:cNvPr>
            <p:cNvSpPr>
              <a:spLocks noChangeArrowheads="1"/>
            </p:cNvSpPr>
            <p:nvPr/>
          </p:nvSpPr>
          <p:spPr bwMode="auto">
            <a:xfrm rot="18900000">
              <a:off x="2269759" y="532211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21" name="Rectangle 283">
              <a:extLst>
                <a:ext uri="{FF2B5EF4-FFF2-40B4-BE49-F238E27FC236}">
                  <a16:creationId xmlns:a16="http://schemas.microsoft.com/office/drawing/2014/main" id="{F58D5B44-0B42-43F1-986B-115EA095120D}"/>
                </a:ext>
              </a:extLst>
            </p:cNvPr>
            <p:cNvSpPr>
              <a:spLocks noChangeArrowheads="1"/>
            </p:cNvSpPr>
            <p:nvPr/>
          </p:nvSpPr>
          <p:spPr bwMode="auto">
            <a:xfrm rot="18900000">
              <a:off x="2305412" y="528312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22" name="Rectangle 284">
              <a:extLst>
                <a:ext uri="{FF2B5EF4-FFF2-40B4-BE49-F238E27FC236}">
                  <a16:creationId xmlns:a16="http://schemas.microsoft.com/office/drawing/2014/main" id="{8B4967A8-46FB-4873-A992-0958B5BA7108}"/>
                </a:ext>
              </a:extLst>
            </p:cNvPr>
            <p:cNvSpPr>
              <a:spLocks noChangeArrowheads="1"/>
            </p:cNvSpPr>
            <p:nvPr/>
          </p:nvSpPr>
          <p:spPr bwMode="auto">
            <a:xfrm rot="18900000">
              <a:off x="2341858" y="524499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23" name="Rectangle 285">
              <a:extLst>
                <a:ext uri="{FF2B5EF4-FFF2-40B4-BE49-F238E27FC236}">
                  <a16:creationId xmlns:a16="http://schemas.microsoft.com/office/drawing/2014/main" id="{5C16D1A5-B6BF-4B77-93FC-5CC3146EEAFB}"/>
                </a:ext>
              </a:extLst>
            </p:cNvPr>
            <p:cNvSpPr>
              <a:spLocks noChangeArrowheads="1"/>
            </p:cNvSpPr>
            <p:nvPr/>
          </p:nvSpPr>
          <p:spPr bwMode="auto">
            <a:xfrm rot="18900000">
              <a:off x="2377511" y="520601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24" name="Rectangle 286">
              <a:extLst>
                <a:ext uri="{FF2B5EF4-FFF2-40B4-BE49-F238E27FC236}">
                  <a16:creationId xmlns:a16="http://schemas.microsoft.com/office/drawing/2014/main" id="{55F4E600-3BD0-49CE-96C7-06909910F207}"/>
                </a:ext>
              </a:extLst>
            </p:cNvPr>
            <p:cNvSpPr>
              <a:spLocks noChangeArrowheads="1"/>
            </p:cNvSpPr>
            <p:nvPr/>
          </p:nvSpPr>
          <p:spPr bwMode="auto">
            <a:xfrm rot="18900000">
              <a:off x="2413164" y="516787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25" name="Rectangle 287">
              <a:extLst>
                <a:ext uri="{FF2B5EF4-FFF2-40B4-BE49-F238E27FC236}">
                  <a16:creationId xmlns:a16="http://schemas.microsoft.com/office/drawing/2014/main" id="{4638322A-4EB9-46BB-96F7-B8D874342871}"/>
                </a:ext>
              </a:extLst>
            </p:cNvPr>
            <p:cNvSpPr>
              <a:spLocks noChangeArrowheads="1"/>
            </p:cNvSpPr>
            <p:nvPr/>
          </p:nvSpPr>
          <p:spPr bwMode="auto">
            <a:xfrm rot="18900000">
              <a:off x="2448817" y="512974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26" name="Rectangle 288">
              <a:extLst>
                <a:ext uri="{FF2B5EF4-FFF2-40B4-BE49-F238E27FC236}">
                  <a16:creationId xmlns:a16="http://schemas.microsoft.com/office/drawing/2014/main" id="{2699105D-30D1-4ED2-8628-638351AD7981}"/>
                </a:ext>
              </a:extLst>
            </p:cNvPr>
            <p:cNvSpPr>
              <a:spLocks noChangeArrowheads="1"/>
            </p:cNvSpPr>
            <p:nvPr/>
          </p:nvSpPr>
          <p:spPr bwMode="auto">
            <a:xfrm rot="18900000">
              <a:off x="2485263" y="509160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27" name="Rectangle 289">
              <a:extLst>
                <a:ext uri="{FF2B5EF4-FFF2-40B4-BE49-F238E27FC236}">
                  <a16:creationId xmlns:a16="http://schemas.microsoft.com/office/drawing/2014/main" id="{B4754972-32C7-4E1A-A159-8C6682E81DB3}"/>
                </a:ext>
              </a:extLst>
            </p:cNvPr>
            <p:cNvSpPr>
              <a:spLocks noChangeArrowheads="1"/>
            </p:cNvSpPr>
            <p:nvPr/>
          </p:nvSpPr>
          <p:spPr bwMode="auto">
            <a:xfrm rot="18900000">
              <a:off x="2520916" y="505262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28" name="Rectangle 290">
              <a:extLst>
                <a:ext uri="{FF2B5EF4-FFF2-40B4-BE49-F238E27FC236}">
                  <a16:creationId xmlns:a16="http://schemas.microsoft.com/office/drawing/2014/main" id="{11B16A19-A84E-4F55-BBAA-B0BD70E83BC7}"/>
                </a:ext>
              </a:extLst>
            </p:cNvPr>
            <p:cNvSpPr>
              <a:spLocks noChangeArrowheads="1"/>
            </p:cNvSpPr>
            <p:nvPr/>
          </p:nvSpPr>
          <p:spPr bwMode="auto">
            <a:xfrm rot="18900000">
              <a:off x="2557361" y="501448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29" name="Rectangle 291">
              <a:extLst>
                <a:ext uri="{FF2B5EF4-FFF2-40B4-BE49-F238E27FC236}">
                  <a16:creationId xmlns:a16="http://schemas.microsoft.com/office/drawing/2014/main" id="{E83556EB-1B10-4B02-92C2-872DBD04BEE9}"/>
                </a:ext>
              </a:extLst>
            </p:cNvPr>
            <p:cNvSpPr>
              <a:spLocks noChangeArrowheads="1"/>
            </p:cNvSpPr>
            <p:nvPr/>
          </p:nvSpPr>
          <p:spPr bwMode="auto">
            <a:xfrm rot="18900000">
              <a:off x="2234106" y="536024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0" name="Rectangle 292">
              <a:extLst>
                <a:ext uri="{FF2B5EF4-FFF2-40B4-BE49-F238E27FC236}">
                  <a16:creationId xmlns:a16="http://schemas.microsoft.com/office/drawing/2014/main" id="{553F194B-4484-4768-82E4-24D67E3EFA20}"/>
                </a:ext>
              </a:extLst>
            </p:cNvPr>
            <p:cNvSpPr>
              <a:spLocks noChangeArrowheads="1"/>
            </p:cNvSpPr>
            <p:nvPr/>
          </p:nvSpPr>
          <p:spPr bwMode="auto">
            <a:xfrm rot="18900000">
              <a:off x="2197660" y="539838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31" name="Rectangle 293">
              <a:extLst>
                <a:ext uri="{FF2B5EF4-FFF2-40B4-BE49-F238E27FC236}">
                  <a16:creationId xmlns:a16="http://schemas.microsoft.com/office/drawing/2014/main" id="{81259EDC-DFFA-44A6-A6FD-435741598BBD}"/>
                </a:ext>
              </a:extLst>
            </p:cNvPr>
            <p:cNvSpPr>
              <a:spLocks noChangeArrowheads="1"/>
            </p:cNvSpPr>
            <p:nvPr/>
          </p:nvSpPr>
          <p:spPr bwMode="auto">
            <a:xfrm rot="18900000">
              <a:off x="2162007" y="543736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8" name="Rectangle 295">
              <a:extLst>
                <a:ext uri="{FF2B5EF4-FFF2-40B4-BE49-F238E27FC236}">
                  <a16:creationId xmlns:a16="http://schemas.microsoft.com/office/drawing/2014/main" id="{F778CABD-DEEE-43D3-AEB5-F8E3576CA23A}"/>
                </a:ext>
              </a:extLst>
            </p:cNvPr>
            <p:cNvSpPr>
              <a:spLocks noChangeArrowheads="1"/>
            </p:cNvSpPr>
            <p:nvPr/>
          </p:nvSpPr>
          <p:spPr bwMode="auto">
            <a:xfrm rot="18900000">
              <a:off x="2988897" y="532211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9" name="Rectangle 296">
              <a:extLst>
                <a:ext uri="{FF2B5EF4-FFF2-40B4-BE49-F238E27FC236}">
                  <a16:creationId xmlns:a16="http://schemas.microsoft.com/office/drawing/2014/main" id="{D6186A87-C732-42EF-A973-088AEC91B6DE}"/>
                </a:ext>
              </a:extLst>
            </p:cNvPr>
            <p:cNvSpPr>
              <a:spLocks noChangeArrowheads="1"/>
            </p:cNvSpPr>
            <p:nvPr/>
          </p:nvSpPr>
          <p:spPr bwMode="auto">
            <a:xfrm rot="18900000">
              <a:off x="3024550" y="528312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0" name="Rectangle 297">
              <a:extLst>
                <a:ext uri="{FF2B5EF4-FFF2-40B4-BE49-F238E27FC236}">
                  <a16:creationId xmlns:a16="http://schemas.microsoft.com/office/drawing/2014/main" id="{5DC1E70B-605A-4B2A-8B83-367617079ED1}"/>
                </a:ext>
              </a:extLst>
            </p:cNvPr>
            <p:cNvSpPr>
              <a:spLocks noChangeArrowheads="1"/>
            </p:cNvSpPr>
            <p:nvPr/>
          </p:nvSpPr>
          <p:spPr bwMode="auto">
            <a:xfrm rot="18900000">
              <a:off x="3060996" y="524499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1" name="Rectangle 298">
              <a:extLst>
                <a:ext uri="{FF2B5EF4-FFF2-40B4-BE49-F238E27FC236}">
                  <a16:creationId xmlns:a16="http://schemas.microsoft.com/office/drawing/2014/main" id="{23F27F3E-90D6-48AF-BC43-D81F63E5699B}"/>
                </a:ext>
              </a:extLst>
            </p:cNvPr>
            <p:cNvSpPr>
              <a:spLocks noChangeArrowheads="1"/>
            </p:cNvSpPr>
            <p:nvPr/>
          </p:nvSpPr>
          <p:spPr bwMode="auto">
            <a:xfrm rot="18900000">
              <a:off x="3096649" y="520601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2" name="Rectangle 299">
              <a:extLst>
                <a:ext uri="{FF2B5EF4-FFF2-40B4-BE49-F238E27FC236}">
                  <a16:creationId xmlns:a16="http://schemas.microsoft.com/office/drawing/2014/main" id="{F4322A32-A342-4527-B447-6B7032612860}"/>
                </a:ext>
              </a:extLst>
            </p:cNvPr>
            <p:cNvSpPr>
              <a:spLocks noChangeArrowheads="1"/>
            </p:cNvSpPr>
            <p:nvPr/>
          </p:nvSpPr>
          <p:spPr bwMode="auto">
            <a:xfrm rot="18900000">
              <a:off x="3132302" y="516787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3" name="Rectangle 300">
              <a:extLst>
                <a:ext uri="{FF2B5EF4-FFF2-40B4-BE49-F238E27FC236}">
                  <a16:creationId xmlns:a16="http://schemas.microsoft.com/office/drawing/2014/main" id="{AAD47104-8D99-41F3-85AE-1680A42D2438}"/>
                </a:ext>
              </a:extLst>
            </p:cNvPr>
            <p:cNvSpPr>
              <a:spLocks noChangeArrowheads="1"/>
            </p:cNvSpPr>
            <p:nvPr/>
          </p:nvSpPr>
          <p:spPr bwMode="auto">
            <a:xfrm rot="18900000">
              <a:off x="3167955" y="512974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4" name="Rectangle 301">
              <a:extLst>
                <a:ext uri="{FF2B5EF4-FFF2-40B4-BE49-F238E27FC236}">
                  <a16:creationId xmlns:a16="http://schemas.microsoft.com/office/drawing/2014/main" id="{93372A3C-CE36-482F-8DF5-6CCDF0334512}"/>
                </a:ext>
              </a:extLst>
            </p:cNvPr>
            <p:cNvSpPr>
              <a:spLocks noChangeArrowheads="1"/>
            </p:cNvSpPr>
            <p:nvPr/>
          </p:nvSpPr>
          <p:spPr bwMode="auto">
            <a:xfrm rot="18900000">
              <a:off x="3204401" y="509160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5" name="Rectangle 302">
              <a:extLst>
                <a:ext uri="{FF2B5EF4-FFF2-40B4-BE49-F238E27FC236}">
                  <a16:creationId xmlns:a16="http://schemas.microsoft.com/office/drawing/2014/main" id="{F5E8EA11-5B37-4A69-A11A-EEAE5BD6B628}"/>
                </a:ext>
              </a:extLst>
            </p:cNvPr>
            <p:cNvSpPr>
              <a:spLocks noChangeArrowheads="1"/>
            </p:cNvSpPr>
            <p:nvPr/>
          </p:nvSpPr>
          <p:spPr bwMode="auto">
            <a:xfrm rot="18900000">
              <a:off x="3240054" y="505262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6" name="Rectangle 303">
              <a:extLst>
                <a:ext uri="{FF2B5EF4-FFF2-40B4-BE49-F238E27FC236}">
                  <a16:creationId xmlns:a16="http://schemas.microsoft.com/office/drawing/2014/main" id="{3152A27B-8184-416F-8E2E-475E2759BB26}"/>
                </a:ext>
              </a:extLst>
            </p:cNvPr>
            <p:cNvSpPr>
              <a:spLocks noChangeArrowheads="1"/>
            </p:cNvSpPr>
            <p:nvPr/>
          </p:nvSpPr>
          <p:spPr bwMode="auto">
            <a:xfrm rot="18900000">
              <a:off x="3276499" y="501448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7" name="Rectangle 304">
              <a:extLst>
                <a:ext uri="{FF2B5EF4-FFF2-40B4-BE49-F238E27FC236}">
                  <a16:creationId xmlns:a16="http://schemas.microsoft.com/office/drawing/2014/main" id="{B1217EF9-A0EC-4169-BFD7-12D6DF672C76}"/>
                </a:ext>
              </a:extLst>
            </p:cNvPr>
            <p:cNvSpPr>
              <a:spLocks noChangeArrowheads="1"/>
            </p:cNvSpPr>
            <p:nvPr/>
          </p:nvSpPr>
          <p:spPr bwMode="auto">
            <a:xfrm rot="18900000">
              <a:off x="2953244" y="536024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8" name="Rectangle 305">
              <a:extLst>
                <a:ext uri="{FF2B5EF4-FFF2-40B4-BE49-F238E27FC236}">
                  <a16:creationId xmlns:a16="http://schemas.microsoft.com/office/drawing/2014/main" id="{C425564C-55EB-4CE5-BDED-05FE21B80107}"/>
                </a:ext>
              </a:extLst>
            </p:cNvPr>
            <p:cNvSpPr>
              <a:spLocks noChangeArrowheads="1"/>
            </p:cNvSpPr>
            <p:nvPr/>
          </p:nvSpPr>
          <p:spPr bwMode="auto">
            <a:xfrm rot="18900000">
              <a:off x="2916798" y="539838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19" name="Rectangle 306">
              <a:extLst>
                <a:ext uri="{FF2B5EF4-FFF2-40B4-BE49-F238E27FC236}">
                  <a16:creationId xmlns:a16="http://schemas.microsoft.com/office/drawing/2014/main" id="{D8E9E4A7-C132-42FB-A86F-4ECC3FB8BBDD}"/>
                </a:ext>
              </a:extLst>
            </p:cNvPr>
            <p:cNvSpPr>
              <a:spLocks noChangeArrowheads="1"/>
            </p:cNvSpPr>
            <p:nvPr/>
          </p:nvSpPr>
          <p:spPr bwMode="auto">
            <a:xfrm rot="18900000">
              <a:off x="2881145" y="543736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6" name="Rectangle 308">
              <a:extLst>
                <a:ext uri="{FF2B5EF4-FFF2-40B4-BE49-F238E27FC236}">
                  <a16:creationId xmlns:a16="http://schemas.microsoft.com/office/drawing/2014/main" id="{82F25587-C157-419C-A01B-103852249384}"/>
                </a:ext>
              </a:extLst>
            </p:cNvPr>
            <p:cNvSpPr>
              <a:spLocks noChangeArrowheads="1"/>
            </p:cNvSpPr>
            <p:nvPr/>
          </p:nvSpPr>
          <p:spPr bwMode="auto">
            <a:xfrm rot="18900000">
              <a:off x="3709622" y="532211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7" name="Rectangle 309">
              <a:extLst>
                <a:ext uri="{FF2B5EF4-FFF2-40B4-BE49-F238E27FC236}">
                  <a16:creationId xmlns:a16="http://schemas.microsoft.com/office/drawing/2014/main" id="{EAAD5C61-BBEA-41DD-90FA-C73930A876B7}"/>
                </a:ext>
              </a:extLst>
            </p:cNvPr>
            <p:cNvSpPr>
              <a:spLocks noChangeArrowheads="1"/>
            </p:cNvSpPr>
            <p:nvPr/>
          </p:nvSpPr>
          <p:spPr bwMode="auto">
            <a:xfrm rot="18900000">
              <a:off x="3745275" y="528312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8" name="Rectangle 310">
              <a:extLst>
                <a:ext uri="{FF2B5EF4-FFF2-40B4-BE49-F238E27FC236}">
                  <a16:creationId xmlns:a16="http://schemas.microsoft.com/office/drawing/2014/main" id="{454E4F5A-94A5-4C65-81C0-28AE5524CAD3}"/>
                </a:ext>
              </a:extLst>
            </p:cNvPr>
            <p:cNvSpPr>
              <a:spLocks noChangeArrowheads="1"/>
            </p:cNvSpPr>
            <p:nvPr/>
          </p:nvSpPr>
          <p:spPr bwMode="auto">
            <a:xfrm rot="18900000">
              <a:off x="3781721" y="524499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9" name="Rectangle 311">
              <a:extLst>
                <a:ext uri="{FF2B5EF4-FFF2-40B4-BE49-F238E27FC236}">
                  <a16:creationId xmlns:a16="http://schemas.microsoft.com/office/drawing/2014/main" id="{CC2280C7-3784-42A0-85DF-98849ACBA9DA}"/>
                </a:ext>
              </a:extLst>
            </p:cNvPr>
            <p:cNvSpPr>
              <a:spLocks noChangeArrowheads="1"/>
            </p:cNvSpPr>
            <p:nvPr/>
          </p:nvSpPr>
          <p:spPr bwMode="auto">
            <a:xfrm rot="18900000">
              <a:off x="3817374" y="520601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0" name="Rectangle 312">
              <a:extLst>
                <a:ext uri="{FF2B5EF4-FFF2-40B4-BE49-F238E27FC236}">
                  <a16:creationId xmlns:a16="http://schemas.microsoft.com/office/drawing/2014/main" id="{D753E9E9-0069-457B-8FB3-E30225B9E49D}"/>
                </a:ext>
              </a:extLst>
            </p:cNvPr>
            <p:cNvSpPr>
              <a:spLocks noChangeArrowheads="1"/>
            </p:cNvSpPr>
            <p:nvPr/>
          </p:nvSpPr>
          <p:spPr bwMode="auto">
            <a:xfrm rot="18900000">
              <a:off x="3853027" y="516787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1" name="Rectangle 313">
              <a:extLst>
                <a:ext uri="{FF2B5EF4-FFF2-40B4-BE49-F238E27FC236}">
                  <a16:creationId xmlns:a16="http://schemas.microsoft.com/office/drawing/2014/main" id="{0687F877-CBC0-4FE7-861D-3271C2FC8320}"/>
                </a:ext>
              </a:extLst>
            </p:cNvPr>
            <p:cNvSpPr>
              <a:spLocks noChangeArrowheads="1"/>
            </p:cNvSpPr>
            <p:nvPr/>
          </p:nvSpPr>
          <p:spPr bwMode="auto">
            <a:xfrm rot="18900000">
              <a:off x="3888680" y="512974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2" name="Rectangle 314">
              <a:extLst>
                <a:ext uri="{FF2B5EF4-FFF2-40B4-BE49-F238E27FC236}">
                  <a16:creationId xmlns:a16="http://schemas.microsoft.com/office/drawing/2014/main" id="{F21F524C-CDFD-428B-B205-64B6C003910C}"/>
                </a:ext>
              </a:extLst>
            </p:cNvPr>
            <p:cNvSpPr>
              <a:spLocks noChangeArrowheads="1"/>
            </p:cNvSpPr>
            <p:nvPr/>
          </p:nvSpPr>
          <p:spPr bwMode="auto">
            <a:xfrm rot="18900000">
              <a:off x="3925126" y="509160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3" name="Rectangle 315">
              <a:extLst>
                <a:ext uri="{FF2B5EF4-FFF2-40B4-BE49-F238E27FC236}">
                  <a16:creationId xmlns:a16="http://schemas.microsoft.com/office/drawing/2014/main" id="{CA6B1A38-68EA-47D6-8930-D62A07D87E90}"/>
                </a:ext>
              </a:extLst>
            </p:cNvPr>
            <p:cNvSpPr>
              <a:spLocks noChangeArrowheads="1"/>
            </p:cNvSpPr>
            <p:nvPr/>
          </p:nvSpPr>
          <p:spPr bwMode="auto">
            <a:xfrm rot="18900000">
              <a:off x="3960779" y="505262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4" name="Rectangle 316">
              <a:extLst>
                <a:ext uri="{FF2B5EF4-FFF2-40B4-BE49-F238E27FC236}">
                  <a16:creationId xmlns:a16="http://schemas.microsoft.com/office/drawing/2014/main" id="{B8A2466B-BD78-4E81-AB65-C6B9B29CF728}"/>
                </a:ext>
              </a:extLst>
            </p:cNvPr>
            <p:cNvSpPr>
              <a:spLocks noChangeArrowheads="1"/>
            </p:cNvSpPr>
            <p:nvPr/>
          </p:nvSpPr>
          <p:spPr bwMode="auto">
            <a:xfrm rot="18900000">
              <a:off x="3997224" y="501448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5" name="Rectangle 317">
              <a:extLst>
                <a:ext uri="{FF2B5EF4-FFF2-40B4-BE49-F238E27FC236}">
                  <a16:creationId xmlns:a16="http://schemas.microsoft.com/office/drawing/2014/main" id="{84002153-2D90-4273-A1A6-D2EC6BB667B3}"/>
                </a:ext>
              </a:extLst>
            </p:cNvPr>
            <p:cNvSpPr>
              <a:spLocks noChangeArrowheads="1"/>
            </p:cNvSpPr>
            <p:nvPr/>
          </p:nvSpPr>
          <p:spPr bwMode="auto">
            <a:xfrm rot="18900000">
              <a:off x="3673969" y="536024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6" name="Rectangle 318">
              <a:extLst>
                <a:ext uri="{FF2B5EF4-FFF2-40B4-BE49-F238E27FC236}">
                  <a16:creationId xmlns:a16="http://schemas.microsoft.com/office/drawing/2014/main" id="{9692942D-7252-463D-A897-3D73F48B7DBC}"/>
                </a:ext>
              </a:extLst>
            </p:cNvPr>
            <p:cNvSpPr>
              <a:spLocks noChangeArrowheads="1"/>
            </p:cNvSpPr>
            <p:nvPr/>
          </p:nvSpPr>
          <p:spPr bwMode="auto">
            <a:xfrm rot="18900000">
              <a:off x="3637523" y="539838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207" name="Rectangle 319">
              <a:extLst>
                <a:ext uri="{FF2B5EF4-FFF2-40B4-BE49-F238E27FC236}">
                  <a16:creationId xmlns:a16="http://schemas.microsoft.com/office/drawing/2014/main" id="{1723A255-D9BB-4AFE-AFFE-64BB8543E484}"/>
                </a:ext>
              </a:extLst>
            </p:cNvPr>
            <p:cNvSpPr>
              <a:spLocks noChangeArrowheads="1"/>
            </p:cNvSpPr>
            <p:nvPr/>
          </p:nvSpPr>
          <p:spPr bwMode="auto">
            <a:xfrm rot="18900000">
              <a:off x="3601870" y="543736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4" name="Rectangle 321">
              <a:extLst>
                <a:ext uri="{FF2B5EF4-FFF2-40B4-BE49-F238E27FC236}">
                  <a16:creationId xmlns:a16="http://schemas.microsoft.com/office/drawing/2014/main" id="{631A4E51-049A-4E16-AF7C-F53565B18333}"/>
                </a:ext>
              </a:extLst>
            </p:cNvPr>
            <p:cNvSpPr>
              <a:spLocks noChangeArrowheads="1"/>
            </p:cNvSpPr>
            <p:nvPr/>
          </p:nvSpPr>
          <p:spPr bwMode="auto">
            <a:xfrm rot="18900000">
              <a:off x="4430348" y="532211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5" name="Rectangle 322">
              <a:extLst>
                <a:ext uri="{FF2B5EF4-FFF2-40B4-BE49-F238E27FC236}">
                  <a16:creationId xmlns:a16="http://schemas.microsoft.com/office/drawing/2014/main" id="{54611556-5D11-4713-915E-623E61A7ED78}"/>
                </a:ext>
              </a:extLst>
            </p:cNvPr>
            <p:cNvSpPr>
              <a:spLocks noChangeArrowheads="1"/>
            </p:cNvSpPr>
            <p:nvPr/>
          </p:nvSpPr>
          <p:spPr bwMode="auto">
            <a:xfrm rot="18900000">
              <a:off x="4466001" y="528312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6" name="Rectangle 323">
              <a:extLst>
                <a:ext uri="{FF2B5EF4-FFF2-40B4-BE49-F238E27FC236}">
                  <a16:creationId xmlns:a16="http://schemas.microsoft.com/office/drawing/2014/main" id="{B466646C-8C1F-4E14-ACD4-F2400B76A32F}"/>
                </a:ext>
              </a:extLst>
            </p:cNvPr>
            <p:cNvSpPr>
              <a:spLocks noChangeArrowheads="1"/>
            </p:cNvSpPr>
            <p:nvPr/>
          </p:nvSpPr>
          <p:spPr bwMode="auto">
            <a:xfrm rot="18900000">
              <a:off x="4502447" y="524499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7" name="Rectangle 324">
              <a:extLst>
                <a:ext uri="{FF2B5EF4-FFF2-40B4-BE49-F238E27FC236}">
                  <a16:creationId xmlns:a16="http://schemas.microsoft.com/office/drawing/2014/main" id="{5EB851A8-7FDF-4929-84C4-2DF3CBAB29D2}"/>
                </a:ext>
              </a:extLst>
            </p:cNvPr>
            <p:cNvSpPr>
              <a:spLocks noChangeArrowheads="1"/>
            </p:cNvSpPr>
            <p:nvPr/>
          </p:nvSpPr>
          <p:spPr bwMode="auto">
            <a:xfrm rot="18900000">
              <a:off x="4538100" y="520601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8" name="Rectangle 325">
              <a:extLst>
                <a:ext uri="{FF2B5EF4-FFF2-40B4-BE49-F238E27FC236}">
                  <a16:creationId xmlns:a16="http://schemas.microsoft.com/office/drawing/2014/main" id="{5D7C7948-AFED-4413-BCD5-6D43A297AE00}"/>
                </a:ext>
              </a:extLst>
            </p:cNvPr>
            <p:cNvSpPr>
              <a:spLocks noChangeArrowheads="1"/>
            </p:cNvSpPr>
            <p:nvPr/>
          </p:nvSpPr>
          <p:spPr bwMode="auto">
            <a:xfrm rot="18900000">
              <a:off x="4573753" y="516787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89" name="Rectangle 326">
              <a:extLst>
                <a:ext uri="{FF2B5EF4-FFF2-40B4-BE49-F238E27FC236}">
                  <a16:creationId xmlns:a16="http://schemas.microsoft.com/office/drawing/2014/main" id="{5124B28C-7E11-4C51-8206-84E39BAD28C4}"/>
                </a:ext>
              </a:extLst>
            </p:cNvPr>
            <p:cNvSpPr>
              <a:spLocks noChangeArrowheads="1"/>
            </p:cNvSpPr>
            <p:nvPr/>
          </p:nvSpPr>
          <p:spPr bwMode="auto">
            <a:xfrm rot="18900000">
              <a:off x="4609406" y="512974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0" name="Rectangle 327">
              <a:extLst>
                <a:ext uri="{FF2B5EF4-FFF2-40B4-BE49-F238E27FC236}">
                  <a16:creationId xmlns:a16="http://schemas.microsoft.com/office/drawing/2014/main" id="{224A392D-C437-4D8A-8E10-671DB023E8D9}"/>
                </a:ext>
              </a:extLst>
            </p:cNvPr>
            <p:cNvSpPr>
              <a:spLocks noChangeArrowheads="1"/>
            </p:cNvSpPr>
            <p:nvPr/>
          </p:nvSpPr>
          <p:spPr bwMode="auto">
            <a:xfrm rot="18900000">
              <a:off x="4645852" y="509160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1" name="Rectangle 328">
              <a:extLst>
                <a:ext uri="{FF2B5EF4-FFF2-40B4-BE49-F238E27FC236}">
                  <a16:creationId xmlns:a16="http://schemas.microsoft.com/office/drawing/2014/main" id="{3741A645-7F95-4746-ACFB-E4A0DEC76F75}"/>
                </a:ext>
              </a:extLst>
            </p:cNvPr>
            <p:cNvSpPr>
              <a:spLocks noChangeArrowheads="1"/>
            </p:cNvSpPr>
            <p:nvPr/>
          </p:nvSpPr>
          <p:spPr bwMode="auto">
            <a:xfrm rot="18900000">
              <a:off x="4681505" y="505262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2" name="Rectangle 329">
              <a:extLst>
                <a:ext uri="{FF2B5EF4-FFF2-40B4-BE49-F238E27FC236}">
                  <a16:creationId xmlns:a16="http://schemas.microsoft.com/office/drawing/2014/main" id="{CC1F009F-4C1B-4EFC-945F-FD900E4550C6}"/>
                </a:ext>
              </a:extLst>
            </p:cNvPr>
            <p:cNvSpPr>
              <a:spLocks noChangeArrowheads="1"/>
            </p:cNvSpPr>
            <p:nvPr/>
          </p:nvSpPr>
          <p:spPr bwMode="auto">
            <a:xfrm rot="18900000">
              <a:off x="4717950" y="501448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3" name="Rectangle 330">
              <a:extLst>
                <a:ext uri="{FF2B5EF4-FFF2-40B4-BE49-F238E27FC236}">
                  <a16:creationId xmlns:a16="http://schemas.microsoft.com/office/drawing/2014/main" id="{869CCDED-8B8F-4262-83D3-E63B3BDB0565}"/>
                </a:ext>
              </a:extLst>
            </p:cNvPr>
            <p:cNvSpPr>
              <a:spLocks noChangeArrowheads="1"/>
            </p:cNvSpPr>
            <p:nvPr/>
          </p:nvSpPr>
          <p:spPr bwMode="auto">
            <a:xfrm rot="18900000">
              <a:off x="4394695" y="536024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4" name="Rectangle 331">
              <a:extLst>
                <a:ext uri="{FF2B5EF4-FFF2-40B4-BE49-F238E27FC236}">
                  <a16:creationId xmlns:a16="http://schemas.microsoft.com/office/drawing/2014/main" id="{56844B52-09F3-431E-B4C1-ADE438D2E07E}"/>
                </a:ext>
              </a:extLst>
            </p:cNvPr>
            <p:cNvSpPr>
              <a:spLocks noChangeArrowheads="1"/>
            </p:cNvSpPr>
            <p:nvPr/>
          </p:nvSpPr>
          <p:spPr bwMode="auto">
            <a:xfrm rot="18900000">
              <a:off x="4358249" y="539838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95" name="Rectangle 332">
              <a:extLst>
                <a:ext uri="{FF2B5EF4-FFF2-40B4-BE49-F238E27FC236}">
                  <a16:creationId xmlns:a16="http://schemas.microsoft.com/office/drawing/2014/main" id="{0FC8FB38-3E5C-493E-9740-790FDC89F0F5}"/>
                </a:ext>
              </a:extLst>
            </p:cNvPr>
            <p:cNvSpPr>
              <a:spLocks noChangeArrowheads="1"/>
            </p:cNvSpPr>
            <p:nvPr/>
          </p:nvSpPr>
          <p:spPr bwMode="auto">
            <a:xfrm rot="18900000">
              <a:off x="4322596" y="543736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7" name="Rectangle 335">
              <a:extLst>
                <a:ext uri="{FF2B5EF4-FFF2-40B4-BE49-F238E27FC236}">
                  <a16:creationId xmlns:a16="http://schemas.microsoft.com/office/drawing/2014/main" id="{00918AD9-0022-4748-8257-93F28A97AE80}"/>
                </a:ext>
              </a:extLst>
            </p:cNvPr>
            <p:cNvSpPr>
              <a:spLocks noChangeArrowheads="1"/>
            </p:cNvSpPr>
            <p:nvPr/>
          </p:nvSpPr>
          <p:spPr bwMode="auto">
            <a:xfrm rot="18900000">
              <a:off x="1549034" y="604283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8" name="Rectangle 336">
              <a:extLst>
                <a:ext uri="{FF2B5EF4-FFF2-40B4-BE49-F238E27FC236}">
                  <a16:creationId xmlns:a16="http://schemas.microsoft.com/office/drawing/2014/main" id="{5BAD6186-D6A0-44E4-A6A2-73D353C5712B}"/>
                </a:ext>
              </a:extLst>
            </p:cNvPr>
            <p:cNvSpPr>
              <a:spLocks noChangeArrowheads="1"/>
            </p:cNvSpPr>
            <p:nvPr/>
          </p:nvSpPr>
          <p:spPr bwMode="auto">
            <a:xfrm rot="18900000">
              <a:off x="1584687" y="600385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9" name="Rectangle 337">
              <a:extLst>
                <a:ext uri="{FF2B5EF4-FFF2-40B4-BE49-F238E27FC236}">
                  <a16:creationId xmlns:a16="http://schemas.microsoft.com/office/drawing/2014/main" id="{E1509098-78CA-4727-B0F1-033EE8BCFB0A}"/>
                </a:ext>
              </a:extLst>
            </p:cNvPr>
            <p:cNvSpPr>
              <a:spLocks noChangeArrowheads="1"/>
            </p:cNvSpPr>
            <p:nvPr/>
          </p:nvSpPr>
          <p:spPr bwMode="auto">
            <a:xfrm rot="18900000">
              <a:off x="1621133" y="596571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0" name="Rectangle 338">
              <a:extLst>
                <a:ext uri="{FF2B5EF4-FFF2-40B4-BE49-F238E27FC236}">
                  <a16:creationId xmlns:a16="http://schemas.microsoft.com/office/drawing/2014/main" id="{AFC2375B-D3DC-4E04-997D-2EEDB18CDE0B}"/>
                </a:ext>
              </a:extLst>
            </p:cNvPr>
            <p:cNvSpPr>
              <a:spLocks noChangeArrowheads="1"/>
            </p:cNvSpPr>
            <p:nvPr/>
          </p:nvSpPr>
          <p:spPr bwMode="auto">
            <a:xfrm rot="18900000">
              <a:off x="1656786" y="592673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1" name="Rectangle 339">
              <a:extLst>
                <a:ext uri="{FF2B5EF4-FFF2-40B4-BE49-F238E27FC236}">
                  <a16:creationId xmlns:a16="http://schemas.microsoft.com/office/drawing/2014/main" id="{1B1F47C5-2CBF-4AF6-ABCF-54EF8D89FAD7}"/>
                </a:ext>
              </a:extLst>
            </p:cNvPr>
            <p:cNvSpPr>
              <a:spLocks noChangeArrowheads="1"/>
            </p:cNvSpPr>
            <p:nvPr/>
          </p:nvSpPr>
          <p:spPr bwMode="auto">
            <a:xfrm rot="18900000">
              <a:off x="1692439" y="588860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2" name="Rectangle 340">
              <a:extLst>
                <a:ext uri="{FF2B5EF4-FFF2-40B4-BE49-F238E27FC236}">
                  <a16:creationId xmlns:a16="http://schemas.microsoft.com/office/drawing/2014/main" id="{F8E90628-B670-44A5-B91E-F58585E727B6}"/>
                </a:ext>
              </a:extLst>
            </p:cNvPr>
            <p:cNvSpPr>
              <a:spLocks noChangeArrowheads="1"/>
            </p:cNvSpPr>
            <p:nvPr/>
          </p:nvSpPr>
          <p:spPr bwMode="auto">
            <a:xfrm rot="18900000">
              <a:off x="1728092" y="585046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3" name="Rectangle 341">
              <a:extLst>
                <a:ext uri="{FF2B5EF4-FFF2-40B4-BE49-F238E27FC236}">
                  <a16:creationId xmlns:a16="http://schemas.microsoft.com/office/drawing/2014/main" id="{BCC852AD-4B51-4087-9849-84593550B721}"/>
                </a:ext>
              </a:extLst>
            </p:cNvPr>
            <p:cNvSpPr>
              <a:spLocks noChangeArrowheads="1"/>
            </p:cNvSpPr>
            <p:nvPr/>
          </p:nvSpPr>
          <p:spPr bwMode="auto">
            <a:xfrm rot="18900000">
              <a:off x="1764538" y="581233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4" name="Rectangle 342">
              <a:extLst>
                <a:ext uri="{FF2B5EF4-FFF2-40B4-BE49-F238E27FC236}">
                  <a16:creationId xmlns:a16="http://schemas.microsoft.com/office/drawing/2014/main" id="{60C71A08-8688-4B59-819D-C704135D1B11}"/>
                </a:ext>
              </a:extLst>
            </p:cNvPr>
            <p:cNvSpPr>
              <a:spLocks noChangeArrowheads="1"/>
            </p:cNvSpPr>
            <p:nvPr/>
          </p:nvSpPr>
          <p:spPr bwMode="auto">
            <a:xfrm rot="18900000">
              <a:off x="1800191" y="577334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5" name="Rectangle 343">
              <a:extLst>
                <a:ext uri="{FF2B5EF4-FFF2-40B4-BE49-F238E27FC236}">
                  <a16:creationId xmlns:a16="http://schemas.microsoft.com/office/drawing/2014/main" id="{4E60BD9B-9A4B-4318-8983-D1BD5DC4A7F0}"/>
                </a:ext>
              </a:extLst>
            </p:cNvPr>
            <p:cNvSpPr>
              <a:spLocks noChangeArrowheads="1"/>
            </p:cNvSpPr>
            <p:nvPr/>
          </p:nvSpPr>
          <p:spPr bwMode="auto">
            <a:xfrm rot="18900000">
              <a:off x="1836636" y="573521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6" name="Rectangle 344">
              <a:extLst>
                <a:ext uri="{FF2B5EF4-FFF2-40B4-BE49-F238E27FC236}">
                  <a16:creationId xmlns:a16="http://schemas.microsoft.com/office/drawing/2014/main" id="{9244073D-D7EE-4BCC-9BD4-7467423C7C12}"/>
                </a:ext>
              </a:extLst>
            </p:cNvPr>
            <p:cNvSpPr>
              <a:spLocks noChangeArrowheads="1"/>
            </p:cNvSpPr>
            <p:nvPr/>
          </p:nvSpPr>
          <p:spPr bwMode="auto">
            <a:xfrm rot="18900000">
              <a:off x="1513381" y="608097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7" name="Rectangle 345">
              <a:extLst>
                <a:ext uri="{FF2B5EF4-FFF2-40B4-BE49-F238E27FC236}">
                  <a16:creationId xmlns:a16="http://schemas.microsoft.com/office/drawing/2014/main" id="{69702ED7-458F-4D6B-81A9-136E50F15486}"/>
                </a:ext>
              </a:extLst>
            </p:cNvPr>
            <p:cNvSpPr>
              <a:spLocks noChangeArrowheads="1"/>
            </p:cNvSpPr>
            <p:nvPr/>
          </p:nvSpPr>
          <p:spPr bwMode="auto">
            <a:xfrm rot="18900000">
              <a:off x="1476935" y="611910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78" name="Rectangle 346">
              <a:extLst>
                <a:ext uri="{FF2B5EF4-FFF2-40B4-BE49-F238E27FC236}">
                  <a16:creationId xmlns:a16="http://schemas.microsoft.com/office/drawing/2014/main" id="{473D2237-35D0-471A-9EA2-06C34B503551}"/>
                </a:ext>
              </a:extLst>
            </p:cNvPr>
            <p:cNvSpPr>
              <a:spLocks noChangeArrowheads="1"/>
            </p:cNvSpPr>
            <p:nvPr/>
          </p:nvSpPr>
          <p:spPr bwMode="auto">
            <a:xfrm rot="18900000">
              <a:off x="1441282" y="615808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5" name="Rectangle 348">
              <a:extLst>
                <a:ext uri="{FF2B5EF4-FFF2-40B4-BE49-F238E27FC236}">
                  <a16:creationId xmlns:a16="http://schemas.microsoft.com/office/drawing/2014/main" id="{7881980A-8ADA-40C9-ADF0-465F6501CF90}"/>
                </a:ext>
              </a:extLst>
            </p:cNvPr>
            <p:cNvSpPr>
              <a:spLocks noChangeArrowheads="1"/>
            </p:cNvSpPr>
            <p:nvPr/>
          </p:nvSpPr>
          <p:spPr bwMode="auto">
            <a:xfrm rot="18900000">
              <a:off x="2269759" y="604283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6" name="Rectangle 349">
              <a:extLst>
                <a:ext uri="{FF2B5EF4-FFF2-40B4-BE49-F238E27FC236}">
                  <a16:creationId xmlns:a16="http://schemas.microsoft.com/office/drawing/2014/main" id="{9A77BC85-71A8-4C48-986A-CA520402B7D7}"/>
                </a:ext>
              </a:extLst>
            </p:cNvPr>
            <p:cNvSpPr>
              <a:spLocks noChangeArrowheads="1"/>
            </p:cNvSpPr>
            <p:nvPr/>
          </p:nvSpPr>
          <p:spPr bwMode="auto">
            <a:xfrm rot="18900000">
              <a:off x="2305412" y="600385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7" name="Rectangle 350">
              <a:extLst>
                <a:ext uri="{FF2B5EF4-FFF2-40B4-BE49-F238E27FC236}">
                  <a16:creationId xmlns:a16="http://schemas.microsoft.com/office/drawing/2014/main" id="{FD4B6503-C1FF-4194-BA11-94917B8C32D4}"/>
                </a:ext>
              </a:extLst>
            </p:cNvPr>
            <p:cNvSpPr>
              <a:spLocks noChangeArrowheads="1"/>
            </p:cNvSpPr>
            <p:nvPr/>
          </p:nvSpPr>
          <p:spPr bwMode="auto">
            <a:xfrm rot="18900000">
              <a:off x="2341858" y="596571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8" name="Rectangle 351">
              <a:extLst>
                <a:ext uri="{FF2B5EF4-FFF2-40B4-BE49-F238E27FC236}">
                  <a16:creationId xmlns:a16="http://schemas.microsoft.com/office/drawing/2014/main" id="{A4780AAF-001E-46B2-8045-65EB25A01068}"/>
                </a:ext>
              </a:extLst>
            </p:cNvPr>
            <p:cNvSpPr>
              <a:spLocks noChangeArrowheads="1"/>
            </p:cNvSpPr>
            <p:nvPr/>
          </p:nvSpPr>
          <p:spPr bwMode="auto">
            <a:xfrm rot="18900000">
              <a:off x="2377511" y="592673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9" name="Rectangle 352">
              <a:extLst>
                <a:ext uri="{FF2B5EF4-FFF2-40B4-BE49-F238E27FC236}">
                  <a16:creationId xmlns:a16="http://schemas.microsoft.com/office/drawing/2014/main" id="{C10DD60C-2E11-4FB1-BE34-6A5515720EFC}"/>
                </a:ext>
              </a:extLst>
            </p:cNvPr>
            <p:cNvSpPr>
              <a:spLocks noChangeArrowheads="1"/>
            </p:cNvSpPr>
            <p:nvPr/>
          </p:nvSpPr>
          <p:spPr bwMode="auto">
            <a:xfrm rot="18900000">
              <a:off x="2413164" y="588860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0" name="Rectangle 353">
              <a:extLst>
                <a:ext uri="{FF2B5EF4-FFF2-40B4-BE49-F238E27FC236}">
                  <a16:creationId xmlns:a16="http://schemas.microsoft.com/office/drawing/2014/main" id="{5C665B47-B1D2-4C66-805C-5DC2FE29D1D7}"/>
                </a:ext>
              </a:extLst>
            </p:cNvPr>
            <p:cNvSpPr>
              <a:spLocks noChangeArrowheads="1"/>
            </p:cNvSpPr>
            <p:nvPr/>
          </p:nvSpPr>
          <p:spPr bwMode="auto">
            <a:xfrm rot="18900000">
              <a:off x="2448817" y="585046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1" name="Rectangle 354">
              <a:extLst>
                <a:ext uri="{FF2B5EF4-FFF2-40B4-BE49-F238E27FC236}">
                  <a16:creationId xmlns:a16="http://schemas.microsoft.com/office/drawing/2014/main" id="{F184E728-E542-4528-B3E3-2B8E99C15011}"/>
                </a:ext>
              </a:extLst>
            </p:cNvPr>
            <p:cNvSpPr>
              <a:spLocks noChangeArrowheads="1"/>
            </p:cNvSpPr>
            <p:nvPr/>
          </p:nvSpPr>
          <p:spPr bwMode="auto">
            <a:xfrm rot="18900000">
              <a:off x="2485263" y="581233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2" name="Rectangle 355">
              <a:extLst>
                <a:ext uri="{FF2B5EF4-FFF2-40B4-BE49-F238E27FC236}">
                  <a16:creationId xmlns:a16="http://schemas.microsoft.com/office/drawing/2014/main" id="{7F640EE6-F4A4-4B9F-847A-1DEF96EAB5A3}"/>
                </a:ext>
              </a:extLst>
            </p:cNvPr>
            <p:cNvSpPr>
              <a:spLocks noChangeArrowheads="1"/>
            </p:cNvSpPr>
            <p:nvPr/>
          </p:nvSpPr>
          <p:spPr bwMode="auto">
            <a:xfrm rot="18900000">
              <a:off x="2520916" y="577334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3" name="Rectangle 356">
              <a:extLst>
                <a:ext uri="{FF2B5EF4-FFF2-40B4-BE49-F238E27FC236}">
                  <a16:creationId xmlns:a16="http://schemas.microsoft.com/office/drawing/2014/main" id="{C4CE7A61-E297-44D9-9872-3F46B22BE7A4}"/>
                </a:ext>
              </a:extLst>
            </p:cNvPr>
            <p:cNvSpPr>
              <a:spLocks noChangeArrowheads="1"/>
            </p:cNvSpPr>
            <p:nvPr/>
          </p:nvSpPr>
          <p:spPr bwMode="auto">
            <a:xfrm rot="18900000">
              <a:off x="2557361" y="573521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4" name="Rectangle 357">
              <a:extLst>
                <a:ext uri="{FF2B5EF4-FFF2-40B4-BE49-F238E27FC236}">
                  <a16:creationId xmlns:a16="http://schemas.microsoft.com/office/drawing/2014/main" id="{B91FB7EA-9736-4009-9AA4-1BDD2E57977E}"/>
                </a:ext>
              </a:extLst>
            </p:cNvPr>
            <p:cNvSpPr>
              <a:spLocks noChangeArrowheads="1"/>
            </p:cNvSpPr>
            <p:nvPr/>
          </p:nvSpPr>
          <p:spPr bwMode="auto">
            <a:xfrm rot="18900000">
              <a:off x="2234106" y="608097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5" name="Rectangle 358">
              <a:extLst>
                <a:ext uri="{FF2B5EF4-FFF2-40B4-BE49-F238E27FC236}">
                  <a16:creationId xmlns:a16="http://schemas.microsoft.com/office/drawing/2014/main" id="{48C7576C-BA5E-40CD-B950-07B9711824CF}"/>
                </a:ext>
              </a:extLst>
            </p:cNvPr>
            <p:cNvSpPr>
              <a:spLocks noChangeArrowheads="1"/>
            </p:cNvSpPr>
            <p:nvPr/>
          </p:nvSpPr>
          <p:spPr bwMode="auto">
            <a:xfrm rot="18900000">
              <a:off x="2197660" y="611910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66" name="Rectangle 359">
              <a:extLst>
                <a:ext uri="{FF2B5EF4-FFF2-40B4-BE49-F238E27FC236}">
                  <a16:creationId xmlns:a16="http://schemas.microsoft.com/office/drawing/2014/main" id="{8BD8ED38-5872-4AB0-AE30-896057EE5207}"/>
                </a:ext>
              </a:extLst>
            </p:cNvPr>
            <p:cNvSpPr>
              <a:spLocks noChangeArrowheads="1"/>
            </p:cNvSpPr>
            <p:nvPr/>
          </p:nvSpPr>
          <p:spPr bwMode="auto">
            <a:xfrm rot="18900000">
              <a:off x="2162007" y="615808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3" name="Rectangle 361">
              <a:extLst>
                <a:ext uri="{FF2B5EF4-FFF2-40B4-BE49-F238E27FC236}">
                  <a16:creationId xmlns:a16="http://schemas.microsoft.com/office/drawing/2014/main" id="{A33D9A9E-344F-4113-8F01-F4463B1C6AF6}"/>
                </a:ext>
              </a:extLst>
            </p:cNvPr>
            <p:cNvSpPr>
              <a:spLocks noChangeArrowheads="1"/>
            </p:cNvSpPr>
            <p:nvPr/>
          </p:nvSpPr>
          <p:spPr bwMode="auto">
            <a:xfrm rot="18900000">
              <a:off x="2988897" y="604283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4" name="Rectangle 362">
              <a:extLst>
                <a:ext uri="{FF2B5EF4-FFF2-40B4-BE49-F238E27FC236}">
                  <a16:creationId xmlns:a16="http://schemas.microsoft.com/office/drawing/2014/main" id="{9B760991-FC98-4AFC-8FE2-32F64C4122F0}"/>
                </a:ext>
              </a:extLst>
            </p:cNvPr>
            <p:cNvSpPr>
              <a:spLocks noChangeArrowheads="1"/>
            </p:cNvSpPr>
            <p:nvPr/>
          </p:nvSpPr>
          <p:spPr bwMode="auto">
            <a:xfrm rot="18900000">
              <a:off x="3024550" y="600385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5" name="Rectangle 363">
              <a:extLst>
                <a:ext uri="{FF2B5EF4-FFF2-40B4-BE49-F238E27FC236}">
                  <a16:creationId xmlns:a16="http://schemas.microsoft.com/office/drawing/2014/main" id="{51A287C7-CB7A-4E94-BC6B-22C91750D9A0}"/>
                </a:ext>
              </a:extLst>
            </p:cNvPr>
            <p:cNvSpPr>
              <a:spLocks noChangeArrowheads="1"/>
            </p:cNvSpPr>
            <p:nvPr/>
          </p:nvSpPr>
          <p:spPr bwMode="auto">
            <a:xfrm rot="18900000">
              <a:off x="3060996" y="596571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6" name="Rectangle 364">
              <a:extLst>
                <a:ext uri="{FF2B5EF4-FFF2-40B4-BE49-F238E27FC236}">
                  <a16:creationId xmlns:a16="http://schemas.microsoft.com/office/drawing/2014/main" id="{783F29F5-FD14-4F6B-90EB-8B4978D41AA8}"/>
                </a:ext>
              </a:extLst>
            </p:cNvPr>
            <p:cNvSpPr>
              <a:spLocks noChangeArrowheads="1"/>
            </p:cNvSpPr>
            <p:nvPr/>
          </p:nvSpPr>
          <p:spPr bwMode="auto">
            <a:xfrm rot="18900000">
              <a:off x="3096649" y="592673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7" name="Rectangle 365">
              <a:extLst>
                <a:ext uri="{FF2B5EF4-FFF2-40B4-BE49-F238E27FC236}">
                  <a16:creationId xmlns:a16="http://schemas.microsoft.com/office/drawing/2014/main" id="{868B28F7-9313-4B96-AC76-5B3290ADC5FF}"/>
                </a:ext>
              </a:extLst>
            </p:cNvPr>
            <p:cNvSpPr>
              <a:spLocks noChangeArrowheads="1"/>
            </p:cNvSpPr>
            <p:nvPr/>
          </p:nvSpPr>
          <p:spPr bwMode="auto">
            <a:xfrm rot="18900000">
              <a:off x="3132302" y="588860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8" name="Rectangle 366">
              <a:extLst>
                <a:ext uri="{FF2B5EF4-FFF2-40B4-BE49-F238E27FC236}">
                  <a16:creationId xmlns:a16="http://schemas.microsoft.com/office/drawing/2014/main" id="{504D7418-CCB5-4E82-8528-23A818B099CD}"/>
                </a:ext>
              </a:extLst>
            </p:cNvPr>
            <p:cNvSpPr>
              <a:spLocks noChangeArrowheads="1"/>
            </p:cNvSpPr>
            <p:nvPr/>
          </p:nvSpPr>
          <p:spPr bwMode="auto">
            <a:xfrm rot="18900000">
              <a:off x="3167955" y="585046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9" name="Rectangle 367">
              <a:extLst>
                <a:ext uri="{FF2B5EF4-FFF2-40B4-BE49-F238E27FC236}">
                  <a16:creationId xmlns:a16="http://schemas.microsoft.com/office/drawing/2014/main" id="{BC4BF723-FD6E-48B2-89B8-A0C2EB1DD383}"/>
                </a:ext>
              </a:extLst>
            </p:cNvPr>
            <p:cNvSpPr>
              <a:spLocks noChangeArrowheads="1"/>
            </p:cNvSpPr>
            <p:nvPr/>
          </p:nvSpPr>
          <p:spPr bwMode="auto">
            <a:xfrm rot="18900000">
              <a:off x="3204401" y="581233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0" name="Rectangle 368">
              <a:extLst>
                <a:ext uri="{FF2B5EF4-FFF2-40B4-BE49-F238E27FC236}">
                  <a16:creationId xmlns:a16="http://schemas.microsoft.com/office/drawing/2014/main" id="{7B49BB80-1D81-4062-8236-2DBE9F3E5DE3}"/>
                </a:ext>
              </a:extLst>
            </p:cNvPr>
            <p:cNvSpPr>
              <a:spLocks noChangeArrowheads="1"/>
            </p:cNvSpPr>
            <p:nvPr/>
          </p:nvSpPr>
          <p:spPr bwMode="auto">
            <a:xfrm rot="18900000">
              <a:off x="3240054" y="577334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1" name="Rectangle 369">
              <a:extLst>
                <a:ext uri="{FF2B5EF4-FFF2-40B4-BE49-F238E27FC236}">
                  <a16:creationId xmlns:a16="http://schemas.microsoft.com/office/drawing/2014/main" id="{C9269629-6EB7-4D4C-9DF6-F664B6D8E273}"/>
                </a:ext>
              </a:extLst>
            </p:cNvPr>
            <p:cNvSpPr>
              <a:spLocks noChangeArrowheads="1"/>
            </p:cNvSpPr>
            <p:nvPr/>
          </p:nvSpPr>
          <p:spPr bwMode="auto">
            <a:xfrm rot="18900000">
              <a:off x="3276499" y="573521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2" name="Rectangle 370">
              <a:extLst>
                <a:ext uri="{FF2B5EF4-FFF2-40B4-BE49-F238E27FC236}">
                  <a16:creationId xmlns:a16="http://schemas.microsoft.com/office/drawing/2014/main" id="{BE64BBD2-FDCE-4906-B440-2368ED6DB466}"/>
                </a:ext>
              </a:extLst>
            </p:cNvPr>
            <p:cNvSpPr>
              <a:spLocks noChangeArrowheads="1"/>
            </p:cNvSpPr>
            <p:nvPr/>
          </p:nvSpPr>
          <p:spPr bwMode="auto">
            <a:xfrm rot="18900000">
              <a:off x="2953244" y="608097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3" name="Rectangle 371">
              <a:extLst>
                <a:ext uri="{FF2B5EF4-FFF2-40B4-BE49-F238E27FC236}">
                  <a16:creationId xmlns:a16="http://schemas.microsoft.com/office/drawing/2014/main" id="{73E97651-9802-49CD-B9F6-0B7AD64145E0}"/>
                </a:ext>
              </a:extLst>
            </p:cNvPr>
            <p:cNvSpPr>
              <a:spLocks noChangeArrowheads="1"/>
            </p:cNvSpPr>
            <p:nvPr/>
          </p:nvSpPr>
          <p:spPr bwMode="auto">
            <a:xfrm rot="18900000">
              <a:off x="2916798" y="611910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54" name="Rectangle 372">
              <a:extLst>
                <a:ext uri="{FF2B5EF4-FFF2-40B4-BE49-F238E27FC236}">
                  <a16:creationId xmlns:a16="http://schemas.microsoft.com/office/drawing/2014/main" id="{281360AD-111F-41E0-86A1-BE352C282A86}"/>
                </a:ext>
              </a:extLst>
            </p:cNvPr>
            <p:cNvSpPr>
              <a:spLocks noChangeArrowheads="1"/>
            </p:cNvSpPr>
            <p:nvPr/>
          </p:nvSpPr>
          <p:spPr bwMode="auto">
            <a:xfrm rot="18900000">
              <a:off x="2881145" y="615808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1" name="Rectangle 374">
              <a:extLst>
                <a:ext uri="{FF2B5EF4-FFF2-40B4-BE49-F238E27FC236}">
                  <a16:creationId xmlns:a16="http://schemas.microsoft.com/office/drawing/2014/main" id="{98719678-4B11-4D94-A1DB-6008F024CBE4}"/>
                </a:ext>
              </a:extLst>
            </p:cNvPr>
            <p:cNvSpPr>
              <a:spLocks noChangeArrowheads="1"/>
            </p:cNvSpPr>
            <p:nvPr/>
          </p:nvSpPr>
          <p:spPr bwMode="auto">
            <a:xfrm rot="18900000">
              <a:off x="3709622" y="604283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2" name="Rectangle 375">
              <a:extLst>
                <a:ext uri="{FF2B5EF4-FFF2-40B4-BE49-F238E27FC236}">
                  <a16:creationId xmlns:a16="http://schemas.microsoft.com/office/drawing/2014/main" id="{E26C529B-3E37-4D8C-86B0-73E5687125B5}"/>
                </a:ext>
              </a:extLst>
            </p:cNvPr>
            <p:cNvSpPr>
              <a:spLocks noChangeArrowheads="1"/>
            </p:cNvSpPr>
            <p:nvPr/>
          </p:nvSpPr>
          <p:spPr bwMode="auto">
            <a:xfrm rot="18900000">
              <a:off x="3745275" y="600385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3" name="Rectangle 376">
              <a:extLst>
                <a:ext uri="{FF2B5EF4-FFF2-40B4-BE49-F238E27FC236}">
                  <a16:creationId xmlns:a16="http://schemas.microsoft.com/office/drawing/2014/main" id="{D0F74CB8-5C84-40CA-B42B-08B83F0A120C}"/>
                </a:ext>
              </a:extLst>
            </p:cNvPr>
            <p:cNvSpPr>
              <a:spLocks noChangeArrowheads="1"/>
            </p:cNvSpPr>
            <p:nvPr/>
          </p:nvSpPr>
          <p:spPr bwMode="auto">
            <a:xfrm rot="18900000">
              <a:off x="3781721" y="596571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4" name="Rectangle 377">
              <a:extLst>
                <a:ext uri="{FF2B5EF4-FFF2-40B4-BE49-F238E27FC236}">
                  <a16:creationId xmlns:a16="http://schemas.microsoft.com/office/drawing/2014/main" id="{A1912692-221A-4EC0-98A6-D963153FA243}"/>
                </a:ext>
              </a:extLst>
            </p:cNvPr>
            <p:cNvSpPr>
              <a:spLocks noChangeArrowheads="1"/>
            </p:cNvSpPr>
            <p:nvPr/>
          </p:nvSpPr>
          <p:spPr bwMode="auto">
            <a:xfrm rot="18900000">
              <a:off x="3817374" y="592673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5" name="Rectangle 378">
              <a:extLst>
                <a:ext uri="{FF2B5EF4-FFF2-40B4-BE49-F238E27FC236}">
                  <a16:creationId xmlns:a16="http://schemas.microsoft.com/office/drawing/2014/main" id="{2046C0BB-012B-4D2A-85B3-5A7B9E1BA823}"/>
                </a:ext>
              </a:extLst>
            </p:cNvPr>
            <p:cNvSpPr>
              <a:spLocks noChangeArrowheads="1"/>
            </p:cNvSpPr>
            <p:nvPr/>
          </p:nvSpPr>
          <p:spPr bwMode="auto">
            <a:xfrm rot="18900000">
              <a:off x="3853027" y="588860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6" name="Rectangle 379">
              <a:extLst>
                <a:ext uri="{FF2B5EF4-FFF2-40B4-BE49-F238E27FC236}">
                  <a16:creationId xmlns:a16="http://schemas.microsoft.com/office/drawing/2014/main" id="{597C94FC-F259-4A53-99CB-CDA5C489C958}"/>
                </a:ext>
              </a:extLst>
            </p:cNvPr>
            <p:cNvSpPr>
              <a:spLocks noChangeArrowheads="1"/>
            </p:cNvSpPr>
            <p:nvPr/>
          </p:nvSpPr>
          <p:spPr bwMode="auto">
            <a:xfrm rot="18900000">
              <a:off x="3888680" y="585046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7" name="Rectangle 380">
              <a:extLst>
                <a:ext uri="{FF2B5EF4-FFF2-40B4-BE49-F238E27FC236}">
                  <a16:creationId xmlns:a16="http://schemas.microsoft.com/office/drawing/2014/main" id="{878647C3-A19C-45DC-A1FA-389DCEF93E20}"/>
                </a:ext>
              </a:extLst>
            </p:cNvPr>
            <p:cNvSpPr>
              <a:spLocks noChangeArrowheads="1"/>
            </p:cNvSpPr>
            <p:nvPr/>
          </p:nvSpPr>
          <p:spPr bwMode="auto">
            <a:xfrm rot="18900000">
              <a:off x="3925126" y="581233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8" name="Rectangle 381">
              <a:extLst>
                <a:ext uri="{FF2B5EF4-FFF2-40B4-BE49-F238E27FC236}">
                  <a16:creationId xmlns:a16="http://schemas.microsoft.com/office/drawing/2014/main" id="{AC7E9322-76FF-471D-81B4-0D135C89A19F}"/>
                </a:ext>
              </a:extLst>
            </p:cNvPr>
            <p:cNvSpPr>
              <a:spLocks noChangeArrowheads="1"/>
            </p:cNvSpPr>
            <p:nvPr/>
          </p:nvSpPr>
          <p:spPr bwMode="auto">
            <a:xfrm rot="18900000">
              <a:off x="3960779" y="577334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9" name="Rectangle 382">
              <a:extLst>
                <a:ext uri="{FF2B5EF4-FFF2-40B4-BE49-F238E27FC236}">
                  <a16:creationId xmlns:a16="http://schemas.microsoft.com/office/drawing/2014/main" id="{60785BF2-F6D8-4FBA-8994-A101ECF2589B}"/>
                </a:ext>
              </a:extLst>
            </p:cNvPr>
            <p:cNvSpPr>
              <a:spLocks noChangeArrowheads="1"/>
            </p:cNvSpPr>
            <p:nvPr/>
          </p:nvSpPr>
          <p:spPr bwMode="auto">
            <a:xfrm rot="18900000">
              <a:off x="3997224" y="573521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0" name="Rectangle 383">
              <a:extLst>
                <a:ext uri="{FF2B5EF4-FFF2-40B4-BE49-F238E27FC236}">
                  <a16:creationId xmlns:a16="http://schemas.microsoft.com/office/drawing/2014/main" id="{76A89E20-1B97-4609-961F-6EB5F60F723C}"/>
                </a:ext>
              </a:extLst>
            </p:cNvPr>
            <p:cNvSpPr>
              <a:spLocks noChangeArrowheads="1"/>
            </p:cNvSpPr>
            <p:nvPr/>
          </p:nvSpPr>
          <p:spPr bwMode="auto">
            <a:xfrm rot="18900000">
              <a:off x="3673969" y="608097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1" name="Rectangle 384">
              <a:extLst>
                <a:ext uri="{FF2B5EF4-FFF2-40B4-BE49-F238E27FC236}">
                  <a16:creationId xmlns:a16="http://schemas.microsoft.com/office/drawing/2014/main" id="{ED28D63C-25C8-471C-84D7-2BAC5979A657}"/>
                </a:ext>
              </a:extLst>
            </p:cNvPr>
            <p:cNvSpPr>
              <a:spLocks noChangeArrowheads="1"/>
            </p:cNvSpPr>
            <p:nvPr/>
          </p:nvSpPr>
          <p:spPr bwMode="auto">
            <a:xfrm rot="18900000">
              <a:off x="3637523" y="611910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42" name="Rectangle 385">
              <a:extLst>
                <a:ext uri="{FF2B5EF4-FFF2-40B4-BE49-F238E27FC236}">
                  <a16:creationId xmlns:a16="http://schemas.microsoft.com/office/drawing/2014/main" id="{5821FC5C-A2CF-4DEF-8051-2D3EEB6D4ACD}"/>
                </a:ext>
              </a:extLst>
            </p:cNvPr>
            <p:cNvSpPr>
              <a:spLocks noChangeArrowheads="1"/>
            </p:cNvSpPr>
            <p:nvPr/>
          </p:nvSpPr>
          <p:spPr bwMode="auto">
            <a:xfrm rot="18900000">
              <a:off x="3601870" y="615808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19" name="Rectangle 387">
              <a:extLst>
                <a:ext uri="{FF2B5EF4-FFF2-40B4-BE49-F238E27FC236}">
                  <a16:creationId xmlns:a16="http://schemas.microsoft.com/office/drawing/2014/main" id="{7925C993-09C4-440F-A145-B3F483A6A84A}"/>
                </a:ext>
              </a:extLst>
            </p:cNvPr>
            <p:cNvSpPr>
              <a:spLocks noChangeArrowheads="1"/>
            </p:cNvSpPr>
            <p:nvPr/>
          </p:nvSpPr>
          <p:spPr bwMode="auto">
            <a:xfrm rot="18900000">
              <a:off x="4430348" y="604283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0" name="Rectangle 388">
              <a:extLst>
                <a:ext uri="{FF2B5EF4-FFF2-40B4-BE49-F238E27FC236}">
                  <a16:creationId xmlns:a16="http://schemas.microsoft.com/office/drawing/2014/main" id="{C5BF625B-5BE3-4F65-9907-F1578EC8EB87}"/>
                </a:ext>
              </a:extLst>
            </p:cNvPr>
            <p:cNvSpPr>
              <a:spLocks noChangeArrowheads="1"/>
            </p:cNvSpPr>
            <p:nvPr/>
          </p:nvSpPr>
          <p:spPr bwMode="auto">
            <a:xfrm rot="18900000">
              <a:off x="4466001" y="600385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1" name="Rectangle 389">
              <a:extLst>
                <a:ext uri="{FF2B5EF4-FFF2-40B4-BE49-F238E27FC236}">
                  <a16:creationId xmlns:a16="http://schemas.microsoft.com/office/drawing/2014/main" id="{9A93F168-ABD3-428E-BC2D-24FCE6FEB408}"/>
                </a:ext>
              </a:extLst>
            </p:cNvPr>
            <p:cNvSpPr>
              <a:spLocks noChangeArrowheads="1"/>
            </p:cNvSpPr>
            <p:nvPr/>
          </p:nvSpPr>
          <p:spPr bwMode="auto">
            <a:xfrm rot="18900000">
              <a:off x="4502447" y="596571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2" name="Rectangle 390">
              <a:extLst>
                <a:ext uri="{FF2B5EF4-FFF2-40B4-BE49-F238E27FC236}">
                  <a16:creationId xmlns:a16="http://schemas.microsoft.com/office/drawing/2014/main" id="{2B7FCA36-3788-4A33-B65D-EE6BFA446D8B}"/>
                </a:ext>
              </a:extLst>
            </p:cNvPr>
            <p:cNvSpPr>
              <a:spLocks noChangeArrowheads="1"/>
            </p:cNvSpPr>
            <p:nvPr/>
          </p:nvSpPr>
          <p:spPr bwMode="auto">
            <a:xfrm rot="18900000">
              <a:off x="4538100" y="592673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3" name="Rectangle 391">
              <a:extLst>
                <a:ext uri="{FF2B5EF4-FFF2-40B4-BE49-F238E27FC236}">
                  <a16:creationId xmlns:a16="http://schemas.microsoft.com/office/drawing/2014/main" id="{849A2B3E-E3DD-4221-84E3-1897918CEAB7}"/>
                </a:ext>
              </a:extLst>
            </p:cNvPr>
            <p:cNvSpPr>
              <a:spLocks noChangeArrowheads="1"/>
            </p:cNvSpPr>
            <p:nvPr/>
          </p:nvSpPr>
          <p:spPr bwMode="auto">
            <a:xfrm rot="18900000">
              <a:off x="4573753" y="588860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4" name="Rectangle 392">
              <a:extLst>
                <a:ext uri="{FF2B5EF4-FFF2-40B4-BE49-F238E27FC236}">
                  <a16:creationId xmlns:a16="http://schemas.microsoft.com/office/drawing/2014/main" id="{4E8E9500-EF2E-4B52-9AB8-6C9400EC2E71}"/>
                </a:ext>
              </a:extLst>
            </p:cNvPr>
            <p:cNvSpPr>
              <a:spLocks noChangeArrowheads="1"/>
            </p:cNvSpPr>
            <p:nvPr/>
          </p:nvSpPr>
          <p:spPr bwMode="auto">
            <a:xfrm rot="18900000">
              <a:off x="4609406" y="585046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5" name="Rectangle 393">
              <a:extLst>
                <a:ext uri="{FF2B5EF4-FFF2-40B4-BE49-F238E27FC236}">
                  <a16:creationId xmlns:a16="http://schemas.microsoft.com/office/drawing/2014/main" id="{B346965A-386D-4E4E-AF2A-007F74A8224E}"/>
                </a:ext>
              </a:extLst>
            </p:cNvPr>
            <p:cNvSpPr>
              <a:spLocks noChangeArrowheads="1"/>
            </p:cNvSpPr>
            <p:nvPr/>
          </p:nvSpPr>
          <p:spPr bwMode="auto">
            <a:xfrm rot="18900000">
              <a:off x="4645852" y="581233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6" name="Rectangle 394">
              <a:extLst>
                <a:ext uri="{FF2B5EF4-FFF2-40B4-BE49-F238E27FC236}">
                  <a16:creationId xmlns:a16="http://schemas.microsoft.com/office/drawing/2014/main" id="{468455DE-0655-40E2-8633-6A11E8377A61}"/>
                </a:ext>
              </a:extLst>
            </p:cNvPr>
            <p:cNvSpPr>
              <a:spLocks noChangeArrowheads="1"/>
            </p:cNvSpPr>
            <p:nvPr/>
          </p:nvSpPr>
          <p:spPr bwMode="auto">
            <a:xfrm rot="18900000">
              <a:off x="4681505" y="577334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7" name="Rectangle 395">
              <a:extLst>
                <a:ext uri="{FF2B5EF4-FFF2-40B4-BE49-F238E27FC236}">
                  <a16:creationId xmlns:a16="http://schemas.microsoft.com/office/drawing/2014/main" id="{15FA4DD0-3A0C-4F7C-A459-33B08A30CA44}"/>
                </a:ext>
              </a:extLst>
            </p:cNvPr>
            <p:cNvSpPr>
              <a:spLocks noChangeArrowheads="1"/>
            </p:cNvSpPr>
            <p:nvPr/>
          </p:nvSpPr>
          <p:spPr bwMode="auto">
            <a:xfrm rot="18900000">
              <a:off x="4717950" y="5735213"/>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8" name="Rectangle 396">
              <a:extLst>
                <a:ext uri="{FF2B5EF4-FFF2-40B4-BE49-F238E27FC236}">
                  <a16:creationId xmlns:a16="http://schemas.microsoft.com/office/drawing/2014/main" id="{35F9A735-96D7-4C6F-A85B-AD16ACB3F68D}"/>
                </a:ext>
              </a:extLst>
            </p:cNvPr>
            <p:cNvSpPr>
              <a:spLocks noChangeArrowheads="1"/>
            </p:cNvSpPr>
            <p:nvPr/>
          </p:nvSpPr>
          <p:spPr bwMode="auto">
            <a:xfrm rot="18900000">
              <a:off x="4394695" y="6080971"/>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29" name="Rectangle 397">
              <a:extLst>
                <a:ext uri="{FF2B5EF4-FFF2-40B4-BE49-F238E27FC236}">
                  <a16:creationId xmlns:a16="http://schemas.microsoft.com/office/drawing/2014/main" id="{04D5E640-EB2A-447D-9B3C-898196208243}"/>
                </a:ext>
              </a:extLst>
            </p:cNvPr>
            <p:cNvSpPr>
              <a:spLocks noChangeArrowheads="1"/>
            </p:cNvSpPr>
            <p:nvPr/>
          </p:nvSpPr>
          <p:spPr bwMode="auto">
            <a:xfrm rot="18900000">
              <a:off x="4358249" y="6119106"/>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30" name="Rectangle 398">
              <a:extLst>
                <a:ext uri="{FF2B5EF4-FFF2-40B4-BE49-F238E27FC236}">
                  <a16:creationId xmlns:a16="http://schemas.microsoft.com/office/drawing/2014/main" id="{F7E81C4F-2368-4EFA-9352-599187627785}"/>
                </a:ext>
              </a:extLst>
            </p:cNvPr>
            <p:cNvSpPr>
              <a:spLocks noChangeArrowheads="1"/>
            </p:cNvSpPr>
            <p:nvPr/>
          </p:nvSpPr>
          <p:spPr bwMode="auto">
            <a:xfrm rot="18900000">
              <a:off x="4322596" y="6158088"/>
              <a:ext cx="36446" cy="153388"/>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109" name="Line 400">
              <a:extLst>
                <a:ext uri="{FF2B5EF4-FFF2-40B4-BE49-F238E27FC236}">
                  <a16:creationId xmlns:a16="http://schemas.microsoft.com/office/drawing/2014/main" id="{A5929FBD-ACC8-47F4-A795-440404C62D0D}"/>
                </a:ext>
              </a:extLst>
            </p:cNvPr>
            <p:cNvSpPr>
              <a:spLocks noChangeShapeType="1"/>
            </p:cNvSpPr>
            <p:nvPr/>
          </p:nvSpPr>
          <p:spPr bwMode="auto">
            <a:xfrm>
              <a:off x="1441282" y="2926924"/>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110" name="Line 401">
              <a:extLst>
                <a:ext uri="{FF2B5EF4-FFF2-40B4-BE49-F238E27FC236}">
                  <a16:creationId xmlns:a16="http://schemas.microsoft.com/office/drawing/2014/main" id="{AFAF7451-4DE0-401E-B339-95565CF7FEBC}"/>
                </a:ext>
              </a:extLst>
            </p:cNvPr>
            <p:cNvSpPr>
              <a:spLocks noChangeShapeType="1"/>
            </p:cNvSpPr>
            <p:nvPr/>
          </p:nvSpPr>
          <p:spPr bwMode="auto">
            <a:xfrm>
              <a:off x="2162007" y="2926924"/>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111" name="Line 402">
              <a:extLst>
                <a:ext uri="{FF2B5EF4-FFF2-40B4-BE49-F238E27FC236}">
                  <a16:creationId xmlns:a16="http://schemas.microsoft.com/office/drawing/2014/main" id="{C1A54444-F168-4CE8-B321-F384BE32181E}"/>
                </a:ext>
              </a:extLst>
            </p:cNvPr>
            <p:cNvSpPr>
              <a:spLocks noChangeShapeType="1"/>
            </p:cNvSpPr>
            <p:nvPr/>
          </p:nvSpPr>
          <p:spPr bwMode="auto">
            <a:xfrm>
              <a:off x="2881145" y="2926924"/>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112" name="Line 403">
              <a:extLst>
                <a:ext uri="{FF2B5EF4-FFF2-40B4-BE49-F238E27FC236}">
                  <a16:creationId xmlns:a16="http://schemas.microsoft.com/office/drawing/2014/main" id="{5BF748BA-66E7-44BF-951A-E2EAAB84892D}"/>
                </a:ext>
              </a:extLst>
            </p:cNvPr>
            <p:cNvSpPr>
              <a:spLocks noChangeShapeType="1"/>
            </p:cNvSpPr>
            <p:nvPr/>
          </p:nvSpPr>
          <p:spPr bwMode="auto">
            <a:xfrm>
              <a:off x="3601871" y="2926924"/>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113" name="Line 404">
              <a:extLst>
                <a:ext uri="{FF2B5EF4-FFF2-40B4-BE49-F238E27FC236}">
                  <a16:creationId xmlns:a16="http://schemas.microsoft.com/office/drawing/2014/main" id="{F6369F68-FE76-466D-8651-B0699632A886}"/>
                </a:ext>
              </a:extLst>
            </p:cNvPr>
            <p:cNvSpPr>
              <a:spLocks noChangeShapeType="1"/>
            </p:cNvSpPr>
            <p:nvPr/>
          </p:nvSpPr>
          <p:spPr bwMode="auto">
            <a:xfrm>
              <a:off x="4321008" y="2926924"/>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104" name="Line 406">
              <a:extLst>
                <a:ext uri="{FF2B5EF4-FFF2-40B4-BE49-F238E27FC236}">
                  <a16:creationId xmlns:a16="http://schemas.microsoft.com/office/drawing/2014/main" id="{EE37E60B-5AAA-4EED-B971-BE861DC0DF20}"/>
                </a:ext>
              </a:extLst>
            </p:cNvPr>
            <p:cNvSpPr>
              <a:spLocks noChangeShapeType="1"/>
            </p:cNvSpPr>
            <p:nvPr/>
          </p:nvSpPr>
          <p:spPr bwMode="auto">
            <a:xfrm>
              <a:off x="1441282" y="3646062"/>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105" name="Line 407">
              <a:extLst>
                <a:ext uri="{FF2B5EF4-FFF2-40B4-BE49-F238E27FC236}">
                  <a16:creationId xmlns:a16="http://schemas.microsoft.com/office/drawing/2014/main" id="{B5EF936C-6BB4-40AE-8848-7398C8D9CFBE}"/>
                </a:ext>
              </a:extLst>
            </p:cNvPr>
            <p:cNvSpPr>
              <a:spLocks noChangeShapeType="1"/>
            </p:cNvSpPr>
            <p:nvPr/>
          </p:nvSpPr>
          <p:spPr bwMode="auto">
            <a:xfrm>
              <a:off x="2162007" y="3646062"/>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106" name="Line 408">
              <a:extLst>
                <a:ext uri="{FF2B5EF4-FFF2-40B4-BE49-F238E27FC236}">
                  <a16:creationId xmlns:a16="http://schemas.microsoft.com/office/drawing/2014/main" id="{93FCB3DF-32E9-4D58-B6AE-D088AFFA1C07}"/>
                </a:ext>
              </a:extLst>
            </p:cNvPr>
            <p:cNvSpPr>
              <a:spLocks noChangeShapeType="1"/>
            </p:cNvSpPr>
            <p:nvPr/>
          </p:nvSpPr>
          <p:spPr bwMode="auto">
            <a:xfrm>
              <a:off x="2881145" y="3646062"/>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107" name="Line 409">
              <a:extLst>
                <a:ext uri="{FF2B5EF4-FFF2-40B4-BE49-F238E27FC236}">
                  <a16:creationId xmlns:a16="http://schemas.microsoft.com/office/drawing/2014/main" id="{B3EC931E-301A-4DB4-ADAF-99EC35B9A933}"/>
                </a:ext>
              </a:extLst>
            </p:cNvPr>
            <p:cNvSpPr>
              <a:spLocks noChangeShapeType="1"/>
            </p:cNvSpPr>
            <p:nvPr/>
          </p:nvSpPr>
          <p:spPr bwMode="auto">
            <a:xfrm>
              <a:off x="3601871" y="3646062"/>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108" name="Line 410">
              <a:extLst>
                <a:ext uri="{FF2B5EF4-FFF2-40B4-BE49-F238E27FC236}">
                  <a16:creationId xmlns:a16="http://schemas.microsoft.com/office/drawing/2014/main" id="{040BF444-2B37-4305-9768-9672F2EF8BD5}"/>
                </a:ext>
              </a:extLst>
            </p:cNvPr>
            <p:cNvSpPr>
              <a:spLocks noChangeShapeType="1"/>
            </p:cNvSpPr>
            <p:nvPr/>
          </p:nvSpPr>
          <p:spPr bwMode="auto">
            <a:xfrm>
              <a:off x="4321008" y="3646062"/>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99" name="Line 412">
              <a:extLst>
                <a:ext uri="{FF2B5EF4-FFF2-40B4-BE49-F238E27FC236}">
                  <a16:creationId xmlns:a16="http://schemas.microsoft.com/office/drawing/2014/main" id="{E3BBE09A-2A95-4FA2-BE87-E7070E57F5D5}"/>
                </a:ext>
              </a:extLst>
            </p:cNvPr>
            <p:cNvSpPr>
              <a:spLocks noChangeShapeType="1"/>
            </p:cNvSpPr>
            <p:nvPr/>
          </p:nvSpPr>
          <p:spPr bwMode="auto">
            <a:xfrm>
              <a:off x="1441282" y="4366788"/>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100" name="Line 413">
              <a:extLst>
                <a:ext uri="{FF2B5EF4-FFF2-40B4-BE49-F238E27FC236}">
                  <a16:creationId xmlns:a16="http://schemas.microsoft.com/office/drawing/2014/main" id="{90D16E20-1142-4BC1-98F1-51D15EE1ED51}"/>
                </a:ext>
              </a:extLst>
            </p:cNvPr>
            <p:cNvSpPr>
              <a:spLocks noChangeShapeType="1"/>
            </p:cNvSpPr>
            <p:nvPr/>
          </p:nvSpPr>
          <p:spPr bwMode="auto">
            <a:xfrm>
              <a:off x="2162007" y="4366788"/>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101" name="Line 414">
              <a:extLst>
                <a:ext uri="{FF2B5EF4-FFF2-40B4-BE49-F238E27FC236}">
                  <a16:creationId xmlns:a16="http://schemas.microsoft.com/office/drawing/2014/main" id="{6DFFB8E4-A63D-48C4-88DB-59B0B9D506C5}"/>
                </a:ext>
              </a:extLst>
            </p:cNvPr>
            <p:cNvSpPr>
              <a:spLocks noChangeShapeType="1"/>
            </p:cNvSpPr>
            <p:nvPr/>
          </p:nvSpPr>
          <p:spPr bwMode="auto">
            <a:xfrm>
              <a:off x="2881145" y="4366788"/>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102" name="Line 415">
              <a:extLst>
                <a:ext uri="{FF2B5EF4-FFF2-40B4-BE49-F238E27FC236}">
                  <a16:creationId xmlns:a16="http://schemas.microsoft.com/office/drawing/2014/main" id="{6337C5A7-4AB6-4F67-9F9C-1D16C36A8533}"/>
                </a:ext>
              </a:extLst>
            </p:cNvPr>
            <p:cNvSpPr>
              <a:spLocks noChangeShapeType="1"/>
            </p:cNvSpPr>
            <p:nvPr/>
          </p:nvSpPr>
          <p:spPr bwMode="auto">
            <a:xfrm>
              <a:off x="3601871" y="4366788"/>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103" name="Line 416">
              <a:extLst>
                <a:ext uri="{FF2B5EF4-FFF2-40B4-BE49-F238E27FC236}">
                  <a16:creationId xmlns:a16="http://schemas.microsoft.com/office/drawing/2014/main" id="{34343CA6-374E-4B94-84B7-C0DE205570F7}"/>
                </a:ext>
              </a:extLst>
            </p:cNvPr>
            <p:cNvSpPr>
              <a:spLocks noChangeShapeType="1"/>
            </p:cNvSpPr>
            <p:nvPr/>
          </p:nvSpPr>
          <p:spPr bwMode="auto">
            <a:xfrm>
              <a:off x="4321008" y="4366788"/>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94" name="Line 418">
              <a:extLst>
                <a:ext uri="{FF2B5EF4-FFF2-40B4-BE49-F238E27FC236}">
                  <a16:creationId xmlns:a16="http://schemas.microsoft.com/office/drawing/2014/main" id="{05E19252-ACAF-4697-8F73-2A6A3F1EB916}"/>
                </a:ext>
              </a:extLst>
            </p:cNvPr>
            <p:cNvSpPr>
              <a:spLocks noChangeShapeType="1"/>
            </p:cNvSpPr>
            <p:nvPr/>
          </p:nvSpPr>
          <p:spPr bwMode="auto">
            <a:xfrm>
              <a:off x="1441282" y="5087513"/>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95" name="Line 419">
              <a:extLst>
                <a:ext uri="{FF2B5EF4-FFF2-40B4-BE49-F238E27FC236}">
                  <a16:creationId xmlns:a16="http://schemas.microsoft.com/office/drawing/2014/main" id="{0E70EEFE-2C9A-4C1F-81E7-3782B575FDCA}"/>
                </a:ext>
              </a:extLst>
            </p:cNvPr>
            <p:cNvSpPr>
              <a:spLocks noChangeShapeType="1"/>
            </p:cNvSpPr>
            <p:nvPr/>
          </p:nvSpPr>
          <p:spPr bwMode="auto">
            <a:xfrm>
              <a:off x="2162007" y="5087513"/>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96" name="Line 420">
              <a:extLst>
                <a:ext uri="{FF2B5EF4-FFF2-40B4-BE49-F238E27FC236}">
                  <a16:creationId xmlns:a16="http://schemas.microsoft.com/office/drawing/2014/main" id="{47241D9C-1093-45DE-AB70-F5EA4978EBD2}"/>
                </a:ext>
              </a:extLst>
            </p:cNvPr>
            <p:cNvSpPr>
              <a:spLocks noChangeShapeType="1"/>
            </p:cNvSpPr>
            <p:nvPr/>
          </p:nvSpPr>
          <p:spPr bwMode="auto">
            <a:xfrm>
              <a:off x="2881145" y="5087513"/>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97" name="Line 421">
              <a:extLst>
                <a:ext uri="{FF2B5EF4-FFF2-40B4-BE49-F238E27FC236}">
                  <a16:creationId xmlns:a16="http://schemas.microsoft.com/office/drawing/2014/main" id="{E7F3D8A4-224A-4CF7-B69A-C95E841CC909}"/>
                </a:ext>
              </a:extLst>
            </p:cNvPr>
            <p:cNvSpPr>
              <a:spLocks noChangeShapeType="1"/>
            </p:cNvSpPr>
            <p:nvPr/>
          </p:nvSpPr>
          <p:spPr bwMode="auto">
            <a:xfrm>
              <a:off x="3601871" y="5087513"/>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98" name="Line 422">
              <a:extLst>
                <a:ext uri="{FF2B5EF4-FFF2-40B4-BE49-F238E27FC236}">
                  <a16:creationId xmlns:a16="http://schemas.microsoft.com/office/drawing/2014/main" id="{E5EEF80A-8DBB-45D5-9538-D31AA89F847C}"/>
                </a:ext>
              </a:extLst>
            </p:cNvPr>
            <p:cNvSpPr>
              <a:spLocks noChangeShapeType="1"/>
            </p:cNvSpPr>
            <p:nvPr/>
          </p:nvSpPr>
          <p:spPr bwMode="auto">
            <a:xfrm>
              <a:off x="4321008" y="5087513"/>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89" name="Line 424">
              <a:extLst>
                <a:ext uri="{FF2B5EF4-FFF2-40B4-BE49-F238E27FC236}">
                  <a16:creationId xmlns:a16="http://schemas.microsoft.com/office/drawing/2014/main" id="{18AEE00F-DC9C-4497-A64E-7C145593BD71}"/>
                </a:ext>
              </a:extLst>
            </p:cNvPr>
            <p:cNvSpPr>
              <a:spLocks noChangeShapeType="1"/>
            </p:cNvSpPr>
            <p:nvPr/>
          </p:nvSpPr>
          <p:spPr bwMode="auto">
            <a:xfrm>
              <a:off x="1441282" y="5808238"/>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90" name="Line 425">
              <a:extLst>
                <a:ext uri="{FF2B5EF4-FFF2-40B4-BE49-F238E27FC236}">
                  <a16:creationId xmlns:a16="http://schemas.microsoft.com/office/drawing/2014/main" id="{FBA0E462-C7FB-4A82-90F4-41C36B7A14DC}"/>
                </a:ext>
              </a:extLst>
            </p:cNvPr>
            <p:cNvSpPr>
              <a:spLocks noChangeShapeType="1"/>
            </p:cNvSpPr>
            <p:nvPr/>
          </p:nvSpPr>
          <p:spPr bwMode="auto">
            <a:xfrm>
              <a:off x="2162007" y="5808238"/>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91" name="Line 426">
              <a:extLst>
                <a:ext uri="{FF2B5EF4-FFF2-40B4-BE49-F238E27FC236}">
                  <a16:creationId xmlns:a16="http://schemas.microsoft.com/office/drawing/2014/main" id="{815063D7-408B-4E38-A62E-EF7D68246EA9}"/>
                </a:ext>
              </a:extLst>
            </p:cNvPr>
            <p:cNvSpPr>
              <a:spLocks noChangeShapeType="1"/>
            </p:cNvSpPr>
            <p:nvPr/>
          </p:nvSpPr>
          <p:spPr bwMode="auto">
            <a:xfrm>
              <a:off x="2881145" y="5808238"/>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92" name="Line 427">
              <a:extLst>
                <a:ext uri="{FF2B5EF4-FFF2-40B4-BE49-F238E27FC236}">
                  <a16:creationId xmlns:a16="http://schemas.microsoft.com/office/drawing/2014/main" id="{9F6EA7E6-BA66-4689-9415-9DBB3FD75ADE}"/>
                </a:ext>
              </a:extLst>
            </p:cNvPr>
            <p:cNvSpPr>
              <a:spLocks noChangeShapeType="1"/>
            </p:cNvSpPr>
            <p:nvPr/>
          </p:nvSpPr>
          <p:spPr bwMode="auto">
            <a:xfrm>
              <a:off x="3601871" y="5808238"/>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93" name="Line 428">
              <a:extLst>
                <a:ext uri="{FF2B5EF4-FFF2-40B4-BE49-F238E27FC236}">
                  <a16:creationId xmlns:a16="http://schemas.microsoft.com/office/drawing/2014/main" id="{13EF5C7E-1DBE-4B47-A72C-015C2402BDD0}"/>
                </a:ext>
              </a:extLst>
            </p:cNvPr>
            <p:cNvSpPr>
              <a:spLocks noChangeShapeType="1"/>
            </p:cNvSpPr>
            <p:nvPr/>
          </p:nvSpPr>
          <p:spPr bwMode="auto">
            <a:xfrm>
              <a:off x="4321008" y="5808238"/>
              <a:ext cx="144463" cy="142875"/>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cxnSp>
          <p:nvCxnSpPr>
            <p:cNvPr id="80" name="AutoShape 429">
              <a:extLst>
                <a:ext uri="{FF2B5EF4-FFF2-40B4-BE49-F238E27FC236}">
                  <a16:creationId xmlns:a16="http://schemas.microsoft.com/office/drawing/2014/main" id="{0F807A0D-AA7B-46A5-BBB9-6CAE1F866AD3}"/>
                </a:ext>
              </a:extLst>
            </p:cNvPr>
            <p:cNvCxnSpPr>
              <a:cxnSpLocks noChangeShapeType="1"/>
              <a:stCxn id="18" idx="0"/>
              <a:endCxn id="54" idx="2"/>
            </p:cNvCxnSpPr>
            <p:nvPr/>
          </p:nvCxnSpPr>
          <p:spPr bwMode="auto">
            <a:xfrm flipV="1">
              <a:off x="815807" y="3538112"/>
              <a:ext cx="390525" cy="7938"/>
            </a:xfrm>
            <a:prstGeom prst="straightConnector1">
              <a:avLst/>
            </a:prstGeom>
            <a:noFill/>
            <a:ln w="9525">
              <a:solidFill>
                <a:schemeClr val="tx1"/>
              </a:solidFill>
              <a:round/>
              <a:headEnd/>
              <a:tailEnd type="triangle" w="med" len="med"/>
            </a:ln>
          </p:spPr>
        </p:cxnSp>
        <p:cxnSp>
          <p:nvCxnSpPr>
            <p:cNvPr id="81" name="AutoShape 430">
              <a:extLst>
                <a:ext uri="{FF2B5EF4-FFF2-40B4-BE49-F238E27FC236}">
                  <a16:creationId xmlns:a16="http://schemas.microsoft.com/office/drawing/2014/main" id="{5F23BC02-9CEF-495F-8728-9965FE0AAD6A}"/>
                </a:ext>
              </a:extLst>
            </p:cNvPr>
            <p:cNvCxnSpPr>
              <a:cxnSpLocks noChangeShapeType="1"/>
              <a:stCxn id="19" idx="0"/>
              <a:endCxn id="59" idx="2"/>
            </p:cNvCxnSpPr>
            <p:nvPr/>
          </p:nvCxnSpPr>
          <p:spPr bwMode="auto">
            <a:xfrm flipV="1">
              <a:off x="815807" y="4258838"/>
              <a:ext cx="390525" cy="7938"/>
            </a:xfrm>
            <a:prstGeom prst="straightConnector1">
              <a:avLst/>
            </a:prstGeom>
            <a:noFill/>
            <a:ln w="9525">
              <a:solidFill>
                <a:schemeClr val="tx1"/>
              </a:solidFill>
              <a:round/>
              <a:headEnd/>
              <a:tailEnd type="triangle" w="med" len="med"/>
            </a:ln>
          </p:spPr>
        </p:cxnSp>
        <p:cxnSp>
          <p:nvCxnSpPr>
            <p:cNvPr id="82" name="AutoShape 431">
              <a:extLst>
                <a:ext uri="{FF2B5EF4-FFF2-40B4-BE49-F238E27FC236}">
                  <a16:creationId xmlns:a16="http://schemas.microsoft.com/office/drawing/2014/main" id="{34F95F09-2432-4AD4-9947-64D2181EBB4B}"/>
                </a:ext>
              </a:extLst>
            </p:cNvPr>
            <p:cNvCxnSpPr>
              <a:cxnSpLocks noChangeShapeType="1"/>
              <a:stCxn id="20" idx="0"/>
              <a:endCxn id="64" idx="2"/>
            </p:cNvCxnSpPr>
            <p:nvPr/>
          </p:nvCxnSpPr>
          <p:spPr bwMode="auto">
            <a:xfrm flipV="1">
              <a:off x="815807" y="4979563"/>
              <a:ext cx="390525" cy="6350"/>
            </a:xfrm>
            <a:prstGeom prst="straightConnector1">
              <a:avLst/>
            </a:prstGeom>
            <a:noFill/>
            <a:ln w="9525">
              <a:solidFill>
                <a:schemeClr val="tx1"/>
              </a:solidFill>
              <a:round/>
              <a:headEnd/>
              <a:tailEnd type="triangle" w="med" len="med"/>
            </a:ln>
          </p:spPr>
        </p:cxnSp>
        <p:cxnSp>
          <p:nvCxnSpPr>
            <p:cNvPr id="83" name="AutoShape 432">
              <a:extLst>
                <a:ext uri="{FF2B5EF4-FFF2-40B4-BE49-F238E27FC236}">
                  <a16:creationId xmlns:a16="http://schemas.microsoft.com/office/drawing/2014/main" id="{4DE260C9-ECAD-48BB-A17A-BCFBCD130686}"/>
                </a:ext>
              </a:extLst>
            </p:cNvPr>
            <p:cNvCxnSpPr>
              <a:cxnSpLocks noChangeShapeType="1"/>
              <a:stCxn id="21" idx="0"/>
              <a:endCxn id="69" idx="2"/>
            </p:cNvCxnSpPr>
            <p:nvPr/>
          </p:nvCxnSpPr>
          <p:spPr bwMode="auto">
            <a:xfrm flipV="1">
              <a:off x="815807" y="5698701"/>
              <a:ext cx="390525" cy="7938"/>
            </a:xfrm>
            <a:prstGeom prst="straightConnector1">
              <a:avLst/>
            </a:prstGeom>
            <a:noFill/>
            <a:ln w="9525">
              <a:solidFill>
                <a:schemeClr val="tx1"/>
              </a:solidFill>
              <a:round/>
              <a:headEnd/>
              <a:tailEnd type="triangle" w="med" len="med"/>
            </a:ln>
          </p:spPr>
        </p:cxnSp>
        <p:cxnSp>
          <p:nvCxnSpPr>
            <p:cNvPr id="84" name="AutoShape 433">
              <a:extLst>
                <a:ext uri="{FF2B5EF4-FFF2-40B4-BE49-F238E27FC236}">
                  <a16:creationId xmlns:a16="http://schemas.microsoft.com/office/drawing/2014/main" id="{F61B2A77-1CF2-4C31-842D-6FF75D25BA94}"/>
                </a:ext>
              </a:extLst>
            </p:cNvPr>
            <p:cNvCxnSpPr>
              <a:cxnSpLocks noChangeShapeType="1"/>
              <a:stCxn id="12" idx="2"/>
              <a:endCxn id="29" idx="1"/>
            </p:cNvCxnSpPr>
            <p:nvPr/>
          </p:nvCxnSpPr>
          <p:spPr bwMode="auto">
            <a:xfrm>
              <a:off x="1325395" y="2368124"/>
              <a:ext cx="7938" cy="323850"/>
            </a:xfrm>
            <a:prstGeom prst="straightConnector1">
              <a:avLst/>
            </a:prstGeom>
            <a:noFill/>
            <a:ln w="9525">
              <a:solidFill>
                <a:schemeClr val="tx1"/>
              </a:solidFill>
              <a:round/>
              <a:headEnd/>
              <a:tailEnd type="triangle" w="med" len="med"/>
            </a:ln>
          </p:spPr>
        </p:cxnSp>
        <p:cxnSp>
          <p:nvCxnSpPr>
            <p:cNvPr id="85" name="AutoShape 434">
              <a:extLst>
                <a:ext uri="{FF2B5EF4-FFF2-40B4-BE49-F238E27FC236}">
                  <a16:creationId xmlns:a16="http://schemas.microsoft.com/office/drawing/2014/main" id="{E13E8D9A-C659-41CA-97AA-E9059C28F634}"/>
                </a:ext>
              </a:extLst>
            </p:cNvPr>
            <p:cNvCxnSpPr>
              <a:cxnSpLocks noChangeShapeType="1"/>
              <a:stCxn id="13" idx="2"/>
              <a:endCxn id="28" idx="1"/>
            </p:cNvCxnSpPr>
            <p:nvPr/>
          </p:nvCxnSpPr>
          <p:spPr bwMode="auto">
            <a:xfrm>
              <a:off x="2044533" y="2368124"/>
              <a:ext cx="9525" cy="323850"/>
            </a:xfrm>
            <a:prstGeom prst="straightConnector1">
              <a:avLst/>
            </a:prstGeom>
            <a:noFill/>
            <a:ln w="9525">
              <a:solidFill>
                <a:schemeClr val="tx1"/>
              </a:solidFill>
              <a:round/>
              <a:headEnd/>
              <a:tailEnd type="triangle" w="med" len="med"/>
            </a:ln>
          </p:spPr>
        </p:cxnSp>
        <p:cxnSp>
          <p:nvCxnSpPr>
            <p:cNvPr id="86" name="AutoShape 435">
              <a:extLst>
                <a:ext uri="{FF2B5EF4-FFF2-40B4-BE49-F238E27FC236}">
                  <a16:creationId xmlns:a16="http://schemas.microsoft.com/office/drawing/2014/main" id="{08146DFB-9ACD-4243-9743-6456BE41ACAC}"/>
                </a:ext>
              </a:extLst>
            </p:cNvPr>
            <p:cNvCxnSpPr>
              <a:cxnSpLocks noChangeShapeType="1"/>
              <a:stCxn id="14" idx="2"/>
              <a:endCxn id="27" idx="1"/>
            </p:cNvCxnSpPr>
            <p:nvPr/>
          </p:nvCxnSpPr>
          <p:spPr bwMode="auto">
            <a:xfrm>
              <a:off x="2765258" y="2368124"/>
              <a:ext cx="7938" cy="323850"/>
            </a:xfrm>
            <a:prstGeom prst="straightConnector1">
              <a:avLst/>
            </a:prstGeom>
            <a:noFill/>
            <a:ln w="9525">
              <a:solidFill>
                <a:schemeClr val="tx1"/>
              </a:solidFill>
              <a:round/>
              <a:headEnd/>
              <a:tailEnd type="triangle" w="med" len="med"/>
            </a:ln>
          </p:spPr>
        </p:cxnSp>
        <p:cxnSp>
          <p:nvCxnSpPr>
            <p:cNvPr id="87" name="AutoShape 436">
              <a:extLst>
                <a:ext uri="{FF2B5EF4-FFF2-40B4-BE49-F238E27FC236}">
                  <a16:creationId xmlns:a16="http://schemas.microsoft.com/office/drawing/2014/main" id="{485C309E-8FC0-4F9D-81B0-4DEF5BBD819F}"/>
                </a:ext>
              </a:extLst>
            </p:cNvPr>
            <p:cNvCxnSpPr>
              <a:cxnSpLocks noChangeShapeType="1"/>
              <a:stCxn id="15" idx="2"/>
              <a:endCxn id="26" idx="1"/>
            </p:cNvCxnSpPr>
            <p:nvPr/>
          </p:nvCxnSpPr>
          <p:spPr bwMode="auto">
            <a:xfrm>
              <a:off x="3485983" y="2368124"/>
              <a:ext cx="7938" cy="323850"/>
            </a:xfrm>
            <a:prstGeom prst="straightConnector1">
              <a:avLst/>
            </a:prstGeom>
            <a:noFill/>
            <a:ln w="9525">
              <a:solidFill>
                <a:schemeClr val="tx1"/>
              </a:solidFill>
              <a:round/>
              <a:headEnd/>
              <a:tailEnd type="triangle" w="med" len="med"/>
            </a:ln>
          </p:spPr>
        </p:cxnSp>
        <p:cxnSp>
          <p:nvCxnSpPr>
            <p:cNvPr id="88" name="AutoShape 437">
              <a:extLst>
                <a:ext uri="{FF2B5EF4-FFF2-40B4-BE49-F238E27FC236}">
                  <a16:creationId xmlns:a16="http://schemas.microsoft.com/office/drawing/2014/main" id="{E1CF34A7-0C74-458E-A21C-4442BC068236}"/>
                </a:ext>
              </a:extLst>
            </p:cNvPr>
            <p:cNvCxnSpPr>
              <a:cxnSpLocks noChangeShapeType="1"/>
              <a:stCxn id="16" idx="2"/>
              <a:endCxn id="25" idx="1"/>
            </p:cNvCxnSpPr>
            <p:nvPr/>
          </p:nvCxnSpPr>
          <p:spPr bwMode="auto">
            <a:xfrm>
              <a:off x="4205121" y="2368124"/>
              <a:ext cx="9525" cy="323850"/>
            </a:xfrm>
            <a:prstGeom prst="straightConnector1">
              <a:avLst/>
            </a:prstGeom>
            <a:noFill/>
            <a:ln w="9525">
              <a:solidFill>
                <a:schemeClr val="tx1"/>
              </a:solidFill>
              <a:round/>
              <a:headEnd/>
              <a:tailEnd type="triangle" w="med" len="med"/>
            </a:ln>
          </p:spPr>
        </p:cxnSp>
      </p:grpSp>
      <p:sp>
        <p:nvSpPr>
          <p:cNvPr id="475" name="Textfeld 5">
            <a:extLst>
              <a:ext uri="{FF2B5EF4-FFF2-40B4-BE49-F238E27FC236}">
                <a16:creationId xmlns:a16="http://schemas.microsoft.com/office/drawing/2014/main" id="{94D605AB-46E5-41E0-AA4D-47BE08A09F9A}"/>
              </a:ext>
            </a:extLst>
          </p:cNvPr>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5</a:t>
            </a:fld>
            <a:endParaRPr lang="en-GB" dirty="0"/>
          </a:p>
        </p:txBody>
      </p:sp>
      <p:sp>
        <p:nvSpPr>
          <p:cNvPr id="477" name="TextBox 476">
            <a:extLst>
              <a:ext uri="{FF2B5EF4-FFF2-40B4-BE49-F238E27FC236}">
                <a16:creationId xmlns:a16="http://schemas.microsoft.com/office/drawing/2014/main" id="{5097EF22-E67A-434C-A2C9-C04C3CC3AC95}"/>
              </a:ext>
            </a:extLst>
          </p:cNvPr>
          <p:cNvSpPr txBox="1"/>
          <p:nvPr/>
        </p:nvSpPr>
        <p:spPr>
          <a:xfrm>
            <a:off x="72000" y="36000"/>
            <a:ext cx="12044949" cy="1569660"/>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If the </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Reference Population </a:t>
            </a:r>
            <a:r>
              <a:rPr lang="en-GB" sz="2400" dirty="0">
                <a:latin typeface="Arial" panose="020B0604020202020204" pitchFamily="34" charset="0"/>
                <a:cs typeface="Arial" panose="020B0604020202020204" pitchFamily="34" charset="0"/>
              </a:rPr>
              <a:t>is made </a:t>
            </a:r>
            <a:r>
              <a:rPr lang="en-GB" sz="2400" dirty="0">
                <a:solidFill>
                  <a:srgbClr val="0000FF"/>
                </a:solidFill>
                <a:latin typeface="Arial" panose="020B0604020202020204" pitchFamily="34" charset="0"/>
                <a:cs typeface="Arial" panose="020B0604020202020204" pitchFamily="34" charset="0"/>
              </a:rPr>
              <a:t>homozygous</a:t>
            </a:r>
            <a:r>
              <a:rPr lang="en-GB" sz="2400" dirty="0">
                <a:latin typeface="Arial" panose="020B0604020202020204" pitchFamily="34" charset="0"/>
                <a:cs typeface="Arial" panose="020B0604020202020204" pitchFamily="34" charset="0"/>
              </a:rPr>
              <a:t>, then we may model its genetic </a:t>
            </a:r>
            <a:r>
              <a:rPr lang="en-GB" sz="2400" dirty="0" err="1">
                <a:latin typeface="Arial" panose="020B0604020202020204" pitchFamily="34" charset="0"/>
                <a:cs typeface="Arial" panose="020B0604020202020204" pitchFamily="34" charset="0"/>
              </a:rPr>
              <a:t>vari-ance</a:t>
            </a:r>
            <a:r>
              <a:rPr lang="en-GB" sz="2400" dirty="0">
                <a:latin typeface="Arial" panose="020B0604020202020204" pitchFamily="34" charset="0"/>
                <a:cs typeface="Arial" panose="020B0604020202020204" pitchFamily="34" charset="0"/>
              </a:rPr>
              <a:t> as </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sz="2400"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=2 σ²</a:t>
            </a:r>
            <a:r>
              <a:rPr lang="en-GB" sz="2400"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+ 4 D</a:t>
            </a:r>
            <a:r>
              <a:rPr lang="en-GB" sz="2400"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 D</a:t>
            </a:r>
            <a:r>
              <a:rPr lang="en-GB" sz="2400"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sz="2400" dirty="0">
                <a:solidFill>
                  <a:srgbClr val="0000FF"/>
                </a:solidFill>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(UNPLAB-QuGen_Ch-10[</a:t>
            </a:r>
            <a:r>
              <a:rPr lang="en-GB" sz="2400" dirty="0" err="1">
                <a:latin typeface="Arial" panose="020B0604020202020204" pitchFamily="34" charset="0"/>
                <a:cs typeface="Arial" panose="020B0604020202020204" pitchFamily="34" charset="0"/>
              </a:rPr>
              <a:t>GenV</a:t>
            </a:r>
            <a:r>
              <a:rPr lang="en-GB" sz="2400" dirty="0">
                <a:latin typeface="Arial" panose="020B0604020202020204" pitchFamily="34" charset="0"/>
                <a:cs typeface="Arial" panose="020B0604020202020204" pitchFamily="34" charset="0"/>
              </a:rPr>
              <a:t> 0_F_1]). </a:t>
            </a:r>
            <a:r>
              <a:rPr lang="en-GB"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But</a:t>
            </a:r>
            <a:r>
              <a:rPr lang="en-GB" sz="2400" dirty="0">
                <a:latin typeface="Arial" panose="020B0604020202020204" pitchFamily="34" charset="0"/>
                <a:cs typeface="Arial" panose="020B0604020202020204" pitchFamily="34" charset="0"/>
              </a:rPr>
              <a:t> here (Line Breeding) we focus on </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just </a:t>
            </a:r>
            <a:r>
              <a:rPr lang="en-GB"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one</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cross </a:t>
            </a:r>
            <a:r>
              <a:rPr lang="en-GB" sz="2400" dirty="0">
                <a:latin typeface="Arial" panose="020B0604020202020204" pitchFamily="34" charset="0"/>
                <a:cs typeface="Arial" panose="020B0604020202020204" pitchFamily="34" charset="0"/>
              </a:rPr>
              <a:t>(with homozygous unrelated parents) and the variance from it.</a:t>
            </a:r>
            <a:r>
              <a:rPr lang="en-GB" sz="2400" dirty="0">
                <a:solidFill>
                  <a:schemeClr val="tx1">
                    <a:lumMod val="50000"/>
                    <a:lumOff val="50000"/>
                  </a:schemeClr>
                </a:solidFill>
                <a:latin typeface="Arial" panose="020B0604020202020204" pitchFamily="34" charset="0"/>
                <a:cs typeface="Arial" panose="020B0604020202020204" pitchFamily="34" charset="0"/>
              </a:rPr>
              <a:t> Our cross is an ‘normal’, ‘average’, ‘to-be expected’ cross</a:t>
            </a:r>
            <a:r>
              <a:rPr lang="en-GB" sz="2400" dirty="0">
                <a:latin typeface="Arial" panose="020B0604020202020204" pitchFamily="34" charset="0"/>
                <a:cs typeface="Arial" panose="020B0604020202020204" pitchFamily="34" charset="0"/>
              </a:rPr>
              <a:t>.</a:t>
            </a:r>
            <a:endParaRPr lang="en-GB" sz="2400" dirty="0"/>
          </a:p>
        </p:txBody>
      </p:sp>
      <p:grpSp>
        <p:nvGrpSpPr>
          <p:cNvPr id="534" name="Group 533">
            <a:extLst>
              <a:ext uri="{FF2B5EF4-FFF2-40B4-BE49-F238E27FC236}">
                <a16:creationId xmlns:a16="http://schemas.microsoft.com/office/drawing/2014/main" id="{121BDB36-EA64-4ADC-9CDF-C0990ECF9283}"/>
              </a:ext>
            </a:extLst>
          </p:cNvPr>
          <p:cNvGrpSpPr/>
          <p:nvPr/>
        </p:nvGrpSpPr>
        <p:grpSpPr>
          <a:xfrm>
            <a:off x="5139736" y="2758332"/>
            <a:ext cx="3749640" cy="2735263"/>
            <a:chOff x="5139736" y="2726167"/>
            <a:chExt cx="3749640" cy="2735263"/>
          </a:xfrm>
          <a:effectLst>
            <a:outerShdw blurRad="50800" dist="38100" dir="2700000" algn="tl" rotWithShape="0">
              <a:prstClr val="black">
                <a:alpha val="40000"/>
              </a:prstClr>
            </a:outerShdw>
          </a:effectLst>
        </p:grpSpPr>
        <p:sp>
          <p:nvSpPr>
            <p:cNvPr id="440" name="Rectangle 439">
              <a:extLst>
                <a:ext uri="{FF2B5EF4-FFF2-40B4-BE49-F238E27FC236}">
                  <a16:creationId xmlns:a16="http://schemas.microsoft.com/office/drawing/2014/main" id="{7B10C6C6-D177-433B-9D74-C9696327075C}"/>
                </a:ext>
              </a:extLst>
            </p:cNvPr>
            <p:cNvSpPr>
              <a:spLocks noChangeArrowheads="1"/>
            </p:cNvSpPr>
            <p:nvPr/>
          </p:nvSpPr>
          <p:spPr bwMode="auto">
            <a:xfrm>
              <a:off x="5139736" y="2726167"/>
              <a:ext cx="3749640" cy="2735263"/>
            </a:xfrm>
            <a:prstGeom prst="rect">
              <a:avLst/>
            </a:prstGeom>
            <a:solidFill>
              <a:schemeClr val="bg1"/>
            </a:solidFill>
            <a:ln w="9525">
              <a:no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1" name="Rectangle 440">
              <a:extLst>
                <a:ext uri="{FF2B5EF4-FFF2-40B4-BE49-F238E27FC236}">
                  <a16:creationId xmlns:a16="http://schemas.microsoft.com/office/drawing/2014/main" id="{C18DAA86-B69F-45DF-934D-BADE22A5524F}"/>
                </a:ext>
              </a:extLst>
            </p:cNvPr>
            <p:cNvSpPr>
              <a:spLocks noChangeAspect="1" noChangeArrowheads="1"/>
            </p:cNvSpPr>
            <p:nvPr/>
          </p:nvSpPr>
          <p:spPr bwMode="auto">
            <a:xfrm>
              <a:off x="5286002" y="4093005"/>
              <a:ext cx="218595" cy="215900"/>
            </a:xfrm>
            <a:prstGeom prst="rect">
              <a:avLst/>
            </a:prstGeom>
            <a:solidFill>
              <a:schemeClr val="bg1"/>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2" name="Rectangle 441">
              <a:extLst>
                <a:ext uri="{FF2B5EF4-FFF2-40B4-BE49-F238E27FC236}">
                  <a16:creationId xmlns:a16="http://schemas.microsoft.com/office/drawing/2014/main" id="{4EC3E908-1D65-4D96-AB85-AF4A20AD195B}"/>
                </a:ext>
              </a:extLst>
            </p:cNvPr>
            <p:cNvSpPr>
              <a:spLocks noChangeArrowheads="1"/>
            </p:cNvSpPr>
            <p:nvPr/>
          </p:nvSpPr>
          <p:spPr bwMode="auto">
            <a:xfrm>
              <a:off x="5358331" y="2869042"/>
              <a:ext cx="36969" cy="153988"/>
            </a:xfrm>
            <a:prstGeom prst="rect">
              <a:avLst/>
            </a:prstGeom>
            <a:solidFill>
              <a:schemeClr val="bg1"/>
            </a:solid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nvGrpSpPr>
            <p:cNvPr id="443" name="Group 442">
              <a:extLst>
                <a:ext uri="{FF2B5EF4-FFF2-40B4-BE49-F238E27FC236}">
                  <a16:creationId xmlns:a16="http://schemas.microsoft.com/office/drawing/2014/main" id="{1A433A7F-F9C8-4295-B403-67952D68477F}"/>
                </a:ext>
              </a:extLst>
            </p:cNvPr>
            <p:cNvGrpSpPr>
              <a:grpSpLocks/>
            </p:cNvGrpSpPr>
            <p:nvPr/>
          </p:nvGrpSpPr>
          <p:grpSpPr bwMode="auto">
            <a:xfrm>
              <a:off x="5358331" y="3123042"/>
              <a:ext cx="400222" cy="538163"/>
              <a:chOff x="4785" y="1594"/>
              <a:chExt cx="249" cy="339"/>
            </a:xfrm>
            <a:solidFill>
              <a:schemeClr val="bg1"/>
            </a:solidFill>
          </p:grpSpPr>
          <p:sp>
            <p:nvSpPr>
              <p:cNvPr id="444" name="Rectangle 443">
                <a:extLst>
                  <a:ext uri="{FF2B5EF4-FFF2-40B4-BE49-F238E27FC236}">
                    <a16:creationId xmlns:a16="http://schemas.microsoft.com/office/drawing/2014/main" id="{CA438833-D3F9-4ED3-85DF-0957DCF65044}"/>
                  </a:ext>
                </a:extLst>
              </p:cNvPr>
              <p:cNvSpPr>
                <a:spLocks noChangeArrowheads="1"/>
              </p:cNvSpPr>
              <p:nvPr/>
            </p:nvSpPr>
            <p:spPr bwMode="auto">
              <a:xfrm rot="-2700000">
                <a:off x="4853" y="1764"/>
                <a:ext cx="23" cy="96"/>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5" name="Rectangle 444">
                <a:extLst>
                  <a:ext uri="{FF2B5EF4-FFF2-40B4-BE49-F238E27FC236}">
                    <a16:creationId xmlns:a16="http://schemas.microsoft.com/office/drawing/2014/main" id="{CD644ADD-6EA9-4083-967D-B3B57A69C990}"/>
                  </a:ext>
                </a:extLst>
              </p:cNvPr>
              <p:cNvSpPr>
                <a:spLocks noChangeArrowheads="1"/>
              </p:cNvSpPr>
              <p:nvPr/>
            </p:nvSpPr>
            <p:spPr bwMode="auto">
              <a:xfrm rot="-2700000">
                <a:off x="4875" y="1739"/>
                <a:ext cx="23" cy="97"/>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6" name="Rectangle 445">
                <a:extLst>
                  <a:ext uri="{FF2B5EF4-FFF2-40B4-BE49-F238E27FC236}">
                    <a16:creationId xmlns:a16="http://schemas.microsoft.com/office/drawing/2014/main" id="{3936EEBF-F8BC-4432-870F-D8C1B9FF81C8}"/>
                  </a:ext>
                </a:extLst>
              </p:cNvPr>
              <p:cNvSpPr>
                <a:spLocks noChangeArrowheads="1"/>
              </p:cNvSpPr>
              <p:nvPr/>
            </p:nvSpPr>
            <p:spPr bwMode="auto">
              <a:xfrm rot="-2700000">
                <a:off x="4898" y="1715"/>
                <a:ext cx="23" cy="97"/>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7" name="Rectangle 446">
                <a:extLst>
                  <a:ext uri="{FF2B5EF4-FFF2-40B4-BE49-F238E27FC236}">
                    <a16:creationId xmlns:a16="http://schemas.microsoft.com/office/drawing/2014/main" id="{7BAA8294-6312-4839-910A-1CE92C1D7409}"/>
                  </a:ext>
                </a:extLst>
              </p:cNvPr>
              <p:cNvSpPr>
                <a:spLocks noChangeArrowheads="1"/>
              </p:cNvSpPr>
              <p:nvPr/>
            </p:nvSpPr>
            <p:spPr bwMode="auto">
              <a:xfrm rot="-2700000">
                <a:off x="4921" y="1691"/>
                <a:ext cx="23" cy="96"/>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8" name="Rectangle 447">
                <a:extLst>
                  <a:ext uri="{FF2B5EF4-FFF2-40B4-BE49-F238E27FC236}">
                    <a16:creationId xmlns:a16="http://schemas.microsoft.com/office/drawing/2014/main" id="{DCA67DB8-771E-4201-902A-0D7125D90CB5}"/>
                  </a:ext>
                </a:extLst>
              </p:cNvPr>
              <p:cNvSpPr>
                <a:spLocks noChangeArrowheads="1"/>
              </p:cNvSpPr>
              <p:nvPr/>
            </p:nvSpPr>
            <p:spPr bwMode="auto">
              <a:xfrm rot="-2700000">
                <a:off x="4943" y="1667"/>
                <a:ext cx="23" cy="96"/>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49" name="Rectangle 448">
                <a:extLst>
                  <a:ext uri="{FF2B5EF4-FFF2-40B4-BE49-F238E27FC236}">
                    <a16:creationId xmlns:a16="http://schemas.microsoft.com/office/drawing/2014/main" id="{283BC986-677B-4F4D-B1B8-B6AE50D929F7}"/>
                  </a:ext>
                </a:extLst>
              </p:cNvPr>
              <p:cNvSpPr>
                <a:spLocks noChangeArrowheads="1"/>
              </p:cNvSpPr>
              <p:nvPr/>
            </p:nvSpPr>
            <p:spPr bwMode="auto">
              <a:xfrm rot="-2700000">
                <a:off x="4966" y="1643"/>
                <a:ext cx="23" cy="96"/>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0" name="Rectangle 449">
                <a:extLst>
                  <a:ext uri="{FF2B5EF4-FFF2-40B4-BE49-F238E27FC236}">
                    <a16:creationId xmlns:a16="http://schemas.microsoft.com/office/drawing/2014/main" id="{46BEB7EF-E112-42CA-B9BC-3F370C43FB12}"/>
                  </a:ext>
                </a:extLst>
              </p:cNvPr>
              <p:cNvSpPr>
                <a:spLocks noChangeArrowheads="1"/>
              </p:cNvSpPr>
              <p:nvPr/>
            </p:nvSpPr>
            <p:spPr bwMode="auto">
              <a:xfrm rot="-2700000">
                <a:off x="4989" y="1619"/>
                <a:ext cx="23" cy="96"/>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1" name="Rectangle 450">
                <a:extLst>
                  <a:ext uri="{FF2B5EF4-FFF2-40B4-BE49-F238E27FC236}">
                    <a16:creationId xmlns:a16="http://schemas.microsoft.com/office/drawing/2014/main" id="{99C7AB85-DE03-4DD0-B714-D3CB9BA768DA}"/>
                  </a:ext>
                </a:extLst>
              </p:cNvPr>
              <p:cNvSpPr>
                <a:spLocks noChangeArrowheads="1"/>
              </p:cNvSpPr>
              <p:nvPr/>
            </p:nvSpPr>
            <p:spPr bwMode="auto">
              <a:xfrm rot="-2700000">
                <a:off x="5011" y="1594"/>
                <a:ext cx="23" cy="97"/>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2" name="Rectangle 451">
                <a:extLst>
                  <a:ext uri="{FF2B5EF4-FFF2-40B4-BE49-F238E27FC236}">
                    <a16:creationId xmlns:a16="http://schemas.microsoft.com/office/drawing/2014/main" id="{6174B3EC-69DF-495B-8A1C-C13977962748}"/>
                  </a:ext>
                </a:extLst>
              </p:cNvPr>
              <p:cNvSpPr>
                <a:spLocks noChangeArrowheads="1"/>
              </p:cNvSpPr>
              <p:nvPr/>
            </p:nvSpPr>
            <p:spPr bwMode="auto">
              <a:xfrm rot="-2700000">
                <a:off x="4830" y="1788"/>
                <a:ext cx="23" cy="96"/>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3" name="Rectangle 452">
                <a:extLst>
                  <a:ext uri="{FF2B5EF4-FFF2-40B4-BE49-F238E27FC236}">
                    <a16:creationId xmlns:a16="http://schemas.microsoft.com/office/drawing/2014/main" id="{A9095AEB-CCCB-44B5-9736-F2292B6D06CD}"/>
                  </a:ext>
                </a:extLst>
              </p:cNvPr>
              <p:cNvSpPr>
                <a:spLocks noChangeArrowheads="1"/>
              </p:cNvSpPr>
              <p:nvPr/>
            </p:nvSpPr>
            <p:spPr bwMode="auto">
              <a:xfrm rot="-2700000">
                <a:off x="4807" y="1812"/>
                <a:ext cx="23" cy="96"/>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4" name="Rectangle 453">
                <a:extLst>
                  <a:ext uri="{FF2B5EF4-FFF2-40B4-BE49-F238E27FC236}">
                    <a16:creationId xmlns:a16="http://schemas.microsoft.com/office/drawing/2014/main" id="{2766AA50-9271-4358-BE7D-36583F8B041A}"/>
                  </a:ext>
                </a:extLst>
              </p:cNvPr>
              <p:cNvSpPr>
                <a:spLocks noChangeArrowheads="1"/>
              </p:cNvSpPr>
              <p:nvPr/>
            </p:nvSpPr>
            <p:spPr bwMode="auto">
              <a:xfrm rot="-2700000">
                <a:off x="4785" y="1836"/>
                <a:ext cx="23" cy="97"/>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sp>
          <p:nvSpPr>
            <p:cNvPr id="455" name="Rectangle 454">
              <a:extLst>
                <a:ext uri="{FF2B5EF4-FFF2-40B4-BE49-F238E27FC236}">
                  <a16:creationId xmlns:a16="http://schemas.microsoft.com/office/drawing/2014/main" id="{65FCBCCF-1B58-4725-B60F-A6F055A72A89}"/>
                </a:ext>
              </a:extLst>
            </p:cNvPr>
            <p:cNvSpPr>
              <a:spLocks noChangeArrowheads="1"/>
            </p:cNvSpPr>
            <p:nvPr/>
          </p:nvSpPr>
          <p:spPr bwMode="auto">
            <a:xfrm rot="5400000">
              <a:off x="5577154" y="2868081"/>
              <a:ext cx="36512" cy="155909"/>
            </a:xfrm>
            <a:prstGeom prst="rect">
              <a:avLst/>
            </a:prstGeom>
            <a:solidFill>
              <a:schemeClr val="bg1"/>
            </a:solid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56" name="Text Box 455">
              <a:extLst>
                <a:ext uri="{FF2B5EF4-FFF2-40B4-BE49-F238E27FC236}">
                  <a16:creationId xmlns:a16="http://schemas.microsoft.com/office/drawing/2014/main" id="{A55F9B09-666E-4B2E-8815-08724F821679}"/>
                </a:ext>
              </a:extLst>
            </p:cNvPr>
            <p:cNvSpPr txBox="1">
              <a:spLocks noChangeArrowheads="1"/>
            </p:cNvSpPr>
            <p:nvPr/>
          </p:nvSpPr>
          <p:spPr bwMode="auto">
            <a:xfrm>
              <a:off x="5950590" y="2726167"/>
              <a:ext cx="2843338" cy="2585323"/>
            </a:xfrm>
            <a:prstGeom prst="rect">
              <a:avLst/>
            </a:prstGeom>
            <a:solidFill>
              <a:schemeClr val="bg1"/>
            </a:solidFill>
            <a:ln w="9525">
              <a:noFill/>
              <a:miter lim="800000"/>
              <a:headEnd/>
              <a:tailEnd/>
            </a:ln>
          </p:spPr>
          <p:txBody>
            <a:bodyPr>
              <a:spAutoFit/>
            </a:bodyPr>
            <a:lstStyle/>
            <a:p>
              <a:pPr>
                <a:spcBef>
                  <a:spcPct val="50000"/>
                </a:spcBef>
              </a:pPr>
              <a:r>
                <a:rPr lang="en-GB" altLang="de-DE" dirty="0">
                  <a:latin typeface="Arial" panose="020B0604020202020204" pitchFamily="34" charset="0"/>
                  <a:cs typeface="Arial" panose="020B0604020202020204" pitchFamily="34" charset="0"/>
                </a:rPr>
                <a:t>Random gamete or </a:t>
              </a:r>
              <a:r>
                <a:rPr lang="en-GB" altLang="de-DE" noProof="1">
                  <a:latin typeface="Arial" panose="020B0604020202020204" pitchFamily="34" charset="0"/>
                  <a:cs typeface="Arial" panose="020B0604020202020204" pitchFamily="34" charset="0"/>
                </a:rPr>
                <a:t>homozygous</a:t>
              </a:r>
              <a:r>
                <a:rPr lang="en-GB" altLang="de-DE" dirty="0">
                  <a:latin typeface="Arial" panose="020B0604020202020204" pitchFamily="34" charset="0"/>
                  <a:cs typeface="Arial" panose="020B0604020202020204" pitchFamily="34" charset="0"/>
                </a:rPr>
                <a:t> genotype; family of random homozygous lines</a:t>
              </a:r>
            </a:p>
            <a:p>
              <a:pPr>
                <a:spcBef>
                  <a:spcPct val="50000"/>
                </a:spcBef>
              </a:pPr>
              <a:r>
                <a:rPr lang="en-GB" altLang="de-DE" dirty="0">
                  <a:latin typeface="Arial" panose="020B0604020202020204" pitchFamily="34" charset="0"/>
                  <a:cs typeface="Arial" panose="020B0604020202020204" pitchFamily="34" charset="0"/>
                </a:rPr>
                <a:t>F1-hybrid genotype</a:t>
              </a:r>
            </a:p>
            <a:p>
              <a:pPr>
                <a:spcBef>
                  <a:spcPct val="50000"/>
                </a:spcBef>
              </a:pPr>
              <a:r>
                <a:rPr lang="en-GB" altLang="de-DE" dirty="0">
                  <a:latin typeface="Arial" panose="020B0604020202020204" pitchFamily="34" charset="0"/>
                  <a:cs typeface="Arial" panose="020B0604020202020204" pitchFamily="34" charset="0"/>
                </a:rPr>
                <a:t>F1-hybrid and </a:t>
              </a:r>
              <a:r>
                <a:rPr lang="en-GB" altLang="de-DE" noProof="1">
                  <a:latin typeface="Arial" panose="020B0604020202020204" pitchFamily="34" charset="0"/>
                  <a:cs typeface="Arial" panose="020B0604020202020204" pitchFamily="34" charset="0"/>
                </a:rPr>
                <a:t>unselec</a:t>
              </a:r>
              <a:r>
                <a:rPr lang="en-GB" altLang="de-DE" dirty="0">
                  <a:latin typeface="Arial" panose="020B0604020202020204" pitchFamily="34" charset="0"/>
                  <a:cs typeface="Arial" panose="020B0604020202020204" pitchFamily="34" charset="0"/>
                </a:rPr>
                <a:t>-ted, random homozygous lines (DH; RIL) from it</a:t>
              </a:r>
            </a:p>
          </p:txBody>
        </p:sp>
        <p:grpSp>
          <p:nvGrpSpPr>
            <p:cNvPr id="457" name="Group 456">
              <a:extLst>
                <a:ext uri="{FF2B5EF4-FFF2-40B4-BE49-F238E27FC236}">
                  <a16:creationId xmlns:a16="http://schemas.microsoft.com/office/drawing/2014/main" id="{98C9C896-FDFA-495D-B900-C6524B7F05B1}"/>
                </a:ext>
              </a:extLst>
            </p:cNvPr>
            <p:cNvGrpSpPr>
              <a:grpSpLocks/>
            </p:cNvGrpSpPr>
            <p:nvPr/>
          </p:nvGrpSpPr>
          <p:grpSpPr bwMode="auto">
            <a:xfrm>
              <a:off x="5286002" y="4597830"/>
              <a:ext cx="655784" cy="719137"/>
              <a:chOff x="975" y="3521"/>
              <a:chExt cx="408" cy="453"/>
            </a:xfrm>
            <a:solidFill>
              <a:schemeClr val="bg1"/>
            </a:solidFill>
          </p:grpSpPr>
          <p:sp>
            <p:nvSpPr>
              <p:cNvPr id="458" name="Rectangle 457">
                <a:extLst>
                  <a:ext uri="{FF2B5EF4-FFF2-40B4-BE49-F238E27FC236}">
                    <a16:creationId xmlns:a16="http://schemas.microsoft.com/office/drawing/2014/main" id="{9FE56027-76E8-4B1B-A283-A8CDB57CC86F}"/>
                  </a:ext>
                </a:extLst>
              </p:cNvPr>
              <p:cNvSpPr>
                <a:spLocks noChangeAspect="1" noChangeArrowheads="1"/>
              </p:cNvSpPr>
              <p:nvPr/>
            </p:nvSpPr>
            <p:spPr bwMode="auto">
              <a:xfrm rot="5400000">
                <a:off x="975" y="3521"/>
                <a:ext cx="136" cy="136"/>
              </a:xfrm>
              <a:prstGeom prst="rect">
                <a:avLst/>
              </a:prstGeom>
              <a:grp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nvGrpSpPr>
              <p:cNvPr id="459" name="Group 458">
                <a:extLst>
                  <a:ext uri="{FF2B5EF4-FFF2-40B4-BE49-F238E27FC236}">
                    <a16:creationId xmlns:a16="http://schemas.microsoft.com/office/drawing/2014/main" id="{10DEF51A-2491-4806-9B87-7233525B4D46}"/>
                  </a:ext>
                </a:extLst>
              </p:cNvPr>
              <p:cNvGrpSpPr>
                <a:grpSpLocks/>
              </p:cNvGrpSpPr>
              <p:nvPr/>
            </p:nvGrpSpPr>
            <p:grpSpPr bwMode="auto">
              <a:xfrm>
                <a:off x="1111" y="3611"/>
                <a:ext cx="272" cy="363"/>
                <a:chOff x="4422" y="1843"/>
                <a:chExt cx="545" cy="680"/>
              </a:xfrm>
              <a:grpFill/>
            </p:grpSpPr>
            <p:sp>
              <p:nvSpPr>
                <p:cNvPr id="461" name="Rectangle 459">
                  <a:extLst>
                    <a:ext uri="{FF2B5EF4-FFF2-40B4-BE49-F238E27FC236}">
                      <a16:creationId xmlns:a16="http://schemas.microsoft.com/office/drawing/2014/main" id="{18D9F89A-2B3D-4250-92C8-4C7CDF37B3E5}"/>
                    </a:ext>
                  </a:extLst>
                </p:cNvPr>
                <p:cNvSpPr>
                  <a:spLocks noChangeArrowheads="1"/>
                </p:cNvSpPr>
                <p:nvPr/>
              </p:nvSpPr>
              <p:spPr bwMode="auto">
                <a:xfrm rot="-2700000">
                  <a:off x="4558" y="2206"/>
                  <a:ext cx="46" cy="181"/>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2" name="Rectangle 460">
                  <a:extLst>
                    <a:ext uri="{FF2B5EF4-FFF2-40B4-BE49-F238E27FC236}">
                      <a16:creationId xmlns:a16="http://schemas.microsoft.com/office/drawing/2014/main" id="{954DBE50-F27E-45AB-A80B-4F1D0327C6A1}"/>
                    </a:ext>
                  </a:extLst>
                </p:cNvPr>
                <p:cNvSpPr>
                  <a:spLocks noChangeArrowheads="1"/>
                </p:cNvSpPr>
                <p:nvPr/>
              </p:nvSpPr>
              <p:spPr bwMode="auto">
                <a:xfrm rot="-2700000">
                  <a:off x="4603" y="2160"/>
                  <a:ext cx="46" cy="181"/>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3" name="Rectangle 461">
                  <a:extLst>
                    <a:ext uri="{FF2B5EF4-FFF2-40B4-BE49-F238E27FC236}">
                      <a16:creationId xmlns:a16="http://schemas.microsoft.com/office/drawing/2014/main" id="{86C381DA-CE6B-4BB4-9B49-34FAEAA1F1BF}"/>
                    </a:ext>
                  </a:extLst>
                </p:cNvPr>
                <p:cNvSpPr>
                  <a:spLocks noChangeArrowheads="1"/>
                </p:cNvSpPr>
                <p:nvPr/>
              </p:nvSpPr>
              <p:spPr bwMode="auto">
                <a:xfrm rot="-2700000">
                  <a:off x="4649" y="2115"/>
                  <a:ext cx="46" cy="181"/>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4" name="Rectangle 462">
                  <a:extLst>
                    <a:ext uri="{FF2B5EF4-FFF2-40B4-BE49-F238E27FC236}">
                      <a16:creationId xmlns:a16="http://schemas.microsoft.com/office/drawing/2014/main" id="{A669C304-34C4-4C8F-8910-30716C4A202B}"/>
                    </a:ext>
                  </a:extLst>
                </p:cNvPr>
                <p:cNvSpPr>
                  <a:spLocks noChangeArrowheads="1"/>
                </p:cNvSpPr>
                <p:nvPr/>
              </p:nvSpPr>
              <p:spPr bwMode="auto">
                <a:xfrm rot="-2700000">
                  <a:off x="4694" y="2069"/>
                  <a:ext cx="46" cy="181"/>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5" name="Rectangle 463">
                  <a:extLst>
                    <a:ext uri="{FF2B5EF4-FFF2-40B4-BE49-F238E27FC236}">
                      <a16:creationId xmlns:a16="http://schemas.microsoft.com/office/drawing/2014/main" id="{BA67FD3B-403A-4AAA-BF47-C01796E605A1}"/>
                    </a:ext>
                  </a:extLst>
                </p:cNvPr>
                <p:cNvSpPr>
                  <a:spLocks noChangeArrowheads="1"/>
                </p:cNvSpPr>
                <p:nvPr/>
              </p:nvSpPr>
              <p:spPr bwMode="auto">
                <a:xfrm rot="-2700000">
                  <a:off x="4739" y="2024"/>
                  <a:ext cx="46" cy="181"/>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6" name="Rectangle 464">
                  <a:extLst>
                    <a:ext uri="{FF2B5EF4-FFF2-40B4-BE49-F238E27FC236}">
                      <a16:creationId xmlns:a16="http://schemas.microsoft.com/office/drawing/2014/main" id="{4A63AAB7-490A-46B9-A6F7-191AEF4D4CB3}"/>
                    </a:ext>
                  </a:extLst>
                </p:cNvPr>
                <p:cNvSpPr>
                  <a:spLocks noChangeArrowheads="1"/>
                </p:cNvSpPr>
                <p:nvPr/>
              </p:nvSpPr>
              <p:spPr bwMode="auto">
                <a:xfrm rot="-2700000">
                  <a:off x="4784" y="1979"/>
                  <a:ext cx="46" cy="181"/>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7" name="Rectangle 465">
                  <a:extLst>
                    <a:ext uri="{FF2B5EF4-FFF2-40B4-BE49-F238E27FC236}">
                      <a16:creationId xmlns:a16="http://schemas.microsoft.com/office/drawing/2014/main" id="{4A42B864-6024-4E2E-B69C-F99934CC0A1D}"/>
                    </a:ext>
                  </a:extLst>
                </p:cNvPr>
                <p:cNvSpPr>
                  <a:spLocks noChangeArrowheads="1"/>
                </p:cNvSpPr>
                <p:nvPr/>
              </p:nvSpPr>
              <p:spPr bwMode="auto">
                <a:xfrm rot="-2700000">
                  <a:off x="4830" y="1934"/>
                  <a:ext cx="46" cy="181"/>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8" name="Rectangle 466">
                  <a:extLst>
                    <a:ext uri="{FF2B5EF4-FFF2-40B4-BE49-F238E27FC236}">
                      <a16:creationId xmlns:a16="http://schemas.microsoft.com/office/drawing/2014/main" id="{DA526FAF-12EA-4155-8140-39578E5F41CD}"/>
                    </a:ext>
                  </a:extLst>
                </p:cNvPr>
                <p:cNvSpPr>
                  <a:spLocks noChangeArrowheads="1"/>
                </p:cNvSpPr>
                <p:nvPr/>
              </p:nvSpPr>
              <p:spPr bwMode="auto">
                <a:xfrm rot="-2700000">
                  <a:off x="4875" y="1888"/>
                  <a:ext cx="46" cy="181"/>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69" name="Rectangle 467">
                  <a:extLst>
                    <a:ext uri="{FF2B5EF4-FFF2-40B4-BE49-F238E27FC236}">
                      <a16:creationId xmlns:a16="http://schemas.microsoft.com/office/drawing/2014/main" id="{AC157728-89DF-43AE-8327-68C2B643A68B}"/>
                    </a:ext>
                  </a:extLst>
                </p:cNvPr>
                <p:cNvSpPr>
                  <a:spLocks noChangeArrowheads="1"/>
                </p:cNvSpPr>
                <p:nvPr/>
              </p:nvSpPr>
              <p:spPr bwMode="auto">
                <a:xfrm rot="-2700000">
                  <a:off x="4921" y="1843"/>
                  <a:ext cx="46" cy="181"/>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0" name="Rectangle 468">
                  <a:extLst>
                    <a:ext uri="{FF2B5EF4-FFF2-40B4-BE49-F238E27FC236}">
                      <a16:creationId xmlns:a16="http://schemas.microsoft.com/office/drawing/2014/main" id="{51FF15AB-48D9-44D9-AC04-2FA87DE9534A}"/>
                    </a:ext>
                  </a:extLst>
                </p:cNvPr>
                <p:cNvSpPr>
                  <a:spLocks noChangeArrowheads="1"/>
                </p:cNvSpPr>
                <p:nvPr/>
              </p:nvSpPr>
              <p:spPr bwMode="auto">
                <a:xfrm rot="-2700000">
                  <a:off x="4513" y="2251"/>
                  <a:ext cx="46" cy="181"/>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1" name="Rectangle 469">
                  <a:extLst>
                    <a:ext uri="{FF2B5EF4-FFF2-40B4-BE49-F238E27FC236}">
                      <a16:creationId xmlns:a16="http://schemas.microsoft.com/office/drawing/2014/main" id="{BC114EE8-64EA-43A8-A63B-AEC9A45C1762}"/>
                    </a:ext>
                  </a:extLst>
                </p:cNvPr>
                <p:cNvSpPr>
                  <a:spLocks noChangeArrowheads="1"/>
                </p:cNvSpPr>
                <p:nvPr/>
              </p:nvSpPr>
              <p:spPr bwMode="auto">
                <a:xfrm rot="-2700000">
                  <a:off x="4467" y="2296"/>
                  <a:ext cx="46" cy="181"/>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72" name="Rectangle 470">
                  <a:extLst>
                    <a:ext uri="{FF2B5EF4-FFF2-40B4-BE49-F238E27FC236}">
                      <a16:creationId xmlns:a16="http://schemas.microsoft.com/office/drawing/2014/main" id="{D0A7D6DC-C0CB-402A-9025-5BF61DC172CC}"/>
                    </a:ext>
                  </a:extLst>
                </p:cNvPr>
                <p:cNvSpPr>
                  <a:spLocks noChangeArrowheads="1"/>
                </p:cNvSpPr>
                <p:nvPr/>
              </p:nvSpPr>
              <p:spPr bwMode="auto">
                <a:xfrm rot="-2700000">
                  <a:off x="4422" y="2342"/>
                  <a:ext cx="46" cy="181"/>
                </a:xfrm>
                <a:prstGeom prst="rect">
                  <a:avLst/>
                </a:prstGeom>
                <a:grp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grpSp>
          <p:sp>
            <p:nvSpPr>
              <p:cNvPr id="460" name="Line 471">
                <a:extLst>
                  <a:ext uri="{FF2B5EF4-FFF2-40B4-BE49-F238E27FC236}">
                    <a16:creationId xmlns:a16="http://schemas.microsoft.com/office/drawing/2014/main" id="{85062423-218F-4A05-99B8-97CC8F0B05FE}"/>
                  </a:ext>
                </a:extLst>
              </p:cNvPr>
              <p:cNvSpPr>
                <a:spLocks noChangeShapeType="1"/>
              </p:cNvSpPr>
              <p:nvPr/>
            </p:nvSpPr>
            <p:spPr bwMode="auto">
              <a:xfrm>
                <a:off x="1111" y="3657"/>
                <a:ext cx="91" cy="90"/>
              </a:xfrm>
              <a:prstGeom prst="line">
                <a:avLst/>
              </a:prstGeom>
              <a:grp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grpSp>
      </p:grpSp>
      <p:grpSp>
        <p:nvGrpSpPr>
          <p:cNvPr id="531" name="Group 530">
            <a:extLst>
              <a:ext uri="{FF2B5EF4-FFF2-40B4-BE49-F238E27FC236}">
                <a16:creationId xmlns:a16="http://schemas.microsoft.com/office/drawing/2014/main" id="{6A5CE2DB-EC33-4F6F-A8EA-6A0C2CFC2BB1}"/>
              </a:ext>
            </a:extLst>
          </p:cNvPr>
          <p:cNvGrpSpPr/>
          <p:nvPr/>
        </p:nvGrpSpPr>
        <p:grpSpPr>
          <a:xfrm>
            <a:off x="9048051" y="2116246"/>
            <a:ext cx="3070362" cy="2947082"/>
            <a:chOff x="8832088" y="2297488"/>
            <a:chExt cx="3070362" cy="2947082"/>
          </a:xfrm>
        </p:grpSpPr>
        <p:sp>
          <p:nvSpPr>
            <p:cNvPr id="530" name="Rectangle 529">
              <a:extLst>
                <a:ext uri="{FF2B5EF4-FFF2-40B4-BE49-F238E27FC236}">
                  <a16:creationId xmlns:a16="http://schemas.microsoft.com/office/drawing/2014/main" id="{B4BAAA68-3F52-4FF3-9095-DB1265B0FE2C}"/>
                </a:ext>
              </a:extLst>
            </p:cNvPr>
            <p:cNvSpPr/>
            <p:nvPr/>
          </p:nvSpPr>
          <p:spPr>
            <a:xfrm>
              <a:off x="8832088" y="2297488"/>
              <a:ext cx="3070362" cy="294708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529" name="Group 528">
              <a:extLst>
                <a:ext uri="{FF2B5EF4-FFF2-40B4-BE49-F238E27FC236}">
                  <a16:creationId xmlns:a16="http://schemas.microsoft.com/office/drawing/2014/main" id="{6525C2A0-AF18-4DF8-97BB-83FA614746FD}"/>
                </a:ext>
              </a:extLst>
            </p:cNvPr>
            <p:cNvGrpSpPr/>
            <p:nvPr/>
          </p:nvGrpSpPr>
          <p:grpSpPr>
            <a:xfrm>
              <a:off x="8904172" y="2581296"/>
              <a:ext cx="2458235" cy="2603566"/>
              <a:chOff x="9499609" y="2345383"/>
              <a:chExt cx="2458235" cy="2603566"/>
            </a:xfrm>
          </p:grpSpPr>
          <p:grpSp>
            <p:nvGrpSpPr>
              <p:cNvPr id="527" name="Group 526">
                <a:extLst>
                  <a:ext uri="{FF2B5EF4-FFF2-40B4-BE49-F238E27FC236}">
                    <a16:creationId xmlns:a16="http://schemas.microsoft.com/office/drawing/2014/main" id="{ECD28D45-3E66-40E1-91DE-3F2941CA858D}"/>
                  </a:ext>
                </a:extLst>
              </p:cNvPr>
              <p:cNvGrpSpPr/>
              <p:nvPr/>
            </p:nvGrpSpPr>
            <p:grpSpPr>
              <a:xfrm>
                <a:off x="10750718" y="3288733"/>
                <a:ext cx="1207126" cy="1660216"/>
                <a:chOff x="10723943" y="3323474"/>
                <a:chExt cx="1207126" cy="1660216"/>
              </a:xfrm>
            </p:grpSpPr>
            <p:sp>
              <p:nvSpPr>
                <p:cNvPr id="489" name="Rectangle 488">
                  <a:extLst>
                    <a:ext uri="{FF2B5EF4-FFF2-40B4-BE49-F238E27FC236}">
                      <a16:creationId xmlns:a16="http://schemas.microsoft.com/office/drawing/2014/main" id="{FF6EEB74-250B-4887-91DA-2B1412DC7509}"/>
                    </a:ext>
                  </a:extLst>
                </p:cNvPr>
                <p:cNvSpPr>
                  <a:spLocks noChangeAspect="1" noChangeArrowheads="1"/>
                </p:cNvSpPr>
                <p:nvPr/>
              </p:nvSpPr>
              <p:spPr bwMode="auto">
                <a:xfrm>
                  <a:off x="10777909" y="3356496"/>
                  <a:ext cx="1153160" cy="1153159"/>
                </a:xfrm>
                <a:prstGeom prst="rect">
                  <a:avLst/>
                </a:prstGeom>
                <a:noFill/>
                <a:ln w="9525">
                  <a:no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5" name="Rectangle 494">
                  <a:extLst>
                    <a:ext uri="{FF2B5EF4-FFF2-40B4-BE49-F238E27FC236}">
                      <a16:creationId xmlns:a16="http://schemas.microsoft.com/office/drawing/2014/main" id="{DEA67456-E555-4AF5-B87E-0B00728D3522}"/>
                    </a:ext>
                  </a:extLst>
                </p:cNvPr>
                <p:cNvSpPr>
                  <a:spLocks noChangeAspect="1" noChangeArrowheads="1"/>
                </p:cNvSpPr>
                <p:nvPr/>
              </p:nvSpPr>
              <p:spPr bwMode="auto">
                <a:xfrm rot="5400000">
                  <a:off x="10777909" y="3356496"/>
                  <a:ext cx="345440" cy="345440"/>
                </a:xfrm>
                <a:prstGeom prst="rect">
                  <a:avLst/>
                </a:prstGeom>
                <a:solidFill>
                  <a:schemeClr val="bg2"/>
                </a:solidFill>
                <a:ln w="3810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6" name="Rectangle 71">
                  <a:extLst>
                    <a:ext uri="{FF2B5EF4-FFF2-40B4-BE49-F238E27FC236}">
                      <a16:creationId xmlns:a16="http://schemas.microsoft.com/office/drawing/2014/main" id="{E2FCAEAB-579C-4505-B4C6-FFDCC54F7FA0}"/>
                    </a:ext>
                  </a:extLst>
                </p:cNvPr>
                <p:cNvSpPr>
                  <a:spLocks noChangeArrowheads="1"/>
                </p:cNvSpPr>
                <p:nvPr/>
              </p:nvSpPr>
              <p:spPr bwMode="auto">
                <a:xfrm rot="18900000">
                  <a:off x="11295752" y="4077292"/>
                  <a:ext cx="58314" cy="245421"/>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7" name="Rectangle 72">
                  <a:extLst>
                    <a:ext uri="{FF2B5EF4-FFF2-40B4-BE49-F238E27FC236}">
                      <a16:creationId xmlns:a16="http://schemas.microsoft.com/office/drawing/2014/main" id="{BDE07493-F234-43EA-821D-D26FFD1A299B}"/>
                    </a:ext>
                  </a:extLst>
                </p:cNvPr>
                <p:cNvSpPr>
                  <a:spLocks noChangeArrowheads="1"/>
                </p:cNvSpPr>
                <p:nvPr/>
              </p:nvSpPr>
              <p:spPr bwMode="auto">
                <a:xfrm rot="18900000">
                  <a:off x="11352797" y="4014919"/>
                  <a:ext cx="58314" cy="245421"/>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8" name="Rectangle 73">
                  <a:extLst>
                    <a:ext uri="{FF2B5EF4-FFF2-40B4-BE49-F238E27FC236}">
                      <a16:creationId xmlns:a16="http://schemas.microsoft.com/office/drawing/2014/main" id="{F1BE416F-3964-45EA-B683-7E4276285211}"/>
                    </a:ext>
                  </a:extLst>
                </p:cNvPr>
                <p:cNvSpPr>
                  <a:spLocks noChangeArrowheads="1"/>
                </p:cNvSpPr>
                <p:nvPr/>
              </p:nvSpPr>
              <p:spPr bwMode="auto">
                <a:xfrm rot="18900000">
                  <a:off x="11411111" y="3953903"/>
                  <a:ext cx="58314" cy="245421"/>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9" name="Rectangle 74">
                  <a:extLst>
                    <a:ext uri="{FF2B5EF4-FFF2-40B4-BE49-F238E27FC236}">
                      <a16:creationId xmlns:a16="http://schemas.microsoft.com/office/drawing/2014/main" id="{53BF27C7-06F7-49E3-8A6C-0D5E65440473}"/>
                    </a:ext>
                  </a:extLst>
                </p:cNvPr>
                <p:cNvSpPr>
                  <a:spLocks noChangeArrowheads="1"/>
                </p:cNvSpPr>
                <p:nvPr/>
              </p:nvSpPr>
              <p:spPr bwMode="auto">
                <a:xfrm rot="18900000">
                  <a:off x="11468155" y="3891532"/>
                  <a:ext cx="58314" cy="245421"/>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0" name="Rectangle 75">
                  <a:extLst>
                    <a:ext uri="{FF2B5EF4-FFF2-40B4-BE49-F238E27FC236}">
                      <a16:creationId xmlns:a16="http://schemas.microsoft.com/office/drawing/2014/main" id="{1DF0FC80-F576-4D2C-B454-2F9F9F83F2C2}"/>
                    </a:ext>
                  </a:extLst>
                </p:cNvPr>
                <p:cNvSpPr>
                  <a:spLocks noChangeArrowheads="1"/>
                </p:cNvSpPr>
                <p:nvPr/>
              </p:nvSpPr>
              <p:spPr bwMode="auto">
                <a:xfrm rot="18900000">
                  <a:off x="11525200" y="3830516"/>
                  <a:ext cx="58314" cy="245421"/>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1" name="Rectangle 76">
                  <a:extLst>
                    <a:ext uri="{FF2B5EF4-FFF2-40B4-BE49-F238E27FC236}">
                      <a16:creationId xmlns:a16="http://schemas.microsoft.com/office/drawing/2014/main" id="{84B0CEE3-4191-4799-AD6E-13EC4F53D635}"/>
                    </a:ext>
                  </a:extLst>
                </p:cNvPr>
                <p:cNvSpPr>
                  <a:spLocks noChangeArrowheads="1"/>
                </p:cNvSpPr>
                <p:nvPr/>
              </p:nvSpPr>
              <p:spPr bwMode="auto">
                <a:xfrm rot="18900000">
                  <a:off x="11582245" y="3769500"/>
                  <a:ext cx="58314" cy="245421"/>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2" name="Rectangle 77">
                  <a:extLst>
                    <a:ext uri="{FF2B5EF4-FFF2-40B4-BE49-F238E27FC236}">
                      <a16:creationId xmlns:a16="http://schemas.microsoft.com/office/drawing/2014/main" id="{4736E026-1306-4AC8-98A2-4EA7A27048A3}"/>
                    </a:ext>
                  </a:extLst>
                </p:cNvPr>
                <p:cNvSpPr>
                  <a:spLocks noChangeArrowheads="1"/>
                </p:cNvSpPr>
                <p:nvPr/>
              </p:nvSpPr>
              <p:spPr bwMode="auto">
                <a:xfrm rot="18900000">
                  <a:off x="11640559" y="3708484"/>
                  <a:ext cx="58314" cy="245421"/>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3" name="Rectangle 78">
                  <a:extLst>
                    <a:ext uri="{FF2B5EF4-FFF2-40B4-BE49-F238E27FC236}">
                      <a16:creationId xmlns:a16="http://schemas.microsoft.com/office/drawing/2014/main" id="{13225BF3-A28A-475B-8A3E-BB90061A52A4}"/>
                    </a:ext>
                  </a:extLst>
                </p:cNvPr>
                <p:cNvSpPr>
                  <a:spLocks noChangeArrowheads="1"/>
                </p:cNvSpPr>
                <p:nvPr/>
              </p:nvSpPr>
              <p:spPr bwMode="auto">
                <a:xfrm rot="18900000">
                  <a:off x="11697603" y="3646112"/>
                  <a:ext cx="58314" cy="245421"/>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4" name="Rectangle 79">
                  <a:extLst>
                    <a:ext uri="{FF2B5EF4-FFF2-40B4-BE49-F238E27FC236}">
                      <a16:creationId xmlns:a16="http://schemas.microsoft.com/office/drawing/2014/main" id="{98DE0D62-18A7-4B63-B248-6321AF8A6E64}"/>
                    </a:ext>
                  </a:extLst>
                </p:cNvPr>
                <p:cNvSpPr>
                  <a:spLocks noChangeArrowheads="1"/>
                </p:cNvSpPr>
                <p:nvPr/>
              </p:nvSpPr>
              <p:spPr bwMode="auto">
                <a:xfrm rot="18900000">
                  <a:off x="11755915" y="3585096"/>
                  <a:ext cx="58314" cy="245421"/>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5" name="Rectangle 80">
                  <a:extLst>
                    <a:ext uri="{FF2B5EF4-FFF2-40B4-BE49-F238E27FC236}">
                      <a16:creationId xmlns:a16="http://schemas.microsoft.com/office/drawing/2014/main" id="{3A1711BE-52D5-4D69-B184-4E1382443399}"/>
                    </a:ext>
                  </a:extLst>
                </p:cNvPr>
                <p:cNvSpPr>
                  <a:spLocks noChangeArrowheads="1"/>
                </p:cNvSpPr>
                <p:nvPr/>
              </p:nvSpPr>
              <p:spPr bwMode="auto">
                <a:xfrm rot="18900000">
                  <a:off x="11238708" y="4138308"/>
                  <a:ext cx="58314" cy="245421"/>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6" name="Rectangle 81">
                  <a:extLst>
                    <a:ext uri="{FF2B5EF4-FFF2-40B4-BE49-F238E27FC236}">
                      <a16:creationId xmlns:a16="http://schemas.microsoft.com/office/drawing/2014/main" id="{2BBBE4D6-F2AD-46D5-80A9-387D1C063487}"/>
                    </a:ext>
                  </a:extLst>
                </p:cNvPr>
                <p:cNvSpPr>
                  <a:spLocks noChangeArrowheads="1"/>
                </p:cNvSpPr>
                <p:nvPr/>
              </p:nvSpPr>
              <p:spPr bwMode="auto">
                <a:xfrm rot="18900000">
                  <a:off x="11180394" y="4199324"/>
                  <a:ext cx="58314" cy="245421"/>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7" name="Rectangle 82">
                  <a:extLst>
                    <a:ext uri="{FF2B5EF4-FFF2-40B4-BE49-F238E27FC236}">
                      <a16:creationId xmlns:a16="http://schemas.microsoft.com/office/drawing/2014/main" id="{0DD3367C-8267-4D24-88EB-95D127EFCE83}"/>
                    </a:ext>
                  </a:extLst>
                </p:cNvPr>
                <p:cNvSpPr>
                  <a:spLocks noChangeArrowheads="1"/>
                </p:cNvSpPr>
                <p:nvPr/>
              </p:nvSpPr>
              <p:spPr bwMode="auto">
                <a:xfrm rot="18900000">
                  <a:off x="11123349" y="4261695"/>
                  <a:ext cx="58314" cy="245421"/>
                </a:xfrm>
                <a:prstGeom prst="rect">
                  <a:avLst/>
                </a:prstGeom>
                <a:noFill/>
                <a:ln w="19050">
                  <a:solidFill>
                    <a:schemeClr val="tx1"/>
                  </a:solidFill>
                  <a:miter lim="800000"/>
                  <a:headEnd/>
                  <a:tailEnd/>
                </a:ln>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08" name="Line 400">
                  <a:extLst>
                    <a:ext uri="{FF2B5EF4-FFF2-40B4-BE49-F238E27FC236}">
                      <a16:creationId xmlns:a16="http://schemas.microsoft.com/office/drawing/2014/main" id="{3AD7A03B-F2F8-4FAD-884F-ADE85D088410}"/>
                    </a:ext>
                  </a:extLst>
                </p:cNvPr>
                <p:cNvSpPr>
                  <a:spLocks noChangeShapeType="1"/>
                </p:cNvSpPr>
                <p:nvPr/>
              </p:nvSpPr>
              <p:spPr bwMode="auto">
                <a:xfrm>
                  <a:off x="11123349" y="3701936"/>
                  <a:ext cx="231141" cy="228600"/>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516" name="TextBox 515">
                  <a:extLst>
                    <a:ext uri="{FF2B5EF4-FFF2-40B4-BE49-F238E27FC236}">
                      <a16:creationId xmlns:a16="http://schemas.microsoft.com/office/drawing/2014/main" id="{66D227DA-688B-4DF6-AD8F-3F1D6027754C}"/>
                    </a:ext>
                  </a:extLst>
                </p:cNvPr>
                <p:cNvSpPr txBox="1"/>
                <p:nvPr/>
              </p:nvSpPr>
              <p:spPr>
                <a:xfrm>
                  <a:off x="10723943" y="3323474"/>
                  <a:ext cx="503359" cy="369332"/>
                </a:xfrm>
                <a:prstGeom prst="rect">
                  <a:avLst/>
                </a:prstGeom>
                <a:noFill/>
              </p:spPr>
              <p:txBody>
                <a:bodyPr wrap="square" rtlCol="0">
                  <a:spAutoFit/>
                </a:bodyPr>
                <a:lstStyle/>
                <a:p>
                  <a:r>
                    <a:rPr lang="en-GB" dirty="0">
                      <a:solidFill>
                        <a:srgbClr val="7030A0"/>
                      </a:solidFill>
                      <a:latin typeface="Arial" panose="020B0604020202020204" pitchFamily="34" charset="0"/>
                      <a:cs typeface="Arial" panose="020B0604020202020204" pitchFamily="34" charset="0"/>
                    </a:rPr>
                    <a:t>F1</a:t>
                  </a:r>
                </a:p>
              </p:txBody>
            </p:sp>
            <p:sp>
              <p:nvSpPr>
                <p:cNvPr id="520" name="TextBox 519">
                  <a:extLst>
                    <a:ext uri="{FF2B5EF4-FFF2-40B4-BE49-F238E27FC236}">
                      <a16:creationId xmlns:a16="http://schemas.microsoft.com/office/drawing/2014/main" id="{A961CE34-C4CD-4C92-911D-CC9638E434F1}"/>
                    </a:ext>
                  </a:extLst>
                </p:cNvPr>
                <p:cNvSpPr txBox="1"/>
                <p:nvPr/>
              </p:nvSpPr>
              <p:spPr>
                <a:xfrm rot="18840000">
                  <a:off x="10991585" y="4096417"/>
                  <a:ext cx="1405214"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Bulk of DHs</a:t>
                  </a:r>
                </a:p>
              </p:txBody>
            </p:sp>
          </p:grpSp>
          <p:sp>
            <p:nvSpPr>
              <p:cNvPr id="522" name="Line 400">
                <a:extLst>
                  <a:ext uri="{FF2B5EF4-FFF2-40B4-BE49-F238E27FC236}">
                    <a16:creationId xmlns:a16="http://schemas.microsoft.com/office/drawing/2014/main" id="{F119674D-4030-40EA-992B-D60AE199BBA6}"/>
                  </a:ext>
                </a:extLst>
              </p:cNvPr>
              <p:cNvSpPr>
                <a:spLocks noChangeShapeType="1"/>
              </p:cNvSpPr>
              <p:nvPr/>
            </p:nvSpPr>
            <p:spPr bwMode="auto">
              <a:xfrm>
                <a:off x="10562365" y="3114209"/>
                <a:ext cx="231141" cy="228600"/>
              </a:xfrm>
              <a:prstGeom prst="line">
                <a:avLst/>
              </a:prstGeom>
              <a:noFill/>
              <a:ln w="38100">
                <a:solidFill>
                  <a:schemeClr val="tx1"/>
                </a:solidFill>
                <a:round/>
                <a:headEnd/>
                <a:tailEnd type="triangle" w="med" len="med"/>
              </a:ln>
            </p:spPr>
            <p:txBody>
              <a:bodyPr/>
              <a:lstStyle/>
              <a:p>
                <a:endParaRPr lang="en-GB" dirty="0">
                  <a:latin typeface="Arial" panose="020B0604020202020204" pitchFamily="34" charset="0"/>
                  <a:cs typeface="Arial" panose="020B0604020202020204" pitchFamily="34" charset="0"/>
                </a:endParaRPr>
              </a:p>
            </p:txBody>
          </p:sp>
          <p:sp>
            <p:nvSpPr>
              <p:cNvPr id="490" name="Rectangle 489">
                <a:extLst>
                  <a:ext uri="{FF2B5EF4-FFF2-40B4-BE49-F238E27FC236}">
                    <a16:creationId xmlns:a16="http://schemas.microsoft.com/office/drawing/2014/main" id="{E93CF3C0-0698-4B1B-8F40-11D6DDE20C6A}"/>
                  </a:ext>
                </a:extLst>
              </p:cNvPr>
              <p:cNvSpPr>
                <a:spLocks noChangeArrowheads="1"/>
              </p:cNvSpPr>
              <p:nvPr/>
            </p:nvSpPr>
            <p:spPr bwMode="auto">
              <a:xfrm>
                <a:off x="10834108" y="2394647"/>
                <a:ext cx="58421" cy="246381"/>
              </a:xfrm>
              <a:prstGeom prst="rect">
                <a:avLst/>
              </a:prstGeom>
              <a:solidFill>
                <a:srgbClr val="C00000"/>
              </a:solidFill>
              <a:ln w="19050">
                <a:solidFill>
                  <a:srgbClr val="C00000"/>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492" name="Rectangle 491">
                <a:extLst>
                  <a:ext uri="{FF2B5EF4-FFF2-40B4-BE49-F238E27FC236}">
                    <a16:creationId xmlns:a16="http://schemas.microsoft.com/office/drawing/2014/main" id="{888C4B45-20F0-4AF5-8E51-C4550CEC7F99}"/>
                  </a:ext>
                </a:extLst>
              </p:cNvPr>
              <p:cNvSpPr>
                <a:spLocks noChangeArrowheads="1"/>
              </p:cNvSpPr>
              <p:nvPr/>
            </p:nvSpPr>
            <p:spPr bwMode="auto">
              <a:xfrm rot="5400000">
                <a:off x="9949869" y="3414916"/>
                <a:ext cx="58421" cy="246381"/>
              </a:xfrm>
              <a:prstGeom prst="rect">
                <a:avLst/>
              </a:prstGeom>
              <a:solidFill>
                <a:srgbClr val="0000FF"/>
              </a:solidFill>
              <a:ln w="19050">
                <a:solidFill>
                  <a:srgbClr val="0000FF"/>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dirty="0">
                  <a:latin typeface="Arial" panose="020B0604020202020204" pitchFamily="34" charset="0"/>
                  <a:cs typeface="Arial" panose="020B0604020202020204" pitchFamily="34" charset="0"/>
                </a:endParaRPr>
              </a:p>
            </p:txBody>
          </p:sp>
          <p:sp>
            <p:nvSpPr>
              <p:cNvPr id="514" name="TextBox 513">
                <a:extLst>
                  <a:ext uri="{FF2B5EF4-FFF2-40B4-BE49-F238E27FC236}">
                    <a16:creationId xmlns:a16="http://schemas.microsoft.com/office/drawing/2014/main" id="{8218DFC1-7038-49F0-86E2-713D2074489A}"/>
                  </a:ext>
                </a:extLst>
              </p:cNvPr>
              <p:cNvSpPr txBox="1"/>
              <p:nvPr/>
            </p:nvSpPr>
            <p:spPr>
              <a:xfrm>
                <a:off x="10834108" y="2345383"/>
                <a:ext cx="489013" cy="369331"/>
              </a:xfrm>
              <a:prstGeom prst="rect">
                <a:avLst/>
              </a:prstGeom>
              <a:noFill/>
            </p:spPr>
            <p:txBody>
              <a:bodyPr wrap="square" rtlCol="0">
                <a:spAutoFit/>
              </a:bodyPr>
              <a:lstStyle/>
              <a:p>
                <a:r>
                  <a:rPr lang="en-GB" dirty="0">
                    <a:solidFill>
                      <a:srgbClr val="C00000"/>
                    </a:solidFill>
                    <a:latin typeface="Arial" panose="020B0604020202020204" pitchFamily="34" charset="0"/>
                    <a:cs typeface="Arial" panose="020B0604020202020204" pitchFamily="34" charset="0"/>
                  </a:rPr>
                  <a:t>P2</a:t>
                </a:r>
              </a:p>
            </p:txBody>
          </p:sp>
          <p:sp>
            <p:nvSpPr>
              <p:cNvPr id="515" name="TextBox 514">
                <a:extLst>
                  <a:ext uri="{FF2B5EF4-FFF2-40B4-BE49-F238E27FC236}">
                    <a16:creationId xmlns:a16="http://schemas.microsoft.com/office/drawing/2014/main" id="{FD583FCC-4A0F-4126-9973-1BFB981B2627}"/>
                  </a:ext>
                </a:extLst>
              </p:cNvPr>
              <p:cNvSpPr txBox="1"/>
              <p:nvPr/>
            </p:nvSpPr>
            <p:spPr>
              <a:xfrm>
                <a:off x="9755631" y="3517270"/>
                <a:ext cx="466824" cy="369331"/>
              </a:xfrm>
              <a:prstGeom prst="rect">
                <a:avLst/>
              </a:prstGeom>
              <a:noFill/>
            </p:spPr>
            <p:txBody>
              <a:bodyPr wrap="square" rtlCol="0">
                <a:spAutoFit/>
              </a:bodyPr>
              <a:lstStyle/>
              <a:p>
                <a:r>
                  <a:rPr lang="en-GB" dirty="0">
                    <a:solidFill>
                      <a:srgbClr val="0000FF"/>
                    </a:solidFill>
                    <a:latin typeface="Arial" panose="020B0604020202020204" pitchFamily="34" charset="0"/>
                    <a:cs typeface="Arial" panose="020B0604020202020204" pitchFamily="34" charset="0"/>
                  </a:rPr>
                  <a:t>P1</a:t>
                </a:r>
              </a:p>
            </p:txBody>
          </p:sp>
          <p:sp>
            <p:nvSpPr>
              <p:cNvPr id="521" name="TextBox 520">
                <a:extLst>
                  <a:ext uri="{FF2B5EF4-FFF2-40B4-BE49-F238E27FC236}">
                    <a16:creationId xmlns:a16="http://schemas.microsoft.com/office/drawing/2014/main" id="{E40ECD62-0C1C-433E-976E-7482A834B59C}"/>
                  </a:ext>
                </a:extLst>
              </p:cNvPr>
              <p:cNvSpPr txBox="1"/>
              <p:nvPr/>
            </p:nvSpPr>
            <p:spPr>
              <a:xfrm>
                <a:off x="10283198" y="2803668"/>
                <a:ext cx="268654" cy="369332"/>
              </a:xfrm>
              <a:prstGeom prst="rect">
                <a:avLst/>
              </a:prstGeom>
              <a:solidFill>
                <a:schemeClr val="bg1"/>
              </a:solidFill>
              <a:effectLst/>
            </p:spPr>
            <p:txBody>
              <a:bodyPr wrap="square" rtlCol="0">
                <a:spAutoFit/>
              </a:bodyPr>
              <a:lstStyle/>
              <a:p>
                <a:r>
                  <a:rPr lang="en-GB" dirty="0"/>
                  <a:t>x</a:t>
                </a:r>
              </a:p>
            </p:txBody>
          </p:sp>
          <p:sp>
            <p:nvSpPr>
              <p:cNvPr id="523" name="Rectangle 522">
                <a:extLst>
                  <a:ext uri="{FF2B5EF4-FFF2-40B4-BE49-F238E27FC236}">
                    <a16:creationId xmlns:a16="http://schemas.microsoft.com/office/drawing/2014/main" id="{33CFA016-0B17-4C5F-8428-E514D9170951}"/>
                  </a:ext>
                </a:extLst>
              </p:cNvPr>
              <p:cNvSpPr/>
              <p:nvPr/>
            </p:nvSpPr>
            <p:spPr>
              <a:xfrm rot="18900000">
                <a:off x="9499609" y="2793985"/>
                <a:ext cx="1974092" cy="608013"/>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sp>
        <p:nvSpPr>
          <p:cNvPr id="532" name="TextBox 531">
            <a:extLst>
              <a:ext uri="{FF2B5EF4-FFF2-40B4-BE49-F238E27FC236}">
                <a16:creationId xmlns:a16="http://schemas.microsoft.com/office/drawing/2014/main" id="{8B94E27C-831D-46C5-BCD6-E08D6C15720A}"/>
              </a:ext>
            </a:extLst>
          </p:cNvPr>
          <p:cNvSpPr txBox="1"/>
          <p:nvPr/>
        </p:nvSpPr>
        <p:spPr>
          <a:xfrm>
            <a:off x="9048052" y="1810444"/>
            <a:ext cx="3070362" cy="369332"/>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Focus is on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just </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one</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cross</a:t>
            </a:r>
          </a:p>
        </p:txBody>
      </p:sp>
      <p:pic>
        <p:nvPicPr>
          <p:cNvPr id="3" name="Picture 2">
            <a:extLst>
              <a:ext uri="{FF2B5EF4-FFF2-40B4-BE49-F238E27FC236}">
                <a16:creationId xmlns:a16="http://schemas.microsoft.com/office/drawing/2014/main" id="{CF36BDA0-9D32-4CBA-90EC-151C8D86FEE0}"/>
              </a:ext>
            </a:extLst>
          </p:cNvPr>
          <p:cNvPicPr>
            <a:picLocks noChangeAspect="1"/>
          </p:cNvPicPr>
          <p:nvPr/>
        </p:nvPicPr>
        <p:blipFill>
          <a:blip r:embed="rId2"/>
          <a:stretch>
            <a:fillRect/>
          </a:stretch>
        </p:blipFill>
        <p:spPr>
          <a:xfrm>
            <a:off x="9049226" y="5147346"/>
            <a:ext cx="1405408" cy="1424147"/>
          </a:xfrm>
          <a:prstGeom prst="rect">
            <a:avLst/>
          </a:prstGeom>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0FFDB1B2-6DCD-4CCA-8164-EB6E7B98DFF6}"/>
              </a:ext>
            </a:extLst>
          </p:cNvPr>
          <p:cNvSpPr txBox="1"/>
          <p:nvPr/>
        </p:nvSpPr>
        <p:spPr>
          <a:xfrm rot="20836752">
            <a:off x="1229561" y="3868578"/>
            <a:ext cx="3532713" cy="923330"/>
          </a:xfrm>
          <a:prstGeom prst="rect">
            <a:avLst/>
          </a:prstGeom>
          <a:solidFill>
            <a:schemeClr val="tx1">
              <a:lumMod val="75000"/>
              <a:lumOff val="25000"/>
            </a:schemeClr>
          </a:solidFill>
        </p:spPr>
        <p:txBody>
          <a:bodyPr wrap="square" rtlCol="0">
            <a:spAutoFit/>
          </a:bodyPr>
          <a:lstStyle/>
          <a:p>
            <a:pPr algn="ctr"/>
            <a:r>
              <a:rPr lang="en-GB" dirty="0">
                <a:solidFill>
                  <a:schemeClr val="bg1">
                    <a:lumMod val="95000"/>
                  </a:schemeClr>
                </a:solidFill>
                <a:latin typeface="Arial" panose="020B0604020202020204" pitchFamily="34" charset="0"/>
                <a:cs typeface="Arial" panose="020B0604020202020204" pitchFamily="34" charset="0"/>
              </a:rPr>
              <a:t>All lines from all crosses - hence the Entirety of the Reference Population</a:t>
            </a:r>
          </a:p>
        </p:txBody>
      </p:sp>
      <p:sp>
        <p:nvSpPr>
          <p:cNvPr id="535" name="Rectangle 534">
            <a:extLst>
              <a:ext uri="{FF2B5EF4-FFF2-40B4-BE49-F238E27FC236}">
                <a16:creationId xmlns:a16="http://schemas.microsoft.com/office/drawing/2014/main" id="{089E07BB-AC53-41BF-8777-D611F0347E15}"/>
              </a:ext>
            </a:extLst>
          </p:cNvPr>
          <p:cNvSpPr/>
          <p:nvPr/>
        </p:nvSpPr>
        <p:spPr>
          <a:xfrm>
            <a:off x="72000" y="1666276"/>
            <a:ext cx="8917737" cy="5158619"/>
          </a:xfrm>
          <a:prstGeom prst="rect">
            <a:avLst/>
          </a:prstGeom>
          <a:solidFill>
            <a:srgbClr val="FFFFFF">
              <a:alpha val="8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3" name="TextBox 472">
            <a:extLst>
              <a:ext uri="{FF2B5EF4-FFF2-40B4-BE49-F238E27FC236}">
                <a16:creationId xmlns:a16="http://schemas.microsoft.com/office/drawing/2014/main" id="{21D95ADC-B788-47D0-BE36-D0C631C513DB}"/>
              </a:ext>
            </a:extLst>
          </p:cNvPr>
          <p:cNvSpPr txBox="1"/>
          <p:nvPr/>
        </p:nvSpPr>
        <p:spPr>
          <a:xfrm>
            <a:off x="10480257" y="5152762"/>
            <a:ext cx="1633105"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Lentil seed, a crop with line cultivars.</a:t>
            </a:r>
          </a:p>
        </p:txBody>
      </p:sp>
    </p:spTree>
    <p:extLst>
      <p:ext uri="{BB962C8B-B14F-4D97-AF65-F5344CB8AC3E}">
        <p14:creationId xmlns:p14="http://schemas.microsoft.com/office/powerpoint/2010/main" val="956731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35"/>
                                        </p:tgtEl>
                                        <p:attrNameLst>
                                          <p:attrName>style.visibility</p:attrName>
                                        </p:attrNameLst>
                                      </p:cBhvr>
                                      <p:to>
                                        <p:strVal val="visible"/>
                                      </p:to>
                                    </p:set>
                                    <p:animEffect transition="in" filter="wipe(left)">
                                      <p:cBhvr>
                                        <p:cTn id="7" dur="2000"/>
                                        <p:tgtEl>
                                          <p:spTgt spid="5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 name="Textfeld 5">
            <a:extLst>
              <a:ext uri="{FF2B5EF4-FFF2-40B4-BE49-F238E27FC236}">
                <a16:creationId xmlns:a16="http://schemas.microsoft.com/office/drawing/2014/main" id="{94D605AB-46E5-41E0-AA4D-47BE08A09F9A}"/>
              </a:ext>
            </a:extLst>
          </p:cNvPr>
          <p:cNvSpPr txBox="1"/>
          <p:nvPr/>
        </p:nvSpPr>
        <p:spPr>
          <a:xfrm>
            <a:off x="11409831" y="6365560"/>
            <a:ext cx="782172" cy="461665"/>
          </a:xfrm>
          <a:prstGeom prst="rect">
            <a:avLst/>
          </a:prstGeom>
          <a:solidFill>
            <a:schemeClr val="bg1"/>
          </a:solidFill>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6</a:t>
            </a:fld>
            <a:endParaRPr lang="en-GB" sz="2400">
              <a:latin typeface="Arial" panose="020B0604020202020204" pitchFamily="34" charset="0"/>
              <a:cs typeface="Arial" panose="020B0604020202020204" pitchFamily="34" charset="0"/>
            </a:endParaRPr>
          </a:p>
        </p:txBody>
      </p:sp>
      <p:sp>
        <p:nvSpPr>
          <p:cNvPr id="477" name="TextBox 476">
            <a:extLst>
              <a:ext uri="{FF2B5EF4-FFF2-40B4-BE49-F238E27FC236}">
                <a16:creationId xmlns:a16="http://schemas.microsoft.com/office/drawing/2014/main" id="{5097EF22-E67A-434C-A2C9-C04C3CC3AC95}"/>
              </a:ext>
            </a:extLst>
          </p:cNvPr>
          <p:cNvSpPr txBox="1"/>
          <p:nvPr/>
        </p:nvSpPr>
        <p:spPr>
          <a:xfrm>
            <a:off x="72000" y="36000"/>
            <a:ext cx="12044949" cy="1569660"/>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If the </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Reference Population </a:t>
            </a:r>
            <a:r>
              <a:rPr lang="en-GB" sz="2400" dirty="0">
                <a:latin typeface="Arial" panose="020B0604020202020204" pitchFamily="34" charset="0"/>
                <a:cs typeface="Arial" panose="020B0604020202020204" pitchFamily="34" charset="0"/>
              </a:rPr>
              <a:t>is made </a:t>
            </a:r>
            <a:r>
              <a:rPr lang="en-GB" sz="2400" dirty="0">
                <a:solidFill>
                  <a:srgbClr val="0000FF"/>
                </a:solidFill>
                <a:latin typeface="Arial" panose="020B0604020202020204" pitchFamily="34" charset="0"/>
                <a:cs typeface="Arial" panose="020B0604020202020204" pitchFamily="34" charset="0"/>
              </a:rPr>
              <a:t>homozygous</a:t>
            </a:r>
            <a:r>
              <a:rPr lang="en-GB" sz="2400" dirty="0">
                <a:latin typeface="Arial" panose="020B0604020202020204" pitchFamily="34" charset="0"/>
                <a:cs typeface="Arial" panose="020B0604020202020204" pitchFamily="34" charset="0"/>
              </a:rPr>
              <a:t>, then we may model its genetic </a:t>
            </a:r>
            <a:r>
              <a:rPr lang="en-GB" sz="2400" dirty="0" err="1">
                <a:latin typeface="Arial" panose="020B0604020202020204" pitchFamily="34" charset="0"/>
                <a:cs typeface="Arial" panose="020B0604020202020204" pitchFamily="34" charset="0"/>
              </a:rPr>
              <a:t>vari-ance</a:t>
            </a:r>
            <a:r>
              <a:rPr lang="en-GB" sz="2400" dirty="0">
                <a:latin typeface="Arial" panose="020B0604020202020204" pitchFamily="34" charset="0"/>
                <a:cs typeface="Arial" panose="020B0604020202020204" pitchFamily="34" charset="0"/>
              </a:rPr>
              <a:t> as </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σ²</a:t>
            </a:r>
            <a:r>
              <a:rPr lang="en-GB" sz="2400"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=2 σ²</a:t>
            </a:r>
            <a:r>
              <a:rPr lang="en-GB" sz="2400"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t>
            </a:r>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GB" sz="2400" dirty="0">
                <a:solidFill>
                  <a:schemeClr val="tx1">
                    <a:lumMod val="50000"/>
                    <a:lumOff val="50000"/>
                  </a:schemeClr>
                </a:solidFill>
                <a:effectLst>
                  <a:outerShdw blurRad="38100" dist="38100" dir="2700000" algn="tl">
                    <a:srgbClr val="000000">
                      <a:alpha val="43137"/>
                    </a:srgbClr>
                  </a:outerShdw>
                </a:effectLst>
                <a:highlight>
                  <a:srgbClr val="FFFF00"/>
                </a:highlight>
                <a:latin typeface="Arial" panose="020B0604020202020204" pitchFamily="34" charset="0"/>
                <a:cs typeface="Arial" panose="020B0604020202020204" pitchFamily="34" charset="0"/>
              </a:rPr>
              <a:t>+ 4 D</a:t>
            </a:r>
            <a:r>
              <a:rPr lang="en-GB" sz="2400" baseline="-25000" dirty="0">
                <a:solidFill>
                  <a:schemeClr val="tx1">
                    <a:lumMod val="50000"/>
                    <a:lumOff val="50000"/>
                  </a:schemeClr>
                </a:solidFill>
                <a:effectLst>
                  <a:outerShdw blurRad="38100" dist="38100" dir="2700000" algn="tl">
                    <a:srgbClr val="000000">
                      <a:alpha val="43137"/>
                    </a:srgbClr>
                  </a:outerShdw>
                </a:effectLst>
                <a:highlight>
                  <a:srgbClr val="FFFF00"/>
                </a:highlight>
                <a:latin typeface="Arial" panose="020B0604020202020204" pitchFamily="34" charset="0"/>
                <a:cs typeface="Arial" panose="020B0604020202020204" pitchFamily="34" charset="0"/>
              </a:rPr>
              <a:t>1</a:t>
            </a:r>
            <a:r>
              <a:rPr lang="en-GB" sz="2400" dirty="0">
                <a:solidFill>
                  <a:schemeClr val="tx1">
                    <a:lumMod val="50000"/>
                    <a:lumOff val="50000"/>
                  </a:schemeClr>
                </a:solidFill>
                <a:effectLst>
                  <a:outerShdw blurRad="38100" dist="38100" dir="2700000" algn="tl">
                    <a:srgbClr val="000000">
                      <a:alpha val="43137"/>
                    </a:srgbClr>
                  </a:outerShdw>
                </a:effectLst>
                <a:highlight>
                  <a:srgbClr val="FFFF00"/>
                </a:highlight>
                <a:latin typeface="Arial" panose="020B0604020202020204" pitchFamily="34" charset="0"/>
                <a:cs typeface="Arial" panose="020B0604020202020204" pitchFamily="34" charset="0"/>
              </a:rPr>
              <a:t> + D</a:t>
            </a:r>
            <a:r>
              <a:rPr lang="en-GB" sz="2400" baseline="-25000" dirty="0">
                <a:solidFill>
                  <a:schemeClr val="tx1">
                    <a:lumMod val="50000"/>
                    <a:lumOff val="50000"/>
                  </a:schemeClr>
                </a:solidFill>
                <a:effectLst>
                  <a:outerShdw blurRad="38100" dist="38100" dir="2700000" algn="tl">
                    <a:srgbClr val="000000">
                      <a:alpha val="43137"/>
                    </a:srgbClr>
                  </a:outerShdw>
                </a:effectLst>
                <a:highlight>
                  <a:srgbClr val="FFFF00"/>
                </a:highlight>
                <a:latin typeface="Arial" panose="020B0604020202020204" pitchFamily="34" charset="0"/>
                <a:cs typeface="Arial" panose="020B0604020202020204" pitchFamily="34" charset="0"/>
              </a:rPr>
              <a:t>2</a:t>
            </a:r>
            <a:r>
              <a:rPr lang="en-GB" sz="2400" dirty="0">
                <a:solidFill>
                  <a:schemeClr val="tx1">
                    <a:lumMod val="50000"/>
                    <a:lumOff val="50000"/>
                  </a:schemeClr>
                </a:solidFill>
                <a:effectLst>
                  <a:outerShdw blurRad="38100" dist="38100" dir="2700000" algn="tl">
                    <a:srgbClr val="000000">
                      <a:alpha val="43137"/>
                    </a:srgbClr>
                  </a:outerShdw>
                </a:effectLst>
                <a:highlight>
                  <a:srgbClr val="FFFF00"/>
                </a:highlight>
                <a:latin typeface="Arial" panose="020B0604020202020204" pitchFamily="34" charset="0"/>
                <a:cs typeface="Arial" panose="020B0604020202020204" pitchFamily="34" charset="0"/>
              </a:rPr>
              <a:t>*</a:t>
            </a:r>
            <a:r>
              <a:rPr lang="en-GB" sz="2400" dirty="0">
                <a:solidFill>
                  <a:schemeClr val="tx1">
                    <a:lumMod val="50000"/>
                    <a:lumOff val="50000"/>
                  </a:schemeClr>
                </a:solidFill>
                <a:highlight>
                  <a:srgbClr val="FFFF00"/>
                </a:highlight>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(UNPLAB-QuGen_Ch-10[</a:t>
            </a:r>
            <a:r>
              <a:rPr lang="en-GB" sz="2400" dirty="0" err="1">
                <a:latin typeface="Arial" panose="020B0604020202020204" pitchFamily="34" charset="0"/>
                <a:cs typeface="Arial" panose="020B0604020202020204" pitchFamily="34" charset="0"/>
              </a:rPr>
              <a:t>GenV</a:t>
            </a:r>
            <a:r>
              <a:rPr lang="en-GB" sz="2400" dirty="0">
                <a:latin typeface="Arial" panose="020B0604020202020204" pitchFamily="34" charset="0"/>
                <a:cs typeface="Arial" panose="020B0604020202020204" pitchFamily="34" charset="0"/>
              </a:rPr>
              <a:t> 0_F_1]). </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But</a:t>
            </a:r>
            <a:r>
              <a:rPr lang="en-GB" sz="2400" dirty="0">
                <a:latin typeface="Arial" panose="020B0604020202020204" pitchFamily="34" charset="0"/>
                <a:cs typeface="Arial" panose="020B0604020202020204" pitchFamily="34" charset="0"/>
              </a:rPr>
              <a:t> here (Line Breeding) we focus on </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just one cross </a:t>
            </a:r>
            <a:r>
              <a:rPr lang="en-GB" sz="2400" dirty="0">
                <a:latin typeface="Arial" panose="020B0604020202020204" pitchFamily="34" charset="0"/>
                <a:cs typeface="Arial" panose="020B0604020202020204" pitchFamily="34" charset="0"/>
              </a:rPr>
              <a:t>(with homozygous unrelated parents) and the variance from it.</a:t>
            </a:r>
            <a:r>
              <a:rPr lang="en-GB" sz="2400" dirty="0">
                <a:solidFill>
                  <a:schemeClr val="tx1">
                    <a:lumMod val="50000"/>
                    <a:lumOff val="50000"/>
                  </a:schemeClr>
                </a:solidFill>
                <a:latin typeface="Arial" panose="020B0604020202020204" pitchFamily="34" charset="0"/>
                <a:cs typeface="Arial" panose="020B0604020202020204" pitchFamily="34" charset="0"/>
              </a:rPr>
              <a:t> Our cross is an ‘normal’, ‘average’, ‘to-be expected’ cross</a:t>
            </a:r>
            <a:r>
              <a:rPr lang="en-GB" sz="2400" dirty="0">
                <a:latin typeface="Arial" panose="020B0604020202020204" pitchFamily="34" charset="0"/>
                <a:cs typeface="Arial" panose="020B0604020202020204" pitchFamily="34" charset="0"/>
              </a:rPr>
              <a:t>.</a:t>
            </a:r>
            <a:endParaRPr lang="en-GB" sz="2400" dirty="0"/>
          </a:p>
        </p:txBody>
      </p:sp>
      <p:grpSp>
        <p:nvGrpSpPr>
          <p:cNvPr id="531" name="Group 530">
            <a:extLst>
              <a:ext uri="{FF2B5EF4-FFF2-40B4-BE49-F238E27FC236}">
                <a16:creationId xmlns:a16="http://schemas.microsoft.com/office/drawing/2014/main" id="{6A5CE2DB-EC33-4F6F-A8EA-6A0C2CFC2BB1}"/>
              </a:ext>
            </a:extLst>
          </p:cNvPr>
          <p:cNvGrpSpPr/>
          <p:nvPr/>
        </p:nvGrpSpPr>
        <p:grpSpPr>
          <a:xfrm>
            <a:off x="72000" y="1938706"/>
            <a:ext cx="3070362" cy="2947082"/>
            <a:chOff x="8832088" y="2297488"/>
            <a:chExt cx="3070362" cy="2947082"/>
          </a:xfrm>
        </p:grpSpPr>
        <p:sp>
          <p:nvSpPr>
            <p:cNvPr id="530" name="Rectangle 529">
              <a:extLst>
                <a:ext uri="{FF2B5EF4-FFF2-40B4-BE49-F238E27FC236}">
                  <a16:creationId xmlns:a16="http://schemas.microsoft.com/office/drawing/2014/main" id="{B4BAAA68-3F52-4FF3-9095-DB1265B0FE2C}"/>
                </a:ext>
              </a:extLst>
            </p:cNvPr>
            <p:cNvSpPr/>
            <p:nvPr/>
          </p:nvSpPr>
          <p:spPr>
            <a:xfrm>
              <a:off x="8832088" y="2297488"/>
              <a:ext cx="3070362" cy="294708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29" name="Group 528">
              <a:extLst>
                <a:ext uri="{FF2B5EF4-FFF2-40B4-BE49-F238E27FC236}">
                  <a16:creationId xmlns:a16="http://schemas.microsoft.com/office/drawing/2014/main" id="{6525C2A0-AF18-4DF8-97BB-83FA614746FD}"/>
                </a:ext>
              </a:extLst>
            </p:cNvPr>
            <p:cNvGrpSpPr/>
            <p:nvPr/>
          </p:nvGrpSpPr>
          <p:grpSpPr>
            <a:xfrm>
              <a:off x="8904172" y="2581296"/>
              <a:ext cx="2829915" cy="2129531"/>
              <a:chOff x="9499609" y="2345383"/>
              <a:chExt cx="2829915" cy="2129531"/>
            </a:xfrm>
          </p:grpSpPr>
          <p:grpSp>
            <p:nvGrpSpPr>
              <p:cNvPr id="527" name="Group 526">
                <a:extLst>
                  <a:ext uri="{FF2B5EF4-FFF2-40B4-BE49-F238E27FC236}">
                    <a16:creationId xmlns:a16="http://schemas.microsoft.com/office/drawing/2014/main" id="{ECD28D45-3E66-40E1-91DE-3F2941CA858D}"/>
                  </a:ext>
                </a:extLst>
              </p:cNvPr>
              <p:cNvGrpSpPr/>
              <p:nvPr/>
            </p:nvGrpSpPr>
            <p:grpSpPr>
              <a:xfrm>
                <a:off x="10750718" y="3288733"/>
                <a:ext cx="1578806" cy="1186181"/>
                <a:chOff x="10723943" y="3323474"/>
                <a:chExt cx="1578806" cy="1186181"/>
              </a:xfrm>
            </p:grpSpPr>
            <p:sp>
              <p:nvSpPr>
                <p:cNvPr id="489" name="Rectangle 488">
                  <a:extLst>
                    <a:ext uri="{FF2B5EF4-FFF2-40B4-BE49-F238E27FC236}">
                      <a16:creationId xmlns:a16="http://schemas.microsoft.com/office/drawing/2014/main" id="{FF6EEB74-250B-4887-91DA-2B1412DC7509}"/>
                    </a:ext>
                  </a:extLst>
                </p:cNvPr>
                <p:cNvSpPr>
                  <a:spLocks noChangeAspect="1" noChangeArrowheads="1"/>
                </p:cNvSpPr>
                <p:nvPr/>
              </p:nvSpPr>
              <p:spPr bwMode="auto">
                <a:xfrm>
                  <a:off x="10777909" y="3356496"/>
                  <a:ext cx="1153160" cy="1153159"/>
                </a:xfrm>
                <a:prstGeom prst="rect">
                  <a:avLst/>
                </a:prstGeom>
                <a:noFill/>
                <a:ln w="9525">
                  <a:no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495" name="Rectangle 494">
                  <a:extLst>
                    <a:ext uri="{FF2B5EF4-FFF2-40B4-BE49-F238E27FC236}">
                      <a16:creationId xmlns:a16="http://schemas.microsoft.com/office/drawing/2014/main" id="{DEA67456-E555-4AF5-B87E-0B00728D3522}"/>
                    </a:ext>
                  </a:extLst>
                </p:cNvPr>
                <p:cNvSpPr>
                  <a:spLocks noChangeAspect="1" noChangeArrowheads="1"/>
                </p:cNvSpPr>
                <p:nvPr/>
              </p:nvSpPr>
              <p:spPr bwMode="auto">
                <a:xfrm rot="5400000">
                  <a:off x="10777909" y="3356496"/>
                  <a:ext cx="345440" cy="345440"/>
                </a:xfrm>
                <a:prstGeom prst="rect">
                  <a:avLst/>
                </a:prstGeom>
                <a:solidFill>
                  <a:schemeClr val="bg2"/>
                </a:solidFill>
                <a:ln w="3810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496" name="Rectangle 71">
                  <a:extLst>
                    <a:ext uri="{FF2B5EF4-FFF2-40B4-BE49-F238E27FC236}">
                      <a16:creationId xmlns:a16="http://schemas.microsoft.com/office/drawing/2014/main" id="{E2FCAEAB-579C-4505-B4C6-FFDCC54F7FA0}"/>
                    </a:ext>
                  </a:extLst>
                </p:cNvPr>
                <p:cNvSpPr>
                  <a:spLocks noChangeArrowheads="1"/>
                </p:cNvSpPr>
                <p:nvPr/>
              </p:nvSpPr>
              <p:spPr bwMode="auto">
                <a:xfrm rot="18900000">
                  <a:off x="11295752" y="4077292"/>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497" name="Rectangle 72">
                  <a:extLst>
                    <a:ext uri="{FF2B5EF4-FFF2-40B4-BE49-F238E27FC236}">
                      <a16:creationId xmlns:a16="http://schemas.microsoft.com/office/drawing/2014/main" id="{BDE07493-F234-43EA-821D-D26FFD1A299B}"/>
                    </a:ext>
                  </a:extLst>
                </p:cNvPr>
                <p:cNvSpPr>
                  <a:spLocks noChangeArrowheads="1"/>
                </p:cNvSpPr>
                <p:nvPr/>
              </p:nvSpPr>
              <p:spPr bwMode="auto">
                <a:xfrm rot="18900000">
                  <a:off x="11352797" y="4014919"/>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498" name="Rectangle 73">
                  <a:extLst>
                    <a:ext uri="{FF2B5EF4-FFF2-40B4-BE49-F238E27FC236}">
                      <a16:creationId xmlns:a16="http://schemas.microsoft.com/office/drawing/2014/main" id="{F1BE416F-3964-45EA-B683-7E4276285211}"/>
                    </a:ext>
                  </a:extLst>
                </p:cNvPr>
                <p:cNvSpPr>
                  <a:spLocks noChangeArrowheads="1"/>
                </p:cNvSpPr>
                <p:nvPr/>
              </p:nvSpPr>
              <p:spPr bwMode="auto">
                <a:xfrm rot="18900000">
                  <a:off x="11411111" y="3953903"/>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499" name="Rectangle 74">
                  <a:extLst>
                    <a:ext uri="{FF2B5EF4-FFF2-40B4-BE49-F238E27FC236}">
                      <a16:creationId xmlns:a16="http://schemas.microsoft.com/office/drawing/2014/main" id="{53BF27C7-06F7-49E3-8A6C-0D5E65440473}"/>
                    </a:ext>
                  </a:extLst>
                </p:cNvPr>
                <p:cNvSpPr>
                  <a:spLocks noChangeArrowheads="1"/>
                </p:cNvSpPr>
                <p:nvPr/>
              </p:nvSpPr>
              <p:spPr bwMode="auto">
                <a:xfrm rot="18900000">
                  <a:off x="11468155" y="3891532"/>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500" name="Rectangle 75">
                  <a:extLst>
                    <a:ext uri="{FF2B5EF4-FFF2-40B4-BE49-F238E27FC236}">
                      <a16:creationId xmlns:a16="http://schemas.microsoft.com/office/drawing/2014/main" id="{1DF0FC80-F576-4D2C-B454-2F9F9F83F2C2}"/>
                    </a:ext>
                  </a:extLst>
                </p:cNvPr>
                <p:cNvSpPr>
                  <a:spLocks noChangeArrowheads="1"/>
                </p:cNvSpPr>
                <p:nvPr/>
              </p:nvSpPr>
              <p:spPr bwMode="auto">
                <a:xfrm rot="18900000">
                  <a:off x="11525200" y="3830516"/>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501" name="Rectangle 76">
                  <a:extLst>
                    <a:ext uri="{FF2B5EF4-FFF2-40B4-BE49-F238E27FC236}">
                      <a16:creationId xmlns:a16="http://schemas.microsoft.com/office/drawing/2014/main" id="{84B0CEE3-4191-4799-AD6E-13EC4F53D635}"/>
                    </a:ext>
                  </a:extLst>
                </p:cNvPr>
                <p:cNvSpPr>
                  <a:spLocks noChangeArrowheads="1"/>
                </p:cNvSpPr>
                <p:nvPr/>
              </p:nvSpPr>
              <p:spPr bwMode="auto">
                <a:xfrm rot="18900000">
                  <a:off x="11582245" y="3769500"/>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502" name="Rectangle 77">
                  <a:extLst>
                    <a:ext uri="{FF2B5EF4-FFF2-40B4-BE49-F238E27FC236}">
                      <a16:creationId xmlns:a16="http://schemas.microsoft.com/office/drawing/2014/main" id="{4736E026-1306-4AC8-98A2-4EA7A27048A3}"/>
                    </a:ext>
                  </a:extLst>
                </p:cNvPr>
                <p:cNvSpPr>
                  <a:spLocks noChangeArrowheads="1"/>
                </p:cNvSpPr>
                <p:nvPr/>
              </p:nvSpPr>
              <p:spPr bwMode="auto">
                <a:xfrm rot="18900000">
                  <a:off x="11640559" y="3708484"/>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503" name="Rectangle 78">
                  <a:extLst>
                    <a:ext uri="{FF2B5EF4-FFF2-40B4-BE49-F238E27FC236}">
                      <a16:creationId xmlns:a16="http://schemas.microsoft.com/office/drawing/2014/main" id="{13225BF3-A28A-475B-8A3E-BB90061A52A4}"/>
                    </a:ext>
                  </a:extLst>
                </p:cNvPr>
                <p:cNvSpPr>
                  <a:spLocks noChangeArrowheads="1"/>
                </p:cNvSpPr>
                <p:nvPr/>
              </p:nvSpPr>
              <p:spPr bwMode="auto">
                <a:xfrm rot="18900000">
                  <a:off x="11697603" y="3646112"/>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504" name="Rectangle 79">
                  <a:extLst>
                    <a:ext uri="{FF2B5EF4-FFF2-40B4-BE49-F238E27FC236}">
                      <a16:creationId xmlns:a16="http://schemas.microsoft.com/office/drawing/2014/main" id="{98DE0D62-18A7-4B63-B248-6321AF8A6E64}"/>
                    </a:ext>
                  </a:extLst>
                </p:cNvPr>
                <p:cNvSpPr>
                  <a:spLocks noChangeArrowheads="1"/>
                </p:cNvSpPr>
                <p:nvPr/>
              </p:nvSpPr>
              <p:spPr bwMode="auto">
                <a:xfrm rot="18900000">
                  <a:off x="11755915" y="3585096"/>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505" name="Rectangle 80">
                  <a:extLst>
                    <a:ext uri="{FF2B5EF4-FFF2-40B4-BE49-F238E27FC236}">
                      <a16:creationId xmlns:a16="http://schemas.microsoft.com/office/drawing/2014/main" id="{3A1711BE-52D5-4D69-B184-4E1382443399}"/>
                    </a:ext>
                  </a:extLst>
                </p:cNvPr>
                <p:cNvSpPr>
                  <a:spLocks noChangeArrowheads="1"/>
                </p:cNvSpPr>
                <p:nvPr/>
              </p:nvSpPr>
              <p:spPr bwMode="auto">
                <a:xfrm rot="18900000">
                  <a:off x="11238708" y="4138308"/>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506" name="Rectangle 81">
                  <a:extLst>
                    <a:ext uri="{FF2B5EF4-FFF2-40B4-BE49-F238E27FC236}">
                      <a16:creationId xmlns:a16="http://schemas.microsoft.com/office/drawing/2014/main" id="{2BBBE4D6-F2AD-46D5-80A9-387D1C063487}"/>
                    </a:ext>
                  </a:extLst>
                </p:cNvPr>
                <p:cNvSpPr>
                  <a:spLocks noChangeArrowheads="1"/>
                </p:cNvSpPr>
                <p:nvPr/>
              </p:nvSpPr>
              <p:spPr bwMode="auto">
                <a:xfrm rot="18900000">
                  <a:off x="11180394" y="4199324"/>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507" name="Rectangle 82">
                  <a:extLst>
                    <a:ext uri="{FF2B5EF4-FFF2-40B4-BE49-F238E27FC236}">
                      <a16:creationId xmlns:a16="http://schemas.microsoft.com/office/drawing/2014/main" id="{0DD3367C-8267-4D24-88EB-95D127EFCE83}"/>
                    </a:ext>
                  </a:extLst>
                </p:cNvPr>
                <p:cNvSpPr>
                  <a:spLocks noChangeArrowheads="1"/>
                </p:cNvSpPr>
                <p:nvPr/>
              </p:nvSpPr>
              <p:spPr bwMode="auto">
                <a:xfrm rot="18900000">
                  <a:off x="11123349" y="4261695"/>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508" name="Line 400">
                  <a:extLst>
                    <a:ext uri="{FF2B5EF4-FFF2-40B4-BE49-F238E27FC236}">
                      <a16:creationId xmlns:a16="http://schemas.microsoft.com/office/drawing/2014/main" id="{3AD7A03B-F2F8-4FAD-884F-ADE85D088410}"/>
                    </a:ext>
                  </a:extLst>
                </p:cNvPr>
                <p:cNvSpPr>
                  <a:spLocks noChangeShapeType="1"/>
                </p:cNvSpPr>
                <p:nvPr/>
              </p:nvSpPr>
              <p:spPr bwMode="auto">
                <a:xfrm>
                  <a:off x="11123349" y="3701936"/>
                  <a:ext cx="231141" cy="228600"/>
                </a:xfrm>
                <a:prstGeom prst="line">
                  <a:avLst/>
                </a:prstGeom>
                <a:noFill/>
                <a:ln w="38100">
                  <a:solidFill>
                    <a:schemeClr val="tx1"/>
                  </a:solidFill>
                  <a:round/>
                  <a:headEnd/>
                  <a:tailEnd type="triangle" w="med" len="med"/>
                </a:ln>
              </p:spPr>
              <p:txBody>
                <a:bodyPr/>
                <a:lstStyle/>
                <a:p>
                  <a:endParaRPr lang="en-GB">
                    <a:latin typeface="Arial" panose="020B0604020202020204" pitchFamily="34" charset="0"/>
                    <a:cs typeface="Arial" panose="020B0604020202020204" pitchFamily="34" charset="0"/>
                  </a:endParaRPr>
                </a:p>
              </p:txBody>
            </p:sp>
            <p:sp>
              <p:nvSpPr>
                <p:cNvPr id="516" name="TextBox 515">
                  <a:extLst>
                    <a:ext uri="{FF2B5EF4-FFF2-40B4-BE49-F238E27FC236}">
                      <a16:creationId xmlns:a16="http://schemas.microsoft.com/office/drawing/2014/main" id="{66D227DA-688B-4DF6-AD8F-3F1D6027754C}"/>
                    </a:ext>
                  </a:extLst>
                </p:cNvPr>
                <p:cNvSpPr txBox="1"/>
                <p:nvPr/>
              </p:nvSpPr>
              <p:spPr>
                <a:xfrm>
                  <a:off x="10723943" y="3323474"/>
                  <a:ext cx="503359" cy="369332"/>
                </a:xfrm>
                <a:prstGeom prst="rect">
                  <a:avLst/>
                </a:prstGeom>
                <a:noFill/>
              </p:spPr>
              <p:txBody>
                <a:bodyPr wrap="square" rtlCol="0">
                  <a:spAutoFit/>
                </a:bodyPr>
                <a:lstStyle/>
                <a:p>
                  <a:r>
                    <a:rPr lang="en-GB">
                      <a:solidFill>
                        <a:srgbClr val="7030A0"/>
                      </a:solidFill>
                      <a:latin typeface="Arial" panose="020B0604020202020204" pitchFamily="34" charset="0"/>
                      <a:cs typeface="Arial" panose="020B0604020202020204" pitchFamily="34" charset="0"/>
                    </a:rPr>
                    <a:t>F1</a:t>
                  </a:r>
                </a:p>
              </p:txBody>
            </p:sp>
            <p:sp>
              <p:nvSpPr>
                <p:cNvPr id="520" name="TextBox 519">
                  <a:extLst>
                    <a:ext uri="{FF2B5EF4-FFF2-40B4-BE49-F238E27FC236}">
                      <a16:creationId xmlns:a16="http://schemas.microsoft.com/office/drawing/2014/main" id="{A961CE34-C4CD-4C92-911D-CC9638E434F1}"/>
                    </a:ext>
                  </a:extLst>
                </p:cNvPr>
                <p:cNvSpPr txBox="1"/>
                <p:nvPr/>
              </p:nvSpPr>
              <p:spPr>
                <a:xfrm rot="-2700000">
                  <a:off x="11184309" y="4053254"/>
                  <a:ext cx="1118440"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DH lines </a:t>
                  </a:r>
                </a:p>
              </p:txBody>
            </p:sp>
          </p:grpSp>
          <p:sp>
            <p:nvSpPr>
              <p:cNvPr id="522" name="Line 400">
                <a:extLst>
                  <a:ext uri="{FF2B5EF4-FFF2-40B4-BE49-F238E27FC236}">
                    <a16:creationId xmlns:a16="http://schemas.microsoft.com/office/drawing/2014/main" id="{F119674D-4030-40EA-992B-D60AE199BBA6}"/>
                  </a:ext>
                </a:extLst>
              </p:cNvPr>
              <p:cNvSpPr>
                <a:spLocks noChangeShapeType="1"/>
              </p:cNvSpPr>
              <p:nvPr/>
            </p:nvSpPr>
            <p:spPr bwMode="auto">
              <a:xfrm>
                <a:off x="10562365" y="3114209"/>
                <a:ext cx="231141" cy="228600"/>
              </a:xfrm>
              <a:prstGeom prst="line">
                <a:avLst/>
              </a:prstGeom>
              <a:noFill/>
              <a:ln w="38100">
                <a:solidFill>
                  <a:schemeClr val="tx1"/>
                </a:solidFill>
                <a:round/>
                <a:headEnd/>
                <a:tailEnd type="triangle" w="med" len="med"/>
              </a:ln>
            </p:spPr>
            <p:txBody>
              <a:bodyPr/>
              <a:lstStyle/>
              <a:p>
                <a:endParaRPr lang="en-GB">
                  <a:latin typeface="Arial" panose="020B0604020202020204" pitchFamily="34" charset="0"/>
                  <a:cs typeface="Arial" panose="020B0604020202020204" pitchFamily="34" charset="0"/>
                </a:endParaRPr>
              </a:p>
            </p:txBody>
          </p:sp>
          <p:sp>
            <p:nvSpPr>
              <p:cNvPr id="490" name="Rectangle 489">
                <a:extLst>
                  <a:ext uri="{FF2B5EF4-FFF2-40B4-BE49-F238E27FC236}">
                    <a16:creationId xmlns:a16="http://schemas.microsoft.com/office/drawing/2014/main" id="{E93CF3C0-0698-4B1B-8F40-11D6DDE20C6A}"/>
                  </a:ext>
                </a:extLst>
              </p:cNvPr>
              <p:cNvSpPr>
                <a:spLocks noChangeArrowheads="1"/>
              </p:cNvSpPr>
              <p:nvPr/>
            </p:nvSpPr>
            <p:spPr bwMode="auto">
              <a:xfrm>
                <a:off x="10834108" y="2394647"/>
                <a:ext cx="58421" cy="246381"/>
              </a:xfrm>
              <a:prstGeom prst="rect">
                <a:avLst/>
              </a:prstGeom>
              <a:solidFill>
                <a:srgbClr val="C00000"/>
              </a:solidFill>
              <a:ln w="19050">
                <a:solidFill>
                  <a:srgbClr val="C00000"/>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a:latin typeface="Arial" panose="020B0604020202020204" pitchFamily="34" charset="0"/>
                  <a:cs typeface="Arial" panose="020B0604020202020204" pitchFamily="34" charset="0"/>
                </a:endParaRPr>
              </a:p>
            </p:txBody>
          </p:sp>
          <p:sp>
            <p:nvSpPr>
              <p:cNvPr id="492" name="Rectangle 491">
                <a:extLst>
                  <a:ext uri="{FF2B5EF4-FFF2-40B4-BE49-F238E27FC236}">
                    <a16:creationId xmlns:a16="http://schemas.microsoft.com/office/drawing/2014/main" id="{888C4B45-20F0-4AF5-8E51-C4550CEC7F99}"/>
                  </a:ext>
                </a:extLst>
              </p:cNvPr>
              <p:cNvSpPr>
                <a:spLocks noChangeArrowheads="1"/>
              </p:cNvSpPr>
              <p:nvPr/>
            </p:nvSpPr>
            <p:spPr bwMode="auto">
              <a:xfrm rot="5400000">
                <a:off x="9949869" y="3414916"/>
                <a:ext cx="58421" cy="246381"/>
              </a:xfrm>
              <a:prstGeom prst="rect">
                <a:avLst/>
              </a:prstGeom>
              <a:solidFill>
                <a:srgbClr val="0000FF"/>
              </a:solidFill>
              <a:ln w="19050">
                <a:solidFill>
                  <a:srgbClr val="0000FF"/>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a:latin typeface="Arial" panose="020B0604020202020204" pitchFamily="34" charset="0"/>
                  <a:cs typeface="Arial" panose="020B0604020202020204" pitchFamily="34" charset="0"/>
                </a:endParaRPr>
              </a:p>
            </p:txBody>
          </p:sp>
          <p:sp>
            <p:nvSpPr>
              <p:cNvPr id="514" name="TextBox 513">
                <a:extLst>
                  <a:ext uri="{FF2B5EF4-FFF2-40B4-BE49-F238E27FC236}">
                    <a16:creationId xmlns:a16="http://schemas.microsoft.com/office/drawing/2014/main" id="{8218DFC1-7038-49F0-86E2-713D2074489A}"/>
                  </a:ext>
                </a:extLst>
              </p:cNvPr>
              <p:cNvSpPr txBox="1"/>
              <p:nvPr/>
            </p:nvSpPr>
            <p:spPr>
              <a:xfrm>
                <a:off x="10834108" y="2345383"/>
                <a:ext cx="489013" cy="369331"/>
              </a:xfrm>
              <a:prstGeom prst="rect">
                <a:avLst/>
              </a:prstGeom>
              <a:noFill/>
            </p:spPr>
            <p:txBody>
              <a:bodyPr wrap="square" rtlCol="0">
                <a:spAutoFit/>
              </a:bodyPr>
              <a:lstStyle/>
              <a:p>
                <a:r>
                  <a:rPr lang="en-GB">
                    <a:solidFill>
                      <a:srgbClr val="C00000"/>
                    </a:solidFill>
                    <a:latin typeface="Arial" panose="020B0604020202020204" pitchFamily="34" charset="0"/>
                    <a:cs typeface="Arial" panose="020B0604020202020204" pitchFamily="34" charset="0"/>
                  </a:rPr>
                  <a:t>P2</a:t>
                </a:r>
              </a:p>
            </p:txBody>
          </p:sp>
          <p:sp>
            <p:nvSpPr>
              <p:cNvPr id="515" name="TextBox 514">
                <a:extLst>
                  <a:ext uri="{FF2B5EF4-FFF2-40B4-BE49-F238E27FC236}">
                    <a16:creationId xmlns:a16="http://schemas.microsoft.com/office/drawing/2014/main" id="{FD583FCC-4A0F-4126-9973-1BFB981B2627}"/>
                  </a:ext>
                </a:extLst>
              </p:cNvPr>
              <p:cNvSpPr txBox="1"/>
              <p:nvPr/>
            </p:nvSpPr>
            <p:spPr>
              <a:xfrm>
                <a:off x="9755631" y="3517270"/>
                <a:ext cx="466824" cy="369331"/>
              </a:xfrm>
              <a:prstGeom prst="rect">
                <a:avLst/>
              </a:prstGeom>
              <a:noFill/>
            </p:spPr>
            <p:txBody>
              <a:bodyPr wrap="square" rtlCol="0">
                <a:spAutoFit/>
              </a:bodyPr>
              <a:lstStyle/>
              <a:p>
                <a:r>
                  <a:rPr lang="en-GB">
                    <a:solidFill>
                      <a:srgbClr val="0000FF"/>
                    </a:solidFill>
                    <a:latin typeface="Arial" panose="020B0604020202020204" pitchFamily="34" charset="0"/>
                    <a:cs typeface="Arial" panose="020B0604020202020204" pitchFamily="34" charset="0"/>
                  </a:rPr>
                  <a:t>P1</a:t>
                </a:r>
              </a:p>
            </p:txBody>
          </p:sp>
          <p:sp>
            <p:nvSpPr>
              <p:cNvPr id="521" name="TextBox 520">
                <a:extLst>
                  <a:ext uri="{FF2B5EF4-FFF2-40B4-BE49-F238E27FC236}">
                    <a16:creationId xmlns:a16="http://schemas.microsoft.com/office/drawing/2014/main" id="{E40ECD62-0C1C-433E-976E-7482A834B59C}"/>
                  </a:ext>
                </a:extLst>
              </p:cNvPr>
              <p:cNvSpPr txBox="1"/>
              <p:nvPr/>
            </p:nvSpPr>
            <p:spPr>
              <a:xfrm>
                <a:off x="10283198" y="2803668"/>
                <a:ext cx="268654" cy="369332"/>
              </a:xfrm>
              <a:prstGeom prst="rect">
                <a:avLst/>
              </a:prstGeom>
              <a:solidFill>
                <a:schemeClr val="bg1"/>
              </a:solidFill>
              <a:effectLst/>
            </p:spPr>
            <p:txBody>
              <a:bodyPr wrap="square" rtlCol="0">
                <a:spAutoFit/>
              </a:bodyPr>
              <a:lstStyle/>
              <a:p>
                <a:r>
                  <a:rPr lang="en-GB"/>
                  <a:t>x</a:t>
                </a:r>
              </a:p>
            </p:txBody>
          </p:sp>
          <p:sp>
            <p:nvSpPr>
              <p:cNvPr id="523" name="Rectangle 522">
                <a:extLst>
                  <a:ext uri="{FF2B5EF4-FFF2-40B4-BE49-F238E27FC236}">
                    <a16:creationId xmlns:a16="http://schemas.microsoft.com/office/drawing/2014/main" id="{33CFA016-0B17-4C5F-8428-E514D9170951}"/>
                  </a:ext>
                </a:extLst>
              </p:cNvPr>
              <p:cNvSpPr/>
              <p:nvPr/>
            </p:nvSpPr>
            <p:spPr>
              <a:xfrm rot="18900000">
                <a:off x="9499609" y="2793985"/>
                <a:ext cx="1974092" cy="608013"/>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pic>
        <p:nvPicPr>
          <p:cNvPr id="473" name="Picture 472">
            <a:extLst>
              <a:ext uri="{FF2B5EF4-FFF2-40B4-BE49-F238E27FC236}">
                <a16:creationId xmlns:a16="http://schemas.microsoft.com/office/drawing/2014/main" id="{88231147-1E5A-4D46-874A-0BB17E7EA66E}"/>
              </a:ext>
            </a:extLst>
          </p:cNvPr>
          <p:cNvPicPr>
            <a:picLocks noChangeAspect="1"/>
          </p:cNvPicPr>
          <p:nvPr/>
        </p:nvPicPr>
        <p:blipFill>
          <a:blip r:embed="rId2"/>
          <a:stretch>
            <a:fillRect/>
          </a:stretch>
        </p:blipFill>
        <p:spPr>
          <a:xfrm>
            <a:off x="3254753" y="1774952"/>
            <a:ext cx="2107360" cy="4987416"/>
          </a:xfrm>
          <a:prstGeom prst="rect">
            <a:avLst/>
          </a:prstGeom>
          <a:effectLst>
            <a:outerShdw blurRad="50800" dist="38100" dir="2700000" algn="tl" rotWithShape="0">
              <a:prstClr val="black">
                <a:alpha val="40000"/>
              </a:prstClr>
            </a:outerShdw>
          </a:effectLst>
        </p:spPr>
      </p:pic>
      <p:sp>
        <p:nvSpPr>
          <p:cNvPr id="476" name="Oval 475">
            <a:extLst>
              <a:ext uri="{FF2B5EF4-FFF2-40B4-BE49-F238E27FC236}">
                <a16:creationId xmlns:a16="http://schemas.microsoft.com/office/drawing/2014/main" id="{C75F28C6-09C2-4405-8F80-3180FC1A516F}"/>
              </a:ext>
            </a:extLst>
          </p:cNvPr>
          <p:cNvSpPr/>
          <p:nvPr/>
        </p:nvSpPr>
        <p:spPr>
          <a:xfrm>
            <a:off x="3644282" y="1851932"/>
            <a:ext cx="208625" cy="209060"/>
          </a:xfrm>
          <a:prstGeom prst="ellipse">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8" name="Oval 477">
            <a:extLst>
              <a:ext uri="{FF2B5EF4-FFF2-40B4-BE49-F238E27FC236}">
                <a16:creationId xmlns:a16="http://schemas.microsoft.com/office/drawing/2014/main" id="{31EB94F6-1FD7-43E6-BA36-D52FEE85607A}"/>
              </a:ext>
            </a:extLst>
          </p:cNvPr>
          <p:cNvSpPr/>
          <p:nvPr/>
        </p:nvSpPr>
        <p:spPr>
          <a:xfrm>
            <a:off x="4915271" y="1857846"/>
            <a:ext cx="208625" cy="20906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9" name="Arrow: Right 478">
            <a:extLst>
              <a:ext uri="{FF2B5EF4-FFF2-40B4-BE49-F238E27FC236}">
                <a16:creationId xmlns:a16="http://schemas.microsoft.com/office/drawing/2014/main" id="{F329CA03-8B31-46FE-A83C-C051D6429501}"/>
              </a:ext>
            </a:extLst>
          </p:cNvPr>
          <p:cNvSpPr/>
          <p:nvPr/>
        </p:nvSpPr>
        <p:spPr>
          <a:xfrm>
            <a:off x="135059" y="4692106"/>
            <a:ext cx="3119694" cy="2067167"/>
          </a:xfrm>
          <a:prstGeom prst="rightArrow">
            <a:avLst>
              <a:gd name="adj1" fmla="val 81780"/>
              <a:gd name="adj2" fmla="val 18435"/>
            </a:avLst>
          </a:prstGeom>
          <a:solidFill>
            <a:schemeClr val="bg1"/>
          </a:solidFill>
          <a:ln w="3175">
            <a:solidFill>
              <a:schemeClr val="tx1">
                <a:lumMod val="50000"/>
                <a:lumOff val="5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4" name="TextBox 473">
            <a:extLst>
              <a:ext uri="{FF2B5EF4-FFF2-40B4-BE49-F238E27FC236}">
                <a16:creationId xmlns:a16="http://schemas.microsoft.com/office/drawing/2014/main" id="{4EE7F8D2-FF1B-4E0A-8821-A83A8F3C2DA3}"/>
              </a:ext>
            </a:extLst>
          </p:cNvPr>
          <p:cNvSpPr txBox="1"/>
          <p:nvPr/>
        </p:nvSpPr>
        <p:spPr>
          <a:xfrm>
            <a:off x="196879" y="5165162"/>
            <a:ext cx="2644649" cy="1200329"/>
          </a:xfrm>
          <a:prstGeom prst="rect">
            <a:avLst/>
          </a:prstGeom>
          <a:solidFill>
            <a:schemeClr val="bg1"/>
          </a:solidFill>
          <a:ln>
            <a:solidFill>
              <a:schemeClr val="bg1"/>
            </a:solidFill>
          </a:ln>
          <a:effectLst/>
        </p:spPr>
        <p:txBody>
          <a:bodyPr wrap="square" rtlCol="0">
            <a:spAutoFit/>
          </a:bodyPr>
          <a:lstStyle/>
          <a:p>
            <a:pPr algn="r"/>
            <a:r>
              <a:rPr lang="en-GB" dirty="0">
                <a:latin typeface="Arial" panose="020B0604020202020204" pitchFamily="34" charset="0"/>
                <a:cs typeface="Arial" panose="020B0604020202020204" pitchFamily="34" charset="0"/>
              </a:rPr>
              <a:t>Ultrashort sketch of Pedigree Selection, a classical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Line Breeding Method</a:t>
            </a:r>
          </a:p>
        </p:txBody>
      </p:sp>
      <p:sp>
        <p:nvSpPr>
          <p:cNvPr id="480" name="TextBox 479">
            <a:extLst>
              <a:ext uri="{FF2B5EF4-FFF2-40B4-BE49-F238E27FC236}">
                <a16:creationId xmlns:a16="http://schemas.microsoft.com/office/drawing/2014/main" id="{AC51EF61-B6DE-4164-AAE5-2B583B6E1D56}"/>
              </a:ext>
            </a:extLst>
          </p:cNvPr>
          <p:cNvSpPr txBox="1"/>
          <p:nvPr/>
        </p:nvSpPr>
        <p:spPr>
          <a:xfrm>
            <a:off x="5477522" y="1700440"/>
            <a:ext cx="6642477" cy="5078313"/>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sz="1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All</a:t>
            </a:r>
            <a:r>
              <a:rPr lang="en-GB" sz="1800" dirty="0">
                <a:latin typeface="Arial" panose="020B0604020202020204" pitchFamily="34" charset="0"/>
                <a:cs typeface="Arial" panose="020B0604020202020204" pitchFamily="34" charset="0"/>
              </a:rPr>
              <a:t> crosses i.e. the Entirety of the Reference Population </a:t>
            </a:r>
            <a:r>
              <a:rPr lang="en-GB" sz="1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a:p>
            <a:r>
              <a:rPr lang="en-GB" sz="1800" dirty="0">
                <a:latin typeface="Arial" panose="020B0604020202020204" pitchFamily="34" charset="0"/>
                <a:cs typeface="Arial" panose="020B0604020202020204" pitchFamily="34" charset="0"/>
              </a:rPr>
              <a:t>σ²</a:t>
            </a:r>
            <a:r>
              <a:rPr lang="en-GB" sz="1800" baseline="-25000" dirty="0">
                <a:latin typeface="Arial" panose="020B0604020202020204" pitchFamily="34" charset="0"/>
                <a:cs typeface="Arial" panose="020B0604020202020204" pitchFamily="34" charset="0"/>
              </a:rPr>
              <a:t>G</a:t>
            </a:r>
            <a:r>
              <a:rPr lang="en-GB" sz="1800" dirty="0">
                <a:latin typeface="Arial" panose="020B0604020202020204" pitchFamily="34" charset="0"/>
                <a:cs typeface="Arial" panose="020B0604020202020204" pitchFamily="34" charset="0"/>
              </a:rPr>
              <a:t> =2 σ²</a:t>
            </a:r>
            <a:r>
              <a:rPr lang="en-GB" sz="1800" baseline="-25000" dirty="0">
                <a:latin typeface="Arial" panose="020B0604020202020204" pitchFamily="34" charset="0"/>
                <a:cs typeface="Arial" panose="020B0604020202020204" pitchFamily="34" charset="0"/>
              </a:rPr>
              <a:t>A</a:t>
            </a:r>
            <a:r>
              <a:rPr lang="en-GB" sz="1800" dirty="0">
                <a:latin typeface="Arial" panose="020B0604020202020204" pitchFamily="34" charset="0"/>
                <a:cs typeface="Arial" panose="020B0604020202020204" pitchFamily="34" charset="0"/>
              </a:rPr>
              <a:t> + 4 D</a:t>
            </a:r>
            <a:r>
              <a:rPr lang="en-GB" sz="1800" baseline="-25000" dirty="0">
                <a:latin typeface="Arial" panose="020B0604020202020204" pitchFamily="34" charset="0"/>
                <a:cs typeface="Arial" panose="020B0604020202020204" pitchFamily="34" charset="0"/>
              </a:rPr>
              <a:t>1</a:t>
            </a:r>
            <a:r>
              <a:rPr lang="en-GB" sz="1800" dirty="0">
                <a:latin typeface="Arial" panose="020B0604020202020204" pitchFamily="34" charset="0"/>
                <a:cs typeface="Arial" panose="020B0604020202020204" pitchFamily="34" charset="0"/>
              </a:rPr>
              <a:t> + D</a:t>
            </a:r>
            <a:r>
              <a:rPr lang="en-GB" sz="1800" baseline="-25000" dirty="0">
                <a:latin typeface="Arial" panose="020B0604020202020204" pitchFamily="34" charset="0"/>
                <a:cs typeface="Arial" panose="020B0604020202020204" pitchFamily="34" charset="0"/>
              </a:rPr>
              <a:t>2</a:t>
            </a:r>
            <a:r>
              <a:rPr lang="en-GB" sz="1800" dirty="0">
                <a:latin typeface="Arial" panose="020B0604020202020204" pitchFamily="34" charset="0"/>
                <a:cs typeface="Arial" panose="020B0604020202020204" pitchFamily="34" charset="0"/>
              </a:rPr>
              <a:t>*  describes the total genetic variance </a:t>
            </a:r>
            <a:r>
              <a:rPr lang="en-GB" sz="1800" dirty="0">
                <a:solidFill>
                  <a:srgbClr val="0000FF"/>
                </a:solidFill>
                <a:latin typeface="Arial" panose="020B0604020202020204" pitchFamily="34" charset="0"/>
                <a:cs typeface="Arial" panose="020B0604020202020204" pitchFamily="34" charset="0"/>
              </a:rPr>
              <a:t>at F=1</a:t>
            </a:r>
            <a:r>
              <a:rPr lang="en-GB" sz="1800" dirty="0">
                <a:latin typeface="Arial" panose="020B0604020202020204" pitchFamily="34" charset="0"/>
                <a:cs typeface="Arial" panose="020B0604020202020204" pitchFamily="34" charset="0"/>
              </a:rPr>
              <a:t> (between all individuals of the Reference </a:t>
            </a:r>
            <a:r>
              <a:rPr lang="en-GB" dirty="0">
                <a:latin typeface="Arial" panose="020B0604020202020204" pitchFamily="34" charset="0"/>
                <a:cs typeface="Arial" panose="020B0604020202020204" pitchFamily="34" charset="0"/>
              </a:rPr>
              <a:t>Population</a:t>
            </a:r>
            <a:r>
              <a:rPr lang="en-GB" sz="1800" dirty="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a:p>
            <a:r>
              <a:rPr lang="en-GB" dirty="0">
                <a:solidFill>
                  <a:schemeClr val="tx1">
                    <a:lumMod val="50000"/>
                    <a:lumOff val="50000"/>
                  </a:schemeClr>
                </a:solidFill>
                <a:latin typeface="Arial" panose="020B0604020202020204" pitchFamily="34" charset="0"/>
                <a:cs typeface="Arial" panose="020B0604020202020204" pitchFamily="34" charset="0"/>
              </a:rPr>
              <a:t>A </a:t>
            </a:r>
            <a:r>
              <a:rPr lang="en-GB" dirty="0">
                <a:solidFill>
                  <a:srgbClr val="0000FF"/>
                </a:solidFill>
                <a:latin typeface="Arial" panose="020B0604020202020204" pitchFamily="34" charset="0"/>
                <a:cs typeface="Arial" panose="020B0604020202020204" pitchFamily="34" charset="0"/>
              </a:rPr>
              <a:t>first</a:t>
            </a:r>
            <a:r>
              <a:rPr lang="en-GB" dirty="0">
                <a:solidFill>
                  <a:schemeClr val="tx1">
                    <a:lumMod val="50000"/>
                    <a:lumOff val="50000"/>
                  </a:schemeClr>
                </a:solidFill>
                <a:latin typeface="Arial" panose="020B0604020202020204" pitchFamily="34" charset="0"/>
                <a:cs typeface="Arial" panose="020B0604020202020204" pitchFamily="34" charset="0"/>
              </a:rPr>
              <a:t> </a:t>
            </a:r>
            <a:r>
              <a:rPr lang="en-GB" dirty="0">
                <a:solidFill>
                  <a:srgbClr val="0000FF"/>
                </a:solidFill>
                <a:latin typeface="Arial" panose="020B0604020202020204" pitchFamily="34" charset="0"/>
                <a:cs typeface="Arial" panose="020B0604020202020204" pitchFamily="34" charset="0"/>
              </a:rPr>
              <a:t>half</a:t>
            </a:r>
            <a:r>
              <a:rPr lang="en-GB" dirty="0">
                <a:solidFill>
                  <a:schemeClr val="tx1">
                    <a:lumMod val="50000"/>
                    <a:lumOff val="50000"/>
                  </a:schemeClr>
                </a:solidFill>
                <a:latin typeface="Arial" panose="020B0604020202020204" pitchFamily="34" charset="0"/>
                <a:cs typeface="Arial" panose="020B0604020202020204" pitchFamily="34" charset="0"/>
              </a:rPr>
              <a:t> of this </a:t>
            </a:r>
            <a:r>
              <a:rPr lang="en-GB" sz="1800" dirty="0">
                <a:latin typeface="Arial" panose="020B0604020202020204" pitchFamily="34" charset="0"/>
                <a:cs typeface="Arial" panose="020B0604020202020204" pitchFamily="34" charset="0"/>
              </a:rPr>
              <a:t>σ²</a:t>
            </a:r>
            <a:r>
              <a:rPr lang="en-GB" sz="1800" baseline="-25000" dirty="0">
                <a:latin typeface="Arial" panose="020B0604020202020204" pitchFamily="34" charset="0"/>
                <a:cs typeface="Arial" panose="020B0604020202020204" pitchFamily="34" charset="0"/>
              </a:rPr>
              <a:t>G</a:t>
            </a:r>
            <a:r>
              <a:rPr lang="en-GB" sz="1800" dirty="0">
                <a:latin typeface="Arial" panose="020B060402020202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is </a:t>
            </a:r>
            <a:r>
              <a:rPr lang="en-GB" dirty="0">
                <a:solidFill>
                  <a:srgbClr val="4343FF"/>
                </a:solidFill>
                <a:latin typeface="Arial" panose="020B0604020202020204" pitchFamily="34" charset="0"/>
                <a:cs typeface="Arial" panose="020B0604020202020204" pitchFamily="34" charset="0"/>
              </a:rPr>
              <a:t>between</a:t>
            </a:r>
            <a:r>
              <a:rPr lang="en-GB" dirty="0">
                <a:solidFill>
                  <a:schemeClr val="tx1">
                    <a:lumMod val="50000"/>
                    <a:lumOff val="50000"/>
                  </a:schemeClr>
                </a:solidFill>
                <a:latin typeface="Arial" panose="020B0604020202020204" pitchFamily="34" charset="0"/>
                <a:cs typeface="Arial" panose="020B0604020202020204" pitchFamily="34" charset="0"/>
              </a:rPr>
              <a:t> the many homozygous </a:t>
            </a:r>
            <a:r>
              <a:rPr lang="en-GB" dirty="0">
                <a:solidFill>
                  <a:srgbClr val="4343FF"/>
                </a:solidFill>
                <a:latin typeface="Arial" panose="020B0604020202020204" pitchFamily="34" charset="0"/>
                <a:cs typeface="Arial" panose="020B0604020202020204" pitchFamily="34" charset="0"/>
              </a:rPr>
              <a:t>bulks</a:t>
            </a:r>
            <a:r>
              <a:rPr lang="en-GB" dirty="0">
                <a:solidFill>
                  <a:schemeClr val="tx1">
                    <a:lumMod val="50000"/>
                    <a:lumOff val="50000"/>
                  </a:schemeClr>
                </a:solidFill>
                <a:latin typeface="Arial" panose="020B0604020202020204" pitchFamily="34" charset="0"/>
                <a:cs typeface="Arial" panose="020B0604020202020204" pitchFamily="34" charset="0"/>
              </a:rPr>
              <a:t> (F=1) bred from the many initial individuals (F=0) in HWE.</a:t>
            </a:r>
            <a:endParaRPr lang="en-GB" sz="1200" dirty="0">
              <a:solidFill>
                <a:schemeClr val="tx1">
                  <a:lumMod val="50000"/>
                  <a:lumOff val="50000"/>
                </a:schemeClr>
              </a:solidFill>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a:t>
            </a:r>
            <a:r>
              <a:rPr lang="en-GB" dirty="0">
                <a:solidFill>
                  <a:srgbClr val="0000FF"/>
                </a:solidFill>
                <a:latin typeface="Arial" panose="020B0604020202020204" pitchFamily="34" charset="0"/>
                <a:cs typeface="Arial" panose="020B0604020202020204" pitchFamily="34" charset="0"/>
              </a:rPr>
              <a:t>second</a:t>
            </a:r>
            <a:r>
              <a:rPr lang="en-GB" dirty="0">
                <a:latin typeface="Arial" panose="020B0604020202020204" pitchFamily="34" charset="0"/>
                <a:cs typeface="Arial" panose="020B0604020202020204" pitchFamily="34" charset="0"/>
              </a:rPr>
              <a:t> </a:t>
            </a:r>
            <a:r>
              <a:rPr lang="en-GB" dirty="0">
                <a:solidFill>
                  <a:srgbClr val="0000FF"/>
                </a:solidFill>
                <a:latin typeface="Arial" panose="020B0604020202020204" pitchFamily="34" charset="0"/>
                <a:cs typeface="Arial" panose="020B0604020202020204" pitchFamily="34" charset="0"/>
              </a:rPr>
              <a:t>half</a:t>
            </a:r>
            <a:r>
              <a:rPr lang="en-GB" dirty="0">
                <a:latin typeface="Arial" panose="020B0604020202020204" pitchFamily="34" charset="0"/>
                <a:cs typeface="Arial" panose="020B0604020202020204" pitchFamily="34" charset="0"/>
              </a:rPr>
              <a:t> of this is </a:t>
            </a:r>
            <a:r>
              <a:rPr lang="en-GB" dirty="0">
                <a:solidFill>
                  <a:srgbClr val="0000FF"/>
                </a:solidFill>
                <a:latin typeface="Arial" panose="020B0604020202020204" pitchFamily="34" charset="0"/>
                <a:cs typeface="Arial" panose="020B0604020202020204" pitchFamily="34" charset="0"/>
              </a:rPr>
              <a:t>within</a:t>
            </a:r>
            <a:r>
              <a:rPr lang="en-GB" dirty="0">
                <a:latin typeface="Arial" panose="020B0604020202020204" pitchFamily="34" charset="0"/>
                <a:cs typeface="Arial" panose="020B0604020202020204" pitchFamily="34" charset="0"/>
              </a:rPr>
              <a:t>: Segregating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within</a:t>
            </a:r>
            <a:r>
              <a:rPr lang="en-GB" dirty="0">
                <a:latin typeface="Arial" panose="020B0604020202020204" pitchFamily="34" charset="0"/>
                <a:cs typeface="Arial" panose="020B0604020202020204" pitchFamily="34" charset="0"/>
              </a:rPr>
              <a:t> any cross;  between the DHs </a:t>
            </a:r>
            <a:r>
              <a:rPr lang="en-GB" dirty="0">
                <a:solidFill>
                  <a:schemeClr val="tx1">
                    <a:lumMod val="50000"/>
                    <a:lumOff val="50000"/>
                  </a:schemeClr>
                </a:solidFill>
                <a:latin typeface="Arial" panose="020B0604020202020204" pitchFamily="34" charset="0"/>
                <a:cs typeface="Arial" panose="020B0604020202020204" pitchFamily="34" charset="0"/>
              </a:rPr>
              <a:t>or RILs </a:t>
            </a:r>
            <a:r>
              <a:rPr lang="en-GB" dirty="0">
                <a:latin typeface="Arial" panose="020B0604020202020204" pitchFamily="34" charset="0"/>
                <a:cs typeface="Arial" panose="020B0604020202020204" pitchFamily="34" charset="0"/>
              </a:rPr>
              <a:t>(F=1) that make one homozygous </a:t>
            </a:r>
            <a:r>
              <a:rPr lang="en-GB" dirty="0">
                <a:solidFill>
                  <a:srgbClr val="0000FF"/>
                </a:solidFill>
                <a:latin typeface="Arial" panose="020B0604020202020204" pitchFamily="34" charset="0"/>
                <a:cs typeface="Arial" panose="020B0604020202020204" pitchFamily="34" charset="0"/>
              </a:rPr>
              <a:t>Bulk</a:t>
            </a:r>
            <a:r>
              <a:rPr lang="en-GB" dirty="0">
                <a:latin typeface="Arial" panose="020B0604020202020204" pitchFamily="34" charset="0"/>
                <a:cs typeface="Arial" panose="020B0604020202020204" pitchFamily="34" charset="0"/>
              </a:rPr>
              <a:t>, bred from one random member (F=0) of the HWE </a:t>
            </a:r>
            <a:r>
              <a:rPr lang="en-GB" dirty="0" err="1">
                <a:latin typeface="Arial" panose="020B0604020202020204" pitchFamily="34" charset="0"/>
                <a:cs typeface="Arial" panose="020B0604020202020204" pitchFamily="34" charset="0"/>
              </a:rPr>
              <a:t>popula-tion</a:t>
            </a:r>
            <a:r>
              <a:rPr lang="en-GB" dirty="0">
                <a:latin typeface="Arial" panose="020B0604020202020204" pitchFamily="34" charset="0"/>
                <a:cs typeface="Arial" panose="020B0604020202020204" pitchFamily="34" charset="0"/>
              </a:rPr>
              <a:t> (no </a:t>
            </a:r>
            <a:r>
              <a:rPr lang="en-GB" dirty="0" err="1">
                <a:latin typeface="Arial" panose="020B0604020202020204" pitchFamily="34" charset="0"/>
                <a:cs typeface="Arial" panose="020B0604020202020204" pitchFamily="34" charset="0"/>
              </a:rPr>
              <a:t>SelMutMigrDrift</a:t>
            </a:r>
            <a:r>
              <a:rPr lang="en-GB" dirty="0">
                <a:latin typeface="Arial" panose="020B0604020202020204" pitchFamily="34" charset="0"/>
                <a:cs typeface="Arial" panose="020B0604020202020204" pitchFamily="34" charset="0"/>
              </a:rPr>
              <a:t>). </a:t>
            </a:r>
            <a:r>
              <a:rPr lang="en-GB"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dirty="0">
                <a:solidFill>
                  <a:schemeClr val="tx1">
                    <a:lumMod val="50000"/>
                    <a:lumOff val="50000"/>
                  </a:schemeClr>
                </a:solidFill>
                <a:latin typeface="Arial" panose="020B0604020202020204" pitchFamily="34" charset="0"/>
                <a:cs typeface="Arial" panose="020B0604020202020204" pitchFamily="34" charset="0"/>
              </a:rPr>
              <a:t> Each individual of the HWE population is the equivalent on one Mendelian Cross in F1</a:t>
            </a:r>
            <a:r>
              <a:rPr lang="en-GB" dirty="0">
                <a:latin typeface="Arial" panose="020B0604020202020204" pitchFamily="34" charset="0"/>
                <a:cs typeface="Arial" panose="020B0604020202020204" pitchFamily="34" charset="0"/>
              </a:rPr>
              <a:t>. </a:t>
            </a:r>
            <a:br>
              <a:rPr lang="en-GB" sz="1200" dirty="0">
                <a:latin typeface="Arial" panose="020B0604020202020204" pitchFamily="34" charset="0"/>
                <a:cs typeface="Arial" panose="020B0604020202020204" pitchFamily="34" charset="0"/>
              </a:rPr>
            </a:br>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We know the possible allele frequency p(A1) within our cross! </a:t>
            </a:r>
            <a:r>
              <a:rPr lang="en-GB" dirty="0">
                <a:solidFill>
                  <a:schemeClr val="tx1">
                    <a:lumMod val="50000"/>
                    <a:lumOff val="50000"/>
                  </a:schemeClr>
                </a:solidFill>
                <a:latin typeface="Arial" panose="020B0604020202020204" pitchFamily="34" charset="0"/>
                <a:cs typeface="Arial" panose="020B0604020202020204" pitchFamily="34" charset="0"/>
              </a:rPr>
              <a:t>Either p=0.0 or p=1.0 (F1 happened to be homozygous)</a:t>
            </a:r>
            <a:r>
              <a:rPr lang="en-GB" dirty="0">
                <a:latin typeface="Arial" panose="020B0604020202020204" pitchFamily="34" charset="0"/>
                <a:cs typeface="Arial" panose="020B0604020202020204" pitchFamily="34" charset="0"/>
              </a:rPr>
              <a:t>; or p=q=0.5 (F1 happened to be </a:t>
            </a:r>
            <a:r>
              <a:rPr lang="en-GB" dirty="0">
                <a:solidFill>
                  <a:srgbClr val="0000FF"/>
                </a:solidFill>
                <a:latin typeface="Arial" panose="020B0604020202020204" pitchFamily="34" charset="0"/>
                <a:cs typeface="Arial" panose="020B0604020202020204" pitchFamily="34" charset="0"/>
              </a:rPr>
              <a:t>heterozygous</a:t>
            </a:r>
            <a:r>
              <a:rPr lang="en-GB" dirty="0">
                <a:latin typeface="Arial" panose="020B0604020202020204" pitchFamily="34" charset="0"/>
                <a:cs typeface="Arial" panose="020B0604020202020204" pitchFamily="34" charset="0"/>
              </a:rPr>
              <a:t>). </a:t>
            </a:r>
            <a:r>
              <a:rPr lang="en-GB" dirty="0">
                <a:solidFill>
                  <a:srgbClr val="0000FF"/>
                </a:solidFill>
                <a:latin typeface="Arial" panose="020B0604020202020204" pitchFamily="34" charset="0"/>
                <a:cs typeface="Arial" panose="020B0604020202020204" pitchFamily="34" charset="0"/>
              </a:rPr>
              <a:t>In this case </a:t>
            </a:r>
          </a:p>
          <a:p>
            <a:r>
              <a:rPr lang="en-GB" sz="1800" dirty="0">
                <a:solidFill>
                  <a:srgbClr val="0000FF"/>
                </a:solidFill>
                <a:latin typeface="Arial" panose="020B0604020202020204" pitchFamily="34" charset="0"/>
                <a:cs typeface="Arial" panose="020B0604020202020204" pitchFamily="34" charset="0"/>
              </a:rPr>
              <a:t>σ²</a:t>
            </a:r>
            <a:r>
              <a:rPr lang="en-GB" sz="1800" baseline="-25000" dirty="0">
                <a:solidFill>
                  <a:srgbClr val="0000FF"/>
                </a:solidFill>
                <a:latin typeface="Arial" panose="020B0604020202020204" pitchFamily="34" charset="0"/>
                <a:cs typeface="Arial" panose="020B0604020202020204" pitchFamily="34" charset="0"/>
              </a:rPr>
              <a:t>G(</a:t>
            </a:r>
            <a:r>
              <a:rPr lang="en-GB" sz="1800" baseline="-25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within</a:t>
            </a:r>
            <a:r>
              <a:rPr lang="en-GB" sz="1800" baseline="-25000" dirty="0">
                <a:solidFill>
                  <a:srgbClr val="0000FF"/>
                </a:solidFill>
                <a:latin typeface="Arial" panose="020B0604020202020204" pitchFamily="34" charset="0"/>
                <a:cs typeface="Arial" panose="020B0604020202020204" pitchFamily="34" charset="0"/>
              </a:rPr>
              <a:t>)</a:t>
            </a:r>
            <a:r>
              <a:rPr lang="en-GB" sz="1800" dirty="0">
                <a:solidFill>
                  <a:srgbClr val="0000FF"/>
                </a:solidFill>
                <a:latin typeface="Arial" panose="020B0604020202020204" pitchFamily="34" charset="0"/>
                <a:cs typeface="Arial" panose="020B0604020202020204" pitchFamily="34" charset="0"/>
              </a:rPr>
              <a:t> =  σ²</a:t>
            </a:r>
            <a:r>
              <a:rPr lang="en-GB" sz="1800" baseline="-25000" dirty="0">
                <a:solidFill>
                  <a:srgbClr val="0000FF"/>
                </a:solidFill>
                <a:latin typeface="Arial" panose="020B0604020202020204" pitchFamily="34" charset="0"/>
                <a:cs typeface="Arial" panose="020B0604020202020204" pitchFamily="34" charset="0"/>
              </a:rPr>
              <a:t>A</a:t>
            </a:r>
            <a:r>
              <a:rPr lang="en-GB" sz="1800" dirty="0">
                <a:solidFill>
                  <a:srgbClr val="0000FF"/>
                </a:solidFill>
                <a:latin typeface="Arial" panose="020B0604020202020204" pitchFamily="34" charset="0"/>
                <a:cs typeface="Arial" panose="020B0604020202020204" pitchFamily="34" charset="0"/>
              </a:rPr>
              <a:t> </a:t>
            </a:r>
            <a:r>
              <a:rPr lang="en-GB" sz="1800" dirty="0">
                <a:solidFill>
                  <a:schemeClr val="tx1">
                    <a:lumMod val="50000"/>
                    <a:lumOff val="50000"/>
                  </a:schemeClr>
                </a:solidFill>
                <a:highlight>
                  <a:srgbClr val="FFFF00"/>
                </a:highlight>
                <a:latin typeface="Arial" panose="020B0604020202020204" pitchFamily="34" charset="0"/>
                <a:cs typeface="Arial" panose="020B0604020202020204" pitchFamily="34" charset="0"/>
              </a:rPr>
              <a:t>+ 2 D</a:t>
            </a:r>
            <a:r>
              <a:rPr lang="en-GB" sz="1800" baseline="-25000" dirty="0">
                <a:solidFill>
                  <a:schemeClr val="tx1">
                    <a:lumMod val="50000"/>
                    <a:lumOff val="50000"/>
                  </a:schemeClr>
                </a:solidFill>
                <a:highlight>
                  <a:srgbClr val="FFFF00"/>
                </a:highlight>
                <a:latin typeface="Arial" panose="020B0604020202020204" pitchFamily="34" charset="0"/>
                <a:cs typeface="Arial" panose="020B0604020202020204" pitchFamily="34" charset="0"/>
              </a:rPr>
              <a:t>1</a:t>
            </a:r>
            <a:r>
              <a:rPr lang="en-GB" sz="1800" dirty="0">
                <a:solidFill>
                  <a:schemeClr val="tx1">
                    <a:lumMod val="50000"/>
                    <a:lumOff val="50000"/>
                  </a:schemeClr>
                </a:solidFill>
                <a:highlight>
                  <a:srgbClr val="FFFF00"/>
                </a:highlight>
                <a:latin typeface="Arial" panose="020B0604020202020204" pitchFamily="34" charset="0"/>
                <a:cs typeface="Arial" panose="020B0604020202020204" pitchFamily="34" charset="0"/>
              </a:rPr>
              <a:t> + ½ D</a:t>
            </a:r>
            <a:r>
              <a:rPr lang="en-GB" sz="1800" baseline="-25000" dirty="0">
                <a:solidFill>
                  <a:schemeClr val="tx1">
                    <a:lumMod val="50000"/>
                    <a:lumOff val="50000"/>
                  </a:schemeClr>
                </a:solidFill>
                <a:highlight>
                  <a:srgbClr val="FFFF00"/>
                </a:highlight>
                <a:latin typeface="Arial" panose="020B0604020202020204" pitchFamily="34" charset="0"/>
                <a:cs typeface="Arial" panose="020B0604020202020204" pitchFamily="34" charset="0"/>
              </a:rPr>
              <a:t>2</a:t>
            </a:r>
            <a:r>
              <a:rPr lang="en-GB" sz="1800" dirty="0">
                <a:solidFill>
                  <a:schemeClr val="tx1">
                    <a:lumMod val="50000"/>
                    <a:lumOff val="50000"/>
                  </a:schemeClr>
                </a:solidFill>
                <a:highlight>
                  <a:srgbClr val="FFFF00"/>
                </a:highlight>
                <a:latin typeface="Arial" panose="020B0604020202020204" pitchFamily="34" charset="0"/>
                <a:cs typeface="Arial" panose="020B0604020202020204" pitchFamily="34" charset="0"/>
              </a:rPr>
              <a:t>* </a:t>
            </a:r>
            <a:r>
              <a:rPr lang="en-GB" sz="1800" dirty="0">
                <a:solidFill>
                  <a:srgbClr val="0000FF"/>
                </a:solidFill>
                <a:latin typeface="Arial" panose="020B0604020202020204" pitchFamily="34" charset="0"/>
                <a:cs typeface="Arial" panose="020B0604020202020204" pitchFamily="34" charset="0"/>
              </a:rPr>
              <a:t>= 2pqa² = ½ a²  (again: F=1).</a:t>
            </a:r>
            <a:endParaRPr lang="en-GB" sz="1200" dirty="0">
              <a:solidFill>
                <a:srgbClr val="0000FF"/>
              </a:solidFill>
              <a:latin typeface="Arial" panose="020B0604020202020204" pitchFamily="34" charset="0"/>
              <a:cs typeface="Arial" panose="020B0604020202020204" pitchFamily="34" charset="0"/>
            </a:endParaRPr>
          </a:p>
          <a:p>
            <a:endParaRPr lang="en-GB" sz="1200" dirty="0">
              <a:solidFill>
                <a:schemeClr val="tx1">
                  <a:lumMod val="50000"/>
                  <a:lumOff val="50000"/>
                </a:schemeClr>
              </a:solidFill>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We are going to see how this ‘</a:t>
            </a:r>
            <a:r>
              <a:rPr lang="en-GB" dirty="0">
                <a:solidFill>
                  <a:srgbClr val="0000FF"/>
                </a:solidFill>
                <a:latin typeface="Arial" panose="020B0604020202020204" pitchFamily="34" charset="0"/>
                <a:cs typeface="Arial" panose="020B0604020202020204" pitchFamily="34" charset="0"/>
              </a:rPr>
              <a:t>homozygous’ additive variance </a:t>
            </a:r>
            <a:r>
              <a:rPr lang="en-GB" dirty="0">
                <a:latin typeface="Arial" panose="020B0604020202020204" pitchFamily="34" charset="0"/>
                <a:cs typeface="Arial" panose="020B0604020202020204" pitchFamily="34" charset="0"/>
              </a:rPr>
              <a:t>evolves and is displayed to be exploited in Line Breeding.</a:t>
            </a:r>
          </a:p>
        </p:txBody>
      </p:sp>
      <p:sp>
        <p:nvSpPr>
          <p:cNvPr id="532" name="TextBox 531">
            <a:extLst>
              <a:ext uri="{FF2B5EF4-FFF2-40B4-BE49-F238E27FC236}">
                <a16:creationId xmlns:a16="http://schemas.microsoft.com/office/drawing/2014/main" id="{8B94E27C-831D-46C5-BCD6-E08D6C15720A}"/>
              </a:ext>
            </a:extLst>
          </p:cNvPr>
          <p:cNvSpPr txBox="1"/>
          <p:nvPr/>
        </p:nvSpPr>
        <p:spPr>
          <a:xfrm>
            <a:off x="179810" y="1646622"/>
            <a:ext cx="3293594" cy="369332"/>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pPr algn="ctr"/>
            <a:r>
              <a:rPr lang="en-GB" dirty="0">
                <a:latin typeface="Arial" panose="020B0604020202020204" pitchFamily="34" charset="0"/>
                <a:cs typeface="Arial" panose="020B0604020202020204" pitchFamily="34" charset="0"/>
              </a:rPr>
              <a:t>Focus is on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just </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one</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cross</a:t>
            </a:r>
          </a:p>
        </p:txBody>
      </p:sp>
      <p:sp>
        <p:nvSpPr>
          <p:cNvPr id="42" name="Arrow: Down 41">
            <a:extLst>
              <a:ext uri="{FF2B5EF4-FFF2-40B4-BE49-F238E27FC236}">
                <a16:creationId xmlns:a16="http://schemas.microsoft.com/office/drawing/2014/main" id="{3ECECF43-A50F-4554-ADF4-5452CC7EB011}"/>
              </a:ext>
            </a:extLst>
          </p:cNvPr>
          <p:cNvSpPr/>
          <p:nvPr/>
        </p:nvSpPr>
        <p:spPr>
          <a:xfrm>
            <a:off x="3259850" y="2015954"/>
            <a:ext cx="285106" cy="255824"/>
          </a:xfrm>
          <a:prstGeom prst="downArrow">
            <a:avLst/>
          </a:prstGeom>
          <a:solidFill>
            <a:schemeClr val="bg1"/>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Arrow: Down 3">
            <a:extLst>
              <a:ext uri="{FF2B5EF4-FFF2-40B4-BE49-F238E27FC236}">
                <a16:creationId xmlns:a16="http://schemas.microsoft.com/office/drawing/2014/main" id="{09DEE530-7274-4965-8107-5592D42ED8F4}"/>
              </a:ext>
            </a:extLst>
          </p:cNvPr>
          <p:cNvSpPr/>
          <p:nvPr/>
        </p:nvSpPr>
        <p:spPr>
          <a:xfrm>
            <a:off x="102022" y="2020340"/>
            <a:ext cx="285106" cy="255824"/>
          </a:xfrm>
          <a:prstGeom prst="downArrow">
            <a:avLst/>
          </a:prstGeom>
          <a:solidFill>
            <a:schemeClr val="bg1"/>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extfeld 5">
            <a:extLst>
              <a:ext uri="{FF2B5EF4-FFF2-40B4-BE49-F238E27FC236}">
                <a16:creationId xmlns:a16="http://schemas.microsoft.com/office/drawing/2014/main" id="{E86E2511-D61F-4F9C-A4E7-1ECFD2DAD9AE}"/>
              </a:ext>
            </a:extLst>
          </p:cNvPr>
          <p:cNvSpPr txBox="1"/>
          <p:nvPr/>
        </p:nvSpPr>
        <p:spPr>
          <a:xfrm>
            <a:off x="11260523" y="1184957"/>
            <a:ext cx="89220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6</a:t>
            </a:fld>
            <a:endParaRPr lang="en-GB" sz="2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E3E188C8-4866-4CCC-8363-E427AD583CC0}"/>
              </a:ext>
            </a:extLst>
          </p:cNvPr>
          <p:cNvSpPr txBox="1"/>
          <p:nvPr/>
        </p:nvSpPr>
        <p:spPr>
          <a:xfrm>
            <a:off x="0" y="6321206"/>
            <a:ext cx="2160591" cy="526298"/>
          </a:xfrm>
          <a:prstGeom prst="rect">
            <a:avLst/>
          </a:prstGeom>
          <a:solidFill>
            <a:schemeClr val="bg1">
              <a:lumMod val="95000"/>
            </a:schemeClr>
          </a:solidFill>
          <a:effectLst>
            <a:outerShdw blurRad="63500" sx="102000" sy="102000" algn="ctr" rotWithShape="0">
              <a:prstClr val="black">
                <a:alpha val="40000"/>
              </a:prstClr>
            </a:outerShdw>
          </a:effectLst>
        </p:spPr>
        <p:txBody>
          <a:bodyPr wrap="square" rtlCol="0">
            <a:spAutoFit/>
          </a:bodyPr>
          <a:lstStyle/>
          <a:p>
            <a:pPr algn="ctr">
              <a:lnSpc>
                <a:spcPct val="94000"/>
              </a:lnSpc>
            </a:pPr>
            <a:r>
              <a:rPr lang="en-GB" sz="1500" dirty="0">
                <a:highlight>
                  <a:srgbClr val="FFFF00"/>
                </a:highlight>
                <a:latin typeface="Arial" panose="020B0604020202020204" pitchFamily="34" charset="0"/>
                <a:cs typeface="Arial" panose="020B0604020202020204" pitchFamily="34" charset="0"/>
              </a:rPr>
              <a:t>;-)</a:t>
            </a:r>
            <a:r>
              <a:rPr lang="en-GB" sz="1500" dirty="0">
                <a:solidFill>
                  <a:schemeClr val="tx1">
                    <a:lumMod val="50000"/>
                    <a:lumOff val="50000"/>
                  </a:schemeClr>
                </a:solidFill>
                <a:highlight>
                  <a:srgbClr val="FFFF00"/>
                </a:highlight>
                <a:latin typeface="Arial" panose="020B0604020202020204" pitchFamily="34" charset="0"/>
                <a:cs typeface="Arial" panose="020B0604020202020204" pitchFamily="34" charset="0"/>
              </a:rPr>
              <a:t> with p=q, D1 &amp; D2* </a:t>
            </a:r>
            <a:br>
              <a:rPr lang="en-GB" sz="1500" dirty="0">
                <a:solidFill>
                  <a:schemeClr val="tx1">
                    <a:lumMod val="50000"/>
                    <a:lumOff val="50000"/>
                  </a:schemeClr>
                </a:solidFill>
                <a:highlight>
                  <a:srgbClr val="FFFF00"/>
                </a:highlight>
                <a:latin typeface="Arial" panose="020B0604020202020204" pitchFamily="34" charset="0"/>
                <a:cs typeface="Arial" panose="020B0604020202020204" pitchFamily="34" charset="0"/>
              </a:rPr>
            </a:br>
            <a:r>
              <a:rPr lang="en-GB" sz="1500" dirty="0">
                <a:solidFill>
                  <a:schemeClr val="tx1">
                    <a:lumMod val="50000"/>
                    <a:lumOff val="50000"/>
                  </a:schemeClr>
                </a:solidFill>
                <a:highlight>
                  <a:srgbClr val="FFFF00"/>
                </a:highlight>
                <a:latin typeface="Arial" panose="020B0604020202020204" pitchFamily="34" charset="0"/>
                <a:cs typeface="Arial" panose="020B0604020202020204" pitchFamily="34" charset="0"/>
              </a:rPr>
              <a:t>are both </a:t>
            </a:r>
            <a:r>
              <a:rPr lang="en-GB" sz="1500" dirty="0">
                <a:highlight>
                  <a:srgbClr val="FFFF00"/>
                </a:highlight>
                <a:latin typeface="Arial" panose="020B0604020202020204" pitchFamily="34" charset="0"/>
                <a:cs typeface="Arial" panose="020B0604020202020204" pitchFamily="34" charset="0"/>
              </a:rPr>
              <a:t>zero</a:t>
            </a:r>
          </a:p>
        </p:txBody>
      </p:sp>
    </p:spTree>
    <p:extLst>
      <p:ext uri="{BB962C8B-B14F-4D97-AF65-F5344CB8AC3E}">
        <p14:creationId xmlns:p14="http://schemas.microsoft.com/office/powerpoint/2010/main" val="2676713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89622" y="1375209"/>
            <a:ext cx="9960458" cy="5047785"/>
          </a:xfrm>
          <a:prstGeom prst="rect">
            <a:avLst/>
          </a:prstGeom>
          <a:effectLst>
            <a:outerShdw blurRad="50800" dist="38100" dir="2700000" algn="tl" rotWithShape="0">
              <a:prstClr val="black">
                <a:alpha val="40000"/>
              </a:prstClr>
            </a:outerShdw>
          </a:effectLst>
        </p:spPr>
      </p:pic>
      <p:pic>
        <p:nvPicPr>
          <p:cNvPr id="8" name="Picture 7"/>
          <p:cNvPicPr>
            <a:picLocks noChangeAspect="1"/>
          </p:cNvPicPr>
          <p:nvPr/>
        </p:nvPicPr>
        <p:blipFill>
          <a:blip r:embed="rId3"/>
          <a:stretch>
            <a:fillRect/>
          </a:stretch>
        </p:blipFill>
        <p:spPr>
          <a:xfrm>
            <a:off x="206520" y="73890"/>
            <a:ext cx="6665335" cy="1273314"/>
          </a:xfrm>
          <a:prstGeom prst="rect">
            <a:avLst/>
          </a:prstGeom>
          <a:effectLst>
            <a:outerShdw blurRad="50800" dist="38100" dir="2700000" algn="tl" rotWithShape="0">
              <a:prstClr val="black">
                <a:alpha val="40000"/>
              </a:prstClr>
            </a:outerShdw>
          </a:effectLst>
        </p:spPr>
      </p:pic>
      <p:sp>
        <p:nvSpPr>
          <p:cNvPr id="12" name="TextBox 11"/>
          <p:cNvSpPr txBox="1"/>
          <p:nvPr/>
        </p:nvSpPr>
        <p:spPr>
          <a:xfrm>
            <a:off x="6927925" y="118334"/>
            <a:ext cx="5179807"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solidFill>
                  <a:srgbClr val="0000FF"/>
                </a:solidFill>
                <a:latin typeface="Arial" panose="020B0604020202020204" pitchFamily="34" charset="0"/>
                <a:cs typeface="Arial" panose="020B0604020202020204" pitchFamily="34" charset="0"/>
              </a:rPr>
              <a:t>One of few core items to teach and to understand Plant Breeding </a:t>
            </a:r>
            <a:r>
              <a:rPr lang="en-GB" sz="2400" dirty="0" err="1">
                <a:solidFill>
                  <a:srgbClr val="0000FF"/>
                </a:solidFill>
                <a:latin typeface="Arial" panose="020B0604020202020204" pitchFamily="34" charset="0"/>
                <a:cs typeface="Arial" panose="020B0604020202020204" pitchFamily="34" charset="0"/>
              </a:rPr>
              <a:t>Metho-dology</a:t>
            </a:r>
            <a:r>
              <a:rPr lang="en-GB" sz="2400" dirty="0">
                <a:latin typeface="Arial" panose="020B0604020202020204" pitchFamily="34" charset="0"/>
                <a:cs typeface="Arial" panose="020B0604020202020204" pitchFamily="34" charset="0"/>
              </a:rPr>
              <a:t>. </a:t>
            </a:r>
            <a:r>
              <a:rPr lang="en-GB" sz="2400" dirty="0">
                <a:solidFill>
                  <a:schemeClr val="tx1">
                    <a:lumMod val="50000"/>
                    <a:lumOff val="50000"/>
                  </a:schemeClr>
                </a:solidFill>
                <a:latin typeface="Arial" panose="020B0604020202020204" pitchFamily="34" charset="0"/>
                <a:cs typeface="Arial" panose="020B0604020202020204" pitchFamily="34" charset="0"/>
              </a:rPr>
              <a:t>© FWS. Hohenheim</a:t>
            </a:r>
            <a:r>
              <a:rPr lang="en-GB" sz="2400" dirty="0">
                <a:latin typeface="Arial" panose="020B0604020202020204" pitchFamily="34" charset="0"/>
                <a:cs typeface="Arial" panose="020B0604020202020204" pitchFamily="34" charset="0"/>
              </a:rPr>
              <a:t>.</a:t>
            </a:r>
          </a:p>
        </p:txBody>
      </p:sp>
      <p:sp>
        <p:nvSpPr>
          <p:cNvPr id="7" name="TextBox 6">
            <a:extLst>
              <a:ext uri="{FF2B5EF4-FFF2-40B4-BE49-F238E27FC236}">
                <a16:creationId xmlns:a16="http://schemas.microsoft.com/office/drawing/2014/main" id="{DD3ACD12-ADEB-4051-B46A-42ACFC8CA4E7}"/>
              </a:ext>
            </a:extLst>
          </p:cNvPr>
          <p:cNvSpPr txBox="1"/>
          <p:nvPr/>
        </p:nvSpPr>
        <p:spPr>
          <a:xfrm>
            <a:off x="9499107" y="4963729"/>
            <a:ext cx="2603272" cy="1477328"/>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GB" b="0" i="0" dirty="0">
                <a:effectLst/>
                <a:latin typeface="Arial" panose="020B0604020202020204" pitchFamily="34" charset="0"/>
              </a:rPr>
              <a:t>F. Wolfgang Schnell </a:t>
            </a:r>
            <a:br>
              <a:rPr lang="en-GB" b="0" i="0" dirty="0">
                <a:effectLst/>
                <a:latin typeface="Arial" panose="020B0604020202020204" pitchFamily="34" charset="0"/>
              </a:rPr>
            </a:br>
            <a:r>
              <a:rPr lang="en-GB" b="0" i="0" dirty="0">
                <a:effectLst/>
                <a:latin typeface="Arial" panose="020B0604020202020204" pitchFamily="34" charset="0"/>
              </a:rPr>
              <a:t>(1984: ‘FWS’) </a:t>
            </a:r>
            <a:r>
              <a:rPr lang="en-GB" b="0" i="0" dirty="0">
                <a:effectLst/>
                <a:latin typeface="Arial" panose="020B0604020202020204" pitchFamily="34" charset="0"/>
                <a:cs typeface="Arial" panose="020B0604020202020204" pitchFamily="34" charset="0"/>
              </a:rPr>
              <a:t>CCBY-SA 3.0 © Sabine Schnell, </a:t>
            </a:r>
            <a:r>
              <a:rPr lang="en-GB" b="0" i="0" dirty="0" err="1">
                <a:effectLst/>
                <a:latin typeface="Arial" panose="020B0604020202020204" pitchFamily="34" charset="0"/>
                <a:cs typeface="Arial" panose="020B0604020202020204" pitchFamily="34" charset="0"/>
              </a:rPr>
              <a:t>Familie</a:t>
            </a:r>
            <a:r>
              <a:rPr lang="en-GB" b="0" i="0" dirty="0">
                <a:effectLst/>
                <a:latin typeface="Arial" panose="020B0604020202020204" pitchFamily="34" charset="0"/>
                <a:cs typeface="Arial" panose="020B0604020202020204" pitchFamily="34" charset="0"/>
              </a:rPr>
              <a:t> FWS, Germany.</a:t>
            </a:r>
            <a:endParaRPr lang="en-GB"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8EEDE13A-E111-4FC5-AADC-8A856C919512}"/>
              </a:ext>
            </a:extLst>
          </p:cNvPr>
          <p:cNvPicPr>
            <a:picLocks noChangeAspect="1"/>
          </p:cNvPicPr>
          <p:nvPr/>
        </p:nvPicPr>
        <p:blipFill>
          <a:blip r:embed="rId4"/>
          <a:stretch>
            <a:fillRect/>
          </a:stretch>
        </p:blipFill>
        <p:spPr>
          <a:xfrm>
            <a:off x="9499107" y="1513644"/>
            <a:ext cx="2603272" cy="3342723"/>
          </a:xfrm>
          <a:prstGeom prst="rect">
            <a:avLst/>
          </a:prstGeom>
          <a:effectLst>
            <a:outerShdw blurRad="50800" dist="38100" dir="2700000" algn="tl" rotWithShape="0">
              <a:prstClr val="black">
                <a:alpha val="40000"/>
              </a:prstClr>
            </a:outerShdw>
          </a:effectLst>
        </p:spPr>
      </p:pic>
      <p:sp>
        <p:nvSpPr>
          <p:cNvPr id="2"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7</a:t>
            </a:fld>
            <a:endParaRPr lang="en-GB" dirty="0"/>
          </a:p>
        </p:txBody>
      </p:sp>
    </p:spTree>
    <p:extLst>
      <p:ext uri="{BB962C8B-B14F-4D97-AF65-F5344CB8AC3E}">
        <p14:creationId xmlns:p14="http://schemas.microsoft.com/office/powerpoint/2010/main" val="1762936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89621" y="1375209"/>
            <a:ext cx="10532745" cy="5337810"/>
          </a:xfrm>
          <a:prstGeom prst="rect">
            <a:avLst/>
          </a:prstGeom>
          <a:effectLst>
            <a:outerShdw blurRad="50800" dist="38100" dir="2700000" algn="tl" rotWithShape="0">
              <a:prstClr val="black">
                <a:alpha val="40000"/>
              </a:prstClr>
            </a:outerShdw>
          </a:effectLst>
        </p:spPr>
      </p:pic>
      <p:pic>
        <p:nvPicPr>
          <p:cNvPr id="8" name="Picture 7"/>
          <p:cNvPicPr>
            <a:picLocks noChangeAspect="1"/>
          </p:cNvPicPr>
          <p:nvPr/>
        </p:nvPicPr>
        <p:blipFill>
          <a:blip r:embed="rId4"/>
          <a:stretch>
            <a:fillRect/>
          </a:stretch>
        </p:blipFill>
        <p:spPr>
          <a:xfrm>
            <a:off x="206520" y="73890"/>
            <a:ext cx="6665335" cy="1273314"/>
          </a:xfrm>
          <a:prstGeom prst="rect">
            <a:avLst/>
          </a:prstGeom>
          <a:effectLst>
            <a:outerShdw blurRad="50800" dist="38100" dir="2700000" algn="tl" rotWithShape="0">
              <a:prstClr val="black">
                <a:alpha val="40000"/>
              </a:prstClr>
            </a:outerShdw>
          </a:effectLst>
        </p:spPr>
      </p:pic>
      <p:grpSp>
        <p:nvGrpSpPr>
          <p:cNvPr id="3" name="Group 2"/>
          <p:cNvGrpSpPr/>
          <p:nvPr/>
        </p:nvGrpSpPr>
        <p:grpSpPr>
          <a:xfrm>
            <a:off x="118338" y="1758874"/>
            <a:ext cx="11532198" cy="4962280"/>
            <a:chOff x="118338" y="1758874"/>
            <a:chExt cx="11532198" cy="4962280"/>
          </a:xfrm>
        </p:grpSpPr>
        <p:sp>
          <p:nvSpPr>
            <p:cNvPr id="10" name="Rectangle 9"/>
            <p:cNvSpPr/>
            <p:nvPr/>
          </p:nvSpPr>
          <p:spPr>
            <a:xfrm>
              <a:off x="118338" y="1758874"/>
              <a:ext cx="11532198" cy="496228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9" name="Object 8"/>
            <p:cNvGraphicFramePr>
              <a:graphicFrameLocks noChangeAspect="1"/>
            </p:cNvGraphicFramePr>
            <p:nvPr>
              <p:extLst>
                <p:ext uri="{D42A27DB-BD31-4B8C-83A1-F6EECF244321}">
                  <p14:modId xmlns:p14="http://schemas.microsoft.com/office/powerpoint/2010/main" val="3079659572"/>
                </p:ext>
              </p:extLst>
            </p:nvPr>
          </p:nvGraphicFramePr>
          <p:xfrm>
            <a:off x="169863" y="1841500"/>
            <a:ext cx="11439525" cy="4808538"/>
          </p:xfrm>
          <a:graphic>
            <a:graphicData uri="http://schemas.openxmlformats.org/presentationml/2006/ole">
              <mc:AlternateContent xmlns:mc="http://schemas.openxmlformats.org/markup-compatibility/2006">
                <mc:Choice xmlns:v="urn:schemas-microsoft-com:vml" Requires="v">
                  <p:oleObj spid="_x0000_s2358" name="Document" r:id="rId5" imgW="8426322" imgH="3590561" progId="Word.Document.12">
                    <p:link updateAutomatic="1"/>
                  </p:oleObj>
                </mc:Choice>
                <mc:Fallback>
                  <p:oleObj name="Document" r:id="rId5" imgW="8426322" imgH="3590561" progId="Word.Document.12">
                    <p:link updateAutomatic="1"/>
                    <p:pic>
                      <p:nvPicPr>
                        <p:cNvPr id="9" name="Object 8"/>
                        <p:cNvPicPr/>
                        <p:nvPr/>
                      </p:nvPicPr>
                      <p:blipFill>
                        <a:blip r:embed="rId6"/>
                        <a:stretch>
                          <a:fillRect/>
                        </a:stretch>
                      </p:blipFill>
                      <p:spPr>
                        <a:xfrm>
                          <a:off x="169863" y="1841500"/>
                          <a:ext cx="11439525" cy="4808538"/>
                        </a:xfrm>
                        <a:prstGeom prst="rect">
                          <a:avLst/>
                        </a:prstGeom>
                        <a:solidFill>
                          <a:schemeClr val="bg1"/>
                        </a:solidFill>
                      </p:spPr>
                    </p:pic>
                  </p:oleObj>
                </mc:Fallback>
              </mc:AlternateContent>
            </a:graphicData>
          </a:graphic>
        </p:graphicFrame>
      </p:grpSp>
      <p:sp>
        <p:nvSpPr>
          <p:cNvPr id="12" name="TextBox 11"/>
          <p:cNvSpPr txBox="1"/>
          <p:nvPr/>
        </p:nvSpPr>
        <p:spPr>
          <a:xfrm>
            <a:off x="6927925" y="118334"/>
            <a:ext cx="5179807" cy="120032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US" sz="2400">
                <a:latin typeface="Arial" panose="020B0604020202020204" pitchFamily="34" charset="0"/>
                <a:cs typeface="Arial" panose="020B0604020202020204" pitchFamily="34" charset="0"/>
              </a:rPr>
              <a:t>One of few core items to teach and to understand Plant Breeding Metho-dology. </a:t>
            </a:r>
            <a:r>
              <a:rPr lang="en-US" sz="2400">
                <a:solidFill>
                  <a:schemeClr val="tx1">
                    <a:lumMod val="50000"/>
                    <a:lumOff val="50000"/>
                  </a:schemeClr>
                </a:solidFill>
                <a:latin typeface="Arial" panose="020B0604020202020204" pitchFamily="34" charset="0"/>
                <a:cs typeface="Arial" panose="020B0604020202020204" pitchFamily="34" charset="0"/>
              </a:rPr>
              <a:t>© FWS Hohenheim</a:t>
            </a:r>
            <a:r>
              <a:rPr lang="en-US" sz="2400">
                <a:latin typeface="Arial" panose="020B0604020202020204" pitchFamily="34" charset="0"/>
                <a:cs typeface="Arial" panose="020B0604020202020204" pitchFamily="34" charset="0"/>
              </a:rPr>
              <a:t>.</a:t>
            </a:r>
          </a:p>
        </p:txBody>
      </p:sp>
      <p:sp>
        <p:nvSpPr>
          <p:cNvPr id="11" name="Right Triangle 10">
            <a:extLst>
              <a:ext uri="{FF2B5EF4-FFF2-40B4-BE49-F238E27FC236}">
                <a16:creationId xmlns:a16="http://schemas.microsoft.com/office/drawing/2014/main" id="{93C2A6AD-44AF-469C-8AF3-8F20F802F2D8}"/>
              </a:ext>
            </a:extLst>
          </p:cNvPr>
          <p:cNvSpPr/>
          <p:nvPr/>
        </p:nvSpPr>
        <p:spPr>
          <a:xfrm>
            <a:off x="22125" y="6627032"/>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US" smtClean="0"/>
              <a:pPr/>
              <a:t>8</a:t>
            </a:fld>
            <a:endParaRPr lang="en-US" dirty="0"/>
          </a:p>
        </p:txBody>
      </p:sp>
    </p:spTree>
    <p:extLst>
      <p:ext uri="{BB962C8B-B14F-4D97-AF65-F5344CB8AC3E}">
        <p14:creationId xmlns:p14="http://schemas.microsoft.com/office/powerpoint/2010/main" val="3707176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5"/>
          <p:cNvSpPr txBox="1"/>
          <p:nvPr/>
        </p:nvSpPr>
        <p:spPr>
          <a:xfrm>
            <a:off x="11409831" y="6365560"/>
            <a:ext cx="782172" cy="461665"/>
          </a:xfrm>
          <a:prstGeom prst="rect">
            <a:avLst/>
          </a:prstGeom>
          <a:solidFill>
            <a:schemeClr val="bg1"/>
          </a:solidFill>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9</a:t>
            </a:fld>
            <a:endParaRPr lang="en-GB" sz="2400" dirty="0">
              <a:latin typeface="Arial" panose="020B0604020202020204" pitchFamily="34" charset="0"/>
              <a:cs typeface="Arial" panose="020B0604020202020204" pitchFamily="34" charset="0"/>
            </a:endParaRPr>
          </a:p>
        </p:txBody>
      </p:sp>
      <p:grpSp>
        <p:nvGrpSpPr>
          <p:cNvPr id="3" name="Group 2"/>
          <p:cNvGrpSpPr/>
          <p:nvPr/>
        </p:nvGrpSpPr>
        <p:grpSpPr>
          <a:xfrm>
            <a:off x="91444" y="720765"/>
            <a:ext cx="7514574" cy="3290412"/>
            <a:chOff x="1" y="640080"/>
            <a:chExt cx="7514574" cy="3290412"/>
          </a:xfrm>
        </p:grpSpPr>
        <p:sp>
          <p:nvSpPr>
            <p:cNvPr id="10" name="Rectangle 9"/>
            <p:cNvSpPr/>
            <p:nvPr/>
          </p:nvSpPr>
          <p:spPr>
            <a:xfrm>
              <a:off x="1" y="640080"/>
              <a:ext cx="7514574" cy="3290412"/>
            </a:xfrm>
            <a:prstGeom prst="rect">
              <a:avLst/>
            </a:prstGeom>
            <a:solidFill>
              <a:schemeClr val="bg1"/>
            </a:solidFill>
            <a:ln w="3810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9" name="Object 8"/>
            <p:cNvGraphicFramePr>
              <a:graphicFrameLocks noChangeAspect="1"/>
            </p:cNvGraphicFramePr>
            <p:nvPr>
              <p:extLst>
                <p:ext uri="{D42A27DB-BD31-4B8C-83A1-F6EECF244321}">
                  <p14:modId xmlns:p14="http://schemas.microsoft.com/office/powerpoint/2010/main" val="2116381689"/>
                </p:ext>
              </p:extLst>
            </p:nvPr>
          </p:nvGraphicFramePr>
          <p:xfrm>
            <a:off x="33338" y="695325"/>
            <a:ext cx="7453312" cy="3165475"/>
          </p:xfrm>
          <a:graphic>
            <a:graphicData uri="http://schemas.openxmlformats.org/presentationml/2006/ole">
              <mc:AlternateContent xmlns:mc="http://schemas.openxmlformats.org/markup-compatibility/2006">
                <mc:Choice xmlns:v="urn:schemas-microsoft-com:vml" Requires="v">
                  <p:oleObj spid="_x0000_s3385" name="Document" r:id="rId3" imgW="8426322" imgH="3590561" progId="Word.Document.12">
                    <p:link updateAutomatic="1"/>
                  </p:oleObj>
                </mc:Choice>
                <mc:Fallback>
                  <p:oleObj name="Document" r:id="rId3" imgW="8426322" imgH="3590561" progId="Word.Document.12">
                    <p:link updateAutomatic="1"/>
                    <p:pic>
                      <p:nvPicPr>
                        <p:cNvPr id="9" name="Object 8"/>
                        <p:cNvPicPr/>
                        <p:nvPr/>
                      </p:nvPicPr>
                      <p:blipFill>
                        <a:blip r:embed="rId4"/>
                        <a:stretch>
                          <a:fillRect/>
                        </a:stretch>
                      </p:blipFill>
                      <p:spPr>
                        <a:xfrm>
                          <a:off x="33338" y="695325"/>
                          <a:ext cx="7453312" cy="3165475"/>
                        </a:xfrm>
                        <a:prstGeom prst="rect">
                          <a:avLst/>
                        </a:prstGeom>
                        <a:solidFill>
                          <a:schemeClr val="bg1"/>
                        </a:solidFill>
                      </p:spPr>
                    </p:pic>
                  </p:oleObj>
                </mc:Fallback>
              </mc:AlternateContent>
            </a:graphicData>
          </a:graphic>
        </p:graphicFrame>
      </p:grpSp>
      <p:sp>
        <p:nvSpPr>
          <p:cNvPr id="12" name="TextBox 11"/>
          <p:cNvSpPr txBox="1"/>
          <p:nvPr/>
        </p:nvSpPr>
        <p:spPr>
          <a:xfrm>
            <a:off x="1" y="118334"/>
            <a:ext cx="1210773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Heterosis </a:t>
            </a:r>
            <a:r>
              <a:rPr lang="en-GB" sz="2400" dirty="0">
                <a:latin typeface="Arial" panose="020B0604020202020204" pitchFamily="34" charset="0"/>
                <a:cs typeface="Arial" panose="020B0604020202020204" pitchFamily="34" charset="0"/>
              </a:rPr>
              <a:t>is a major factor </a:t>
            </a:r>
            <a:r>
              <a:rPr lang="en-GB" sz="2400" dirty="0">
                <a:solidFill>
                  <a:srgbClr val="0000FF"/>
                </a:solidFill>
                <a:latin typeface="Arial" panose="020B0604020202020204" pitchFamily="34" charset="0"/>
                <a:cs typeface="Arial" panose="020B0604020202020204" pitchFamily="34" charset="0"/>
              </a:rPr>
              <a:t>in three </a:t>
            </a:r>
            <a:r>
              <a:rPr lang="en-GB" sz="2400" dirty="0">
                <a:latin typeface="Arial" panose="020B0604020202020204" pitchFamily="34" charset="0"/>
                <a:cs typeface="Arial" panose="020B0604020202020204" pitchFamily="34" charset="0"/>
              </a:rPr>
              <a:t>out of four Plant Breeding Categories; </a:t>
            </a:r>
            <a:r>
              <a:rPr lang="en-GB" sz="2400" i="1" dirty="0">
                <a:latin typeface="Arial" panose="020B0604020202020204" pitchFamily="34" charset="0"/>
                <a:cs typeface="Arial" panose="020B0604020202020204" pitchFamily="34" charset="0"/>
              </a:rPr>
              <a:t>et cetera</a:t>
            </a:r>
            <a:r>
              <a:rPr lang="en-GB" sz="2400" dirty="0">
                <a:latin typeface="Arial" panose="020B0604020202020204" pitchFamily="34" charset="0"/>
                <a:cs typeface="Arial" panose="020B0604020202020204" pitchFamily="34" charset="0"/>
              </a:rPr>
              <a:t>.</a:t>
            </a:r>
          </a:p>
        </p:txBody>
      </p:sp>
      <p:sp>
        <p:nvSpPr>
          <p:cNvPr id="4" name="TextBox 3"/>
          <p:cNvSpPr txBox="1"/>
          <p:nvPr/>
        </p:nvSpPr>
        <p:spPr>
          <a:xfrm>
            <a:off x="7697096" y="743736"/>
            <a:ext cx="4410637" cy="323165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Before looking at Quantitative Genetics models that fit to </a:t>
            </a:r>
            <a:r>
              <a:rPr lang="en-GB" dirty="0">
                <a:solidFill>
                  <a:srgbClr val="0000FF"/>
                </a:solidFill>
                <a:latin typeface="Arial" panose="020B0604020202020204" pitchFamily="34" charset="0"/>
                <a:cs typeface="Arial" panose="020B0604020202020204" pitchFamily="34" charset="0"/>
              </a:rPr>
              <a:t>Line Breeding</a:t>
            </a:r>
            <a:r>
              <a:rPr lang="en-GB" dirty="0">
                <a:latin typeface="Arial" panose="020B0604020202020204" pitchFamily="34" charset="0"/>
                <a:cs typeface="Arial" panose="020B0604020202020204" pitchFamily="34" charset="0"/>
              </a:rPr>
              <a:t>, let us remember the four Categories and their main features.</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solidFill>
                  <a:srgbClr val="0000FF"/>
                </a:solidFill>
                <a:latin typeface="Arial" panose="020B0604020202020204" pitchFamily="34" charset="0"/>
                <a:cs typeface="Arial" panose="020B0604020202020204" pitchFamily="34" charset="0"/>
              </a:rPr>
              <a:t>Line </a:t>
            </a:r>
            <a:r>
              <a:rPr lang="en-GB" dirty="0" err="1">
                <a:latin typeface="Arial" panose="020B0604020202020204" pitchFamily="34" charset="0"/>
                <a:cs typeface="Arial" panose="020B0604020202020204" pitchFamily="34" charset="0"/>
              </a:rPr>
              <a:t>cvs</a:t>
            </a:r>
            <a:r>
              <a:rPr lang="en-GB" dirty="0">
                <a:latin typeface="Arial" panose="020B0604020202020204" pitchFamily="34" charset="0"/>
                <a:cs typeface="Arial" panose="020B0604020202020204" pitchFamily="34" charset="0"/>
              </a:rPr>
              <a:t>. do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not</a:t>
            </a:r>
            <a:r>
              <a:rPr lang="en-GB" dirty="0">
                <a:latin typeface="Arial" panose="020B0604020202020204" pitchFamily="34" charset="0"/>
                <a:cs typeface="Arial" panose="020B0604020202020204" pitchFamily="34" charset="0"/>
              </a:rPr>
              <a:t> exploit heterosis</a:t>
            </a:r>
            <a:r>
              <a:rPr lang="en-GB" dirty="0">
                <a:solidFill>
                  <a:srgbClr val="0000FF"/>
                </a:solidFill>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where-as Population, Hybrid, Clone </a:t>
            </a:r>
            <a:r>
              <a:rPr lang="en-GB" dirty="0" err="1">
                <a:latin typeface="Arial" panose="020B0604020202020204" pitchFamily="34" charset="0"/>
                <a:cs typeface="Arial" panose="020B0604020202020204" pitchFamily="34" charset="0"/>
              </a:rPr>
              <a:t>cvs</a:t>
            </a:r>
            <a:r>
              <a:rPr lang="en-GB" dirty="0">
                <a:latin typeface="Arial" panose="020B0604020202020204" pitchFamily="34" charset="0"/>
                <a:cs typeface="Arial" panose="020B0604020202020204" pitchFamily="34" charset="0"/>
              </a:rPr>
              <a:t>. do.</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 </a:t>
            </a:r>
            <a:r>
              <a:rPr lang="en-GB" dirty="0">
                <a:solidFill>
                  <a:srgbClr val="0000FF"/>
                </a:solidFill>
                <a:latin typeface="Arial" panose="020B0604020202020204" pitchFamily="34" charset="0"/>
                <a:cs typeface="Arial" panose="020B0604020202020204" pitchFamily="34" charset="0"/>
              </a:rPr>
              <a:t>Population cv. </a:t>
            </a:r>
            <a:r>
              <a:rPr lang="en-GB" dirty="0">
                <a:latin typeface="Arial" panose="020B0604020202020204" pitchFamily="34" charset="0"/>
                <a:cs typeface="Arial" panose="020B0604020202020204" pitchFamily="34" charset="0"/>
              </a:rPr>
              <a:t>must embody an effect-</a:t>
            </a:r>
            <a:r>
              <a:rPr lang="en-GB" dirty="0" err="1">
                <a:latin typeface="Arial" panose="020B0604020202020204" pitchFamily="34" charset="0"/>
                <a:cs typeface="Arial" panose="020B0604020202020204" pitchFamily="34" charset="0"/>
              </a:rPr>
              <a:t>tive</a:t>
            </a:r>
            <a:r>
              <a:rPr lang="en-GB" dirty="0">
                <a:latin typeface="Arial" panose="020B0604020202020204" pitchFamily="34" charset="0"/>
                <a:cs typeface="Arial" panose="020B0604020202020204" pitchFamily="34" charset="0"/>
              </a:rPr>
              <a:t> N</a:t>
            </a:r>
            <a:r>
              <a:rPr lang="en-GB" baseline="-25000" dirty="0">
                <a:latin typeface="Arial" panose="020B0604020202020204" pitchFamily="34" charset="0"/>
                <a:cs typeface="Arial" panose="020B0604020202020204" pitchFamily="34" charset="0"/>
              </a:rPr>
              <a:t>e</a:t>
            </a:r>
            <a:r>
              <a:rPr lang="en-GB" dirty="0">
                <a:latin typeface="Arial" panose="020B0604020202020204" pitchFamily="34" charset="0"/>
                <a:cs typeface="Arial" panose="020B0604020202020204" pitchFamily="34" charset="0"/>
              </a:rPr>
              <a:t> &gt;&gt;1 to well-allow heterosis; it then consists of N≈∞ unique, different genotypes.</a:t>
            </a:r>
          </a:p>
        </p:txBody>
      </p:sp>
      <p:sp>
        <p:nvSpPr>
          <p:cNvPr id="13" name="TextBox 12"/>
          <p:cNvSpPr txBox="1"/>
          <p:nvPr/>
        </p:nvSpPr>
        <p:spPr>
          <a:xfrm>
            <a:off x="124781" y="4066422"/>
            <a:ext cx="11982952" cy="2677656"/>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 </a:t>
            </a:r>
            <a:r>
              <a:rPr lang="en-GB" dirty="0">
                <a:solidFill>
                  <a:srgbClr val="0000FF"/>
                </a:solidFill>
                <a:latin typeface="Arial" panose="020B0604020202020204" pitchFamily="34" charset="0"/>
                <a:cs typeface="Arial" panose="020B0604020202020204" pitchFamily="34" charset="0"/>
              </a:rPr>
              <a:t>Hybrid cv</a:t>
            </a:r>
            <a:r>
              <a:rPr lang="en-GB" dirty="0">
                <a:latin typeface="Arial" panose="020B0604020202020204" pitchFamily="34" charset="0"/>
                <a:cs typeface="Arial" panose="020B0604020202020204" pitchFamily="34" charset="0"/>
              </a:rPr>
              <a:t>. can </a:t>
            </a:r>
            <a:r>
              <a:rPr lang="en-GB" dirty="0">
                <a:solidFill>
                  <a:srgbClr val="0000FF"/>
                </a:solidFill>
                <a:latin typeface="Arial" panose="020B0604020202020204" pitchFamily="34" charset="0"/>
                <a:cs typeface="Arial" panose="020B0604020202020204" pitchFamily="34" charset="0"/>
              </a:rPr>
              <a:t>indeed*</a:t>
            </a:r>
            <a:r>
              <a:rPr lang="en-GB" dirty="0">
                <a:latin typeface="Arial" panose="020B0604020202020204" pitchFamily="34" charset="0"/>
                <a:cs typeface="Arial" panose="020B0604020202020204" pitchFamily="34" charset="0"/>
              </a:rPr>
              <a:t> be propagated from the seed that is its grain yield. Yet, the next generation is not any more the same genotype (due to segregation) and will suffer from some inbreeding depression (</a:t>
            </a:r>
            <a:r>
              <a:rPr lang="en-GB" dirty="0">
                <a:solidFill>
                  <a:srgbClr val="0000FF"/>
                </a:solidFill>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if male sterility plays a rôle, this adds some complexity).</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solidFill>
                  <a:srgbClr val="0000FF"/>
                </a:solidFill>
                <a:latin typeface="Arial" panose="020B0604020202020204" pitchFamily="34" charset="0"/>
                <a:cs typeface="Arial" panose="020B0604020202020204" pitchFamily="34" charset="0"/>
              </a:rPr>
              <a:t>Clone </a:t>
            </a:r>
            <a:r>
              <a:rPr lang="en-GB" dirty="0" err="1">
                <a:solidFill>
                  <a:srgbClr val="0000FF"/>
                </a:solidFill>
                <a:latin typeface="Arial" panose="020B0604020202020204" pitchFamily="34" charset="0"/>
                <a:cs typeface="Arial" panose="020B0604020202020204" pitchFamily="34" charset="0"/>
              </a:rPr>
              <a:t>cvs</a:t>
            </a:r>
            <a:r>
              <a:rPr lang="en-GB" dirty="0">
                <a:latin typeface="Arial" panose="020B0604020202020204" pitchFamily="34" charset="0"/>
                <a:cs typeface="Arial" panose="020B0604020202020204" pitchFamily="34" charset="0"/>
              </a:rPr>
              <a:t>. are not propagated by seed but by vegetative propagules such as cuttings (fruit trees, grape), tubers (potato), onions and the like. Farmers do not sow potatoes but </a:t>
            </a:r>
            <a:r>
              <a:rPr lang="en-GB" dirty="0">
                <a:solidFill>
                  <a:srgbClr val="0000FF"/>
                </a:solidFill>
                <a:latin typeface="Arial" panose="020B0604020202020204" pitchFamily="34" charset="0"/>
                <a:cs typeface="Arial" panose="020B0604020202020204" pitchFamily="34" charset="0"/>
              </a:rPr>
              <a:t>plant</a:t>
            </a:r>
            <a:r>
              <a:rPr lang="en-GB" dirty="0">
                <a:latin typeface="Arial" panose="020B0604020202020204" pitchFamily="34" charset="0"/>
                <a:cs typeface="Arial" panose="020B0604020202020204" pitchFamily="34" charset="0"/>
              </a:rPr>
              <a:t> them, just as they </a:t>
            </a:r>
            <a:r>
              <a:rPr lang="en-GB" dirty="0">
                <a:solidFill>
                  <a:srgbClr val="0000FF"/>
                </a:solidFill>
                <a:latin typeface="Arial" panose="020B0604020202020204" pitchFamily="34" charset="0"/>
                <a:cs typeface="Arial" panose="020B0604020202020204" pitchFamily="34" charset="0"/>
              </a:rPr>
              <a:t>plant </a:t>
            </a:r>
            <a:r>
              <a:rPr lang="en-GB" dirty="0">
                <a:latin typeface="Arial" panose="020B0604020202020204" pitchFamily="34" charset="0"/>
                <a:cs typeface="Arial" panose="020B0604020202020204" pitchFamily="34" charset="0"/>
              </a:rPr>
              <a:t>cherry trees. Yet, they </a:t>
            </a:r>
            <a:r>
              <a:rPr lang="en-GB" dirty="0">
                <a:solidFill>
                  <a:srgbClr val="C00000"/>
                </a:solidFill>
                <a:latin typeface="Arial" panose="020B0604020202020204" pitchFamily="34" charset="0"/>
                <a:cs typeface="Arial" panose="020B0604020202020204" pitchFamily="34" charset="0"/>
              </a:rPr>
              <a:t>sow</a:t>
            </a:r>
            <a:r>
              <a:rPr lang="en-GB" dirty="0">
                <a:latin typeface="Arial" panose="020B0604020202020204" pitchFamily="34" charset="0"/>
                <a:cs typeface="Arial" panose="020B0604020202020204" pitchFamily="34" charset="0"/>
              </a:rPr>
              <a:t> their corn or oats (and do not </a:t>
            </a:r>
            <a:r>
              <a:rPr lang="en-GB" dirty="0">
                <a:solidFill>
                  <a:srgbClr val="0000FF"/>
                </a:solidFill>
                <a:latin typeface="Arial" panose="020B0604020202020204" pitchFamily="34" charset="0"/>
                <a:cs typeface="Arial" panose="020B0604020202020204" pitchFamily="34" charset="0"/>
              </a:rPr>
              <a:t>plant</a:t>
            </a:r>
            <a:r>
              <a:rPr lang="en-GB" dirty="0">
                <a:latin typeface="Arial" panose="020B0604020202020204" pitchFamily="34" charset="0"/>
                <a:cs typeface="Arial" panose="020B0604020202020204" pitchFamily="34" charset="0"/>
              </a:rPr>
              <a:t> it). </a:t>
            </a:r>
            <a:r>
              <a:rPr lang="en-GB" dirty="0">
                <a:solidFill>
                  <a:schemeClr val="tx1">
                    <a:lumMod val="50000"/>
                    <a:lumOff val="50000"/>
                  </a:schemeClr>
                </a:solidFill>
                <a:latin typeface="Arial" panose="020B0604020202020204" pitchFamily="34" charset="0"/>
                <a:cs typeface="Arial" panose="020B0604020202020204" pitchFamily="34" charset="0"/>
              </a:rPr>
              <a:t>Although clover can very easily be vegetatively propagated (with a trowel or a pocket knife, without any laboratory equipment), clover breeding is not Clone Breeding ... because farmer do not </a:t>
            </a:r>
            <a:r>
              <a:rPr lang="en-GB" dirty="0">
                <a:solidFill>
                  <a:srgbClr val="0000FF"/>
                </a:solidFill>
                <a:latin typeface="Arial" panose="020B0604020202020204" pitchFamily="34" charset="0"/>
                <a:cs typeface="Arial" panose="020B0604020202020204" pitchFamily="34" charset="0"/>
              </a:rPr>
              <a:t>plant</a:t>
            </a:r>
            <a:r>
              <a:rPr lang="en-GB" dirty="0">
                <a:solidFill>
                  <a:schemeClr val="tx1">
                    <a:lumMod val="50000"/>
                    <a:lumOff val="50000"/>
                  </a:schemeClr>
                </a:solidFill>
                <a:latin typeface="Arial" panose="020B0604020202020204" pitchFamily="34" charset="0"/>
                <a:cs typeface="Arial" panose="020B0604020202020204" pitchFamily="34" charset="0"/>
              </a:rPr>
              <a:t> their clover field but </a:t>
            </a:r>
            <a:r>
              <a:rPr lang="en-GB" dirty="0">
                <a:solidFill>
                  <a:srgbClr val="C00000"/>
                </a:solidFill>
                <a:latin typeface="Arial" panose="020B0604020202020204" pitchFamily="34" charset="0"/>
                <a:cs typeface="Arial" panose="020B0604020202020204" pitchFamily="34" charset="0"/>
              </a:rPr>
              <a:t>seed</a:t>
            </a:r>
            <a:r>
              <a:rPr lang="en-GB" dirty="0">
                <a:solidFill>
                  <a:schemeClr val="tx1">
                    <a:lumMod val="50000"/>
                    <a:lumOff val="50000"/>
                  </a:schemeClr>
                </a:solidFill>
                <a:latin typeface="Arial" panose="020B0604020202020204" pitchFamily="34" charset="0"/>
                <a:cs typeface="Arial" panose="020B0604020202020204" pitchFamily="34" charset="0"/>
              </a:rPr>
              <a:t> it from the certified </a:t>
            </a:r>
            <a:r>
              <a:rPr lang="en-GB" dirty="0">
                <a:solidFill>
                  <a:srgbClr val="C00000"/>
                </a:solidFill>
                <a:latin typeface="Arial" panose="020B0604020202020204" pitchFamily="34" charset="0"/>
                <a:cs typeface="Arial" panose="020B0604020202020204" pitchFamily="34" charset="0"/>
              </a:rPr>
              <a:t>seed</a:t>
            </a:r>
            <a:r>
              <a:rPr lang="en-GB" dirty="0">
                <a:solidFill>
                  <a:schemeClr val="tx1">
                    <a:lumMod val="50000"/>
                    <a:lumOff val="50000"/>
                  </a:schemeClr>
                </a:solidFill>
                <a:latin typeface="Arial" panose="020B0604020202020204" pitchFamily="34" charset="0"/>
                <a:cs typeface="Arial" panose="020B0604020202020204" pitchFamily="34" charset="0"/>
              </a:rPr>
              <a:t> they buy from their trusted </a:t>
            </a:r>
            <a:r>
              <a:rPr lang="en-GB" dirty="0">
                <a:solidFill>
                  <a:srgbClr val="C00000"/>
                </a:solidFill>
                <a:latin typeface="Arial" panose="020B0604020202020204" pitchFamily="34" charset="0"/>
                <a:cs typeface="Arial" panose="020B0604020202020204" pitchFamily="34" charset="0"/>
              </a:rPr>
              <a:t>seed</a:t>
            </a:r>
            <a:r>
              <a:rPr lang="en-GB" dirty="0">
                <a:solidFill>
                  <a:schemeClr val="tx1">
                    <a:lumMod val="50000"/>
                    <a:lumOff val="50000"/>
                  </a:schemeClr>
                </a:solidFill>
                <a:latin typeface="Arial" panose="020B0604020202020204" pitchFamily="34" charset="0"/>
                <a:cs typeface="Arial" panose="020B0604020202020204" pitchFamily="34" charset="0"/>
              </a:rPr>
              <a:t> dealer.</a:t>
            </a:r>
          </a:p>
        </p:txBody>
      </p:sp>
      <p:sp>
        <p:nvSpPr>
          <p:cNvPr id="5" name="Rectangle 4">
            <a:extLst>
              <a:ext uri="{FF2B5EF4-FFF2-40B4-BE49-F238E27FC236}">
                <a16:creationId xmlns:a16="http://schemas.microsoft.com/office/drawing/2014/main" id="{D05938E6-5E71-46BB-B322-217E17CD80A4}"/>
              </a:ext>
            </a:extLst>
          </p:cNvPr>
          <p:cNvSpPr/>
          <p:nvPr/>
        </p:nvSpPr>
        <p:spPr>
          <a:xfrm>
            <a:off x="91444" y="1926453"/>
            <a:ext cx="7514574" cy="479395"/>
          </a:xfrm>
          <a:prstGeom prst="rect">
            <a:avLst/>
          </a:prstGeom>
          <a:noFill/>
          <a:ln w="28575">
            <a:solidFill>
              <a:srgbClr val="0000FF"/>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F"/>
              </a:solidFill>
            </a:endParaRPr>
          </a:p>
        </p:txBody>
      </p:sp>
      <p:sp>
        <p:nvSpPr>
          <p:cNvPr id="6" name="TextBox 5">
            <a:extLst>
              <a:ext uri="{FF2B5EF4-FFF2-40B4-BE49-F238E27FC236}">
                <a16:creationId xmlns:a16="http://schemas.microsoft.com/office/drawing/2014/main" id="{3CB9207E-0B8B-456B-826C-6602F593341C}"/>
              </a:ext>
            </a:extLst>
          </p:cNvPr>
          <p:cNvSpPr txBox="1"/>
          <p:nvPr/>
        </p:nvSpPr>
        <p:spPr>
          <a:xfrm>
            <a:off x="4758431" y="1957526"/>
            <a:ext cx="2778711" cy="400110"/>
          </a:xfrm>
          <a:prstGeom prst="rect">
            <a:avLst/>
          </a:prstGeom>
          <a:solidFill>
            <a:srgbClr val="FFFFFF"/>
          </a:solidFill>
          <a:ln w="28575">
            <a:noFill/>
          </a:ln>
        </p:spPr>
        <p:txBody>
          <a:bodyPr wrap="square" rtlCol="0">
            <a:spAutoFit/>
          </a:bodyPr>
          <a:lstStyle/>
          <a:p>
            <a:r>
              <a:rPr lang="en-GB" sz="2000" dirty="0">
                <a:solidFill>
                  <a:srgbClr val="0000FF"/>
                </a:solidFill>
                <a:latin typeface="Arial" panose="020B0604020202020204" pitchFamily="34" charset="0"/>
                <a:cs typeface="Arial" panose="020B0604020202020204" pitchFamily="34" charset="0"/>
              </a:rPr>
              <a:t>   </a:t>
            </a:r>
            <a:r>
              <a:rPr lang="en-GB" sz="2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Yes      </a:t>
            </a:r>
            <a:r>
              <a:rPr lang="en-GB" sz="2000" dirty="0" err="1">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Yes</a:t>
            </a:r>
            <a:r>
              <a:rPr lang="en-GB" sz="2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GB" sz="2000" dirty="0" err="1">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Yes</a:t>
            </a:r>
            <a:endParaRPr lang="en-GB" sz="20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 name="Right Triangle 10">
            <a:extLst>
              <a:ext uri="{FF2B5EF4-FFF2-40B4-BE49-F238E27FC236}">
                <a16:creationId xmlns:a16="http://schemas.microsoft.com/office/drawing/2014/main" id="{6468DF12-2C95-4E36-87BD-99B6D94068DC}"/>
              </a:ext>
            </a:extLst>
          </p:cNvPr>
          <p:cNvSpPr/>
          <p:nvPr/>
        </p:nvSpPr>
        <p:spPr>
          <a:xfrm>
            <a:off x="22125" y="6627032"/>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4" name="Textfeld 5">
            <a:extLst>
              <a:ext uri="{FF2B5EF4-FFF2-40B4-BE49-F238E27FC236}">
                <a16:creationId xmlns:a16="http://schemas.microsoft.com/office/drawing/2014/main" id="{A27DEBF0-0B61-41C3-BBCA-E313150BE6CF}"/>
              </a:ext>
            </a:extLst>
          </p:cNvPr>
          <p:cNvSpPr txBox="1"/>
          <p:nvPr/>
        </p:nvSpPr>
        <p:spPr>
          <a:xfrm>
            <a:off x="11229494" y="3793985"/>
            <a:ext cx="89220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9</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6727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1928037" y="4292719"/>
            <a:ext cx="10179696" cy="2456057"/>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lnSpc>
                <a:spcPct val="96000"/>
              </a:lnSpc>
              <a:spcBef>
                <a:spcPct val="0"/>
              </a:spcBef>
              <a:buFontTx/>
              <a:buNone/>
            </a:pPr>
            <a:r>
              <a:rPr lang="en-GB" altLang="de-DE" sz="2000" dirty="0">
                <a:latin typeface="Arial" charset="0"/>
              </a:rPr>
              <a:t>Already when breeding an F1 hybrids (</a:t>
            </a:r>
            <a:r>
              <a:rPr lang="en-GB" altLang="de-DE" sz="2000" dirty="0">
                <a:solidFill>
                  <a:srgbClr val="7030A0"/>
                </a:solidFill>
                <a:latin typeface="Arial" charset="0"/>
              </a:rPr>
              <a:t>or clone</a:t>
            </a:r>
            <a:r>
              <a:rPr lang="en-GB" altLang="de-DE" sz="2000" dirty="0">
                <a:latin typeface="Arial" charset="0"/>
              </a:rPr>
              <a:t>)</a:t>
            </a:r>
            <a:r>
              <a:rPr lang="en-GB" altLang="de-DE" sz="2000" dirty="0">
                <a:solidFill>
                  <a:srgbClr val="7030A0"/>
                </a:solidFill>
                <a:latin typeface="Arial" charset="0"/>
              </a:rPr>
              <a:t> </a:t>
            </a:r>
            <a:r>
              <a:rPr lang="en-GB" altLang="de-DE" sz="2000" dirty="0">
                <a:latin typeface="Arial" charset="0"/>
              </a:rPr>
              <a:t>cv., you have to add to your ‘best’ inbred parent (</a:t>
            </a:r>
            <a:r>
              <a:rPr lang="en-GB" altLang="de-DE" sz="2000" dirty="0">
                <a:solidFill>
                  <a:srgbClr val="7030A0"/>
                </a:solidFill>
                <a:latin typeface="Arial" charset="0"/>
              </a:rPr>
              <a:t>or gamete</a:t>
            </a:r>
            <a:r>
              <a:rPr lang="en-GB" altLang="de-DE" sz="2000" dirty="0">
                <a:latin typeface="Arial" charset="0"/>
              </a:rPr>
              <a:t>) a second (</a:t>
            </a:r>
            <a:r>
              <a:rPr lang="en-GB" altLang="de-DE" sz="2000" dirty="0">
                <a:solidFill>
                  <a:srgbClr val="0000FF"/>
                </a:solidFill>
                <a:latin typeface="Arial" charset="0"/>
              </a:rPr>
              <a:t>!second) </a:t>
            </a:r>
            <a:r>
              <a:rPr lang="en-GB" altLang="de-DE" sz="2000" dirty="0">
                <a:latin typeface="Arial" charset="0"/>
              </a:rPr>
              <a:t>best; a </a:t>
            </a:r>
            <a:r>
              <a:rPr lang="en-GB" altLang="de-DE" sz="2000" dirty="0">
                <a:solidFill>
                  <a:srgbClr val="0000FF"/>
                </a:solidFill>
                <a:latin typeface="Arial" charset="0"/>
              </a:rPr>
              <a:t>compromise </a:t>
            </a:r>
            <a:r>
              <a:rPr lang="en-GB" altLang="de-DE" sz="2000" dirty="0">
                <a:latin typeface="Arial" charset="0"/>
              </a:rPr>
              <a:t>that is unknown in Line Bree-ding (the best alone makes the cv.). This disadvantage is normally (over-)compensated by heterosis in the hybrids or clones. In Population </a:t>
            </a:r>
            <a:r>
              <a:rPr lang="en-GB" altLang="de-DE" sz="2000" dirty="0" err="1">
                <a:latin typeface="Arial" charset="0"/>
              </a:rPr>
              <a:t>cvs</a:t>
            </a:r>
            <a:r>
              <a:rPr lang="en-GB" altLang="de-DE" sz="2000" dirty="0">
                <a:latin typeface="Arial" charset="0"/>
              </a:rPr>
              <a:t>., the intensity of selection is even lower, since several or </a:t>
            </a:r>
            <a:r>
              <a:rPr lang="en-GB" altLang="de-DE" sz="2000" dirty="0">
                <a:effectLst>
                  <a:outerShdw blurRad="38100" dist="38100" dir="2700000" algn="tl">
                    <a:srgbClr val="000000">
                      <a:alpha val="43137"/>
                    </a:srgbClr>
                  </a:outerShdw>
                </a:effectLst>
                <a:latin typeface="Arial" charset="0"/>
              </a:rPr>
              <a:t>many</a:t>
            </a:r>
            <a:r>
              <a:rPr lang="en-GB" altLang="de-DE" sz="2000" dirty="0">
                <a:latin typeface="Arial" charset="0"/>
              </a:rPr>
              <a:t> different genotypes (gametes) are used to establish such cv. </a:t>
            </a:r>
            <a:r>
              <a:rPr lang="en-GB" altLang="de-DE" sz="2000" dirty="0">
                <a:solidFill>
                  <a:schemeClr val="tx1">
                    <a:lumMod val="50000"/>
                    <a:lumOff val="50000"/>
                  </a:schemeClr>
                </a:solidFill>
                <a:latin typeface="Arial" charset="0"/>
              </a:rPr>
              <a:t>If you have very </a:t>
            </a:r>
            <a:r>
              <a:rPr lang="en-GB" altLang="de-DE" sz="2000" dirty="0">
                <a:effectLst>
                  <a:outerShdw blurRad="38100" dist="38100" dir="2700000" algn="tl">
                    <a:srgbClr val="000000">
                      <a:alpha val="43137"/>
                    </a:srgbClr>
                  </a:outerShdw>
                </a:effectLst>
                <a:latin typeface="Arial" charset="0"/>
              </a:rPr>
              <a:t>many</a:t>
            </a:r>
            <a:r>
              <a:rPr lang="en-GB" altLang="de-DE" sz="2000" dirty="0">
                <a:solidFill>
                  <a:schemeClr val="tx1">
                    <a:lumMod val="50000"/>
                    <a:lumOff val="50000"/>
                  </a:schemeClr>
                </a:solidFill>
                <a:latin typeface="Arial" charset="0"/>
              </a:rPr>
              <a:t> candidates, the difference in value between best and 2</a:t>
            </a:r>
            <a:r>
              <a:rPr lang="en-GB" altLang="de-DE" sz="2000" baseline="30000" dirty="0">
                <a:solidFill>
                  <a:schemeClr val="tx1">
                    <a:lumMod val="50000"/>
                    <a:lumOff val="50000"/>
                  </a:schemeClr>
                </a:solidFill>
                <a:latin typeface="Arial" charset="0"/>
              </a:rPr>
              <a:t>nd  </a:t>
            </a:r>
            <a:r>
              <a:rPr lang="en-GB" altLang="de-DE" sz="2000" dirty="0">
                <a:solidFill>
                  <a:schemeClr val="tx1">
                    <a:lumMod val="50000"/>
                    <a:lumOff val="50000"/>
                  </a:schemeClr>
                </a:solidFill>
                <a:latin typeface="Arial" charset="0"/>
              </a:rPr>
              <a:t>best (</a:t>
            </a:r>
            <a:r>
              <a:rPr lang="en-GB" altLang="de-DE" sz="2000" i="1" dirty="0">
                <a:solidFill>
                  <a:schemeClr val="tx1">
                    <a:lumMod val="50000"/>
                    <a:lumOff val="50000"/>
                  </a:schemeClr>
                </a:solidFill>
                <a:latin typeface="Arial" charset="0"/>
              </a:rPr>
              <a:t>etc.</a:t>
            </a:r>
            <a:r>
              <a:rPr lang="en-GB" altLang="de-DE" sz="2000" dirty="0">
                <a:solidFill>
                  <a:schemeClr val="tx1">
                    <a:lumMod val="50000"/>
                    <a:lumOff val="50000"/>
                  </a:schemeClr>
                </a:solidFill>
                <a:latin typeface="Arial" charset="0"/>
              </a:rPr>
              <a:t>) is smaller than if there are only few of them. Hence,</a:t>
            </a:r>
            <a:r>
              <a:rPr lang="en-GB" altLang="de-DE" sz="2000" dirty="0">
                <a:latin typeface="Arial" charset="0"/>
              </a:rPr>
              <a:t> </a:t>
            </a:r>
            <a:r>
              <a:rPr lang="en-GB" altLang="de-DE" sz="2000" dirty="0">
                <a:effectLst>
                  <a:outerShdw blurRad="38100" dist="38100" dir="2700000" algn="tl">
                    <a:srgbClr val="000000">
                      <a:alpha val="43137"/>
                    </a:srgbClr>
                  </a:outerShdw>
                </a:effectLst>
                <a:latin typeface="Arial" charset="0"/>
              </a:rPr>
              <a:t>then</a:t>
            </a:r>
            <a:r>
              <a:rPr lang="en-GB" altLang="de-DE" sz="2000" dirty="0">
                <a:solidFill>
                  <a:schemeClr val="tx1">
                    <a:lumMod val="50000"/>
                    <a:lumOff val="50000"/>
                  </a:schemeClr>
                </a:solidFill>
                <a:latin typeface="Arial" charset="0"/>
              </a:rPr>
              <a:t>, with </a:t>
            </a:r>
            <a:r>
              <a:rPr lang="en-GB" altLang="de-DE" sz="2000" dirty="0">
                <a:effectLst>
                  <a:outerShdw blurRad="38100" dist="38100" dir="2700000" algn="tl">
                    <a:srgbClr val="000000">
                      <a:alpha val="43137"/>
                    </a:srgbClr>
                  </a:outerShdw>
                </a:effectLst>
                <a:latin typeface="Arial" charset="0"/>
              </a:rPr>
              <a:t>many</a:t>
            </a:r>
            <a:r>
              <a:rPr lang="en-GB" altLang="de-DE" sz="2000" dirty="0">
                <a:solidFill>
                  <a:schemeClr val="tx1">
                    <a:lumMod val="50000"/>
                    <a:lumOff val="50000"/>
                  </a:schemeClr>
                </a:solidFill>
                <a:latin typeface="Arial" charset="0"/>
              </a:rPr>
              <a:t>, the penalty of adding 2</a:t>
            </a:r>
            <a:r>
              <a:rPr lang="en-GB" altLang="de-DE" sz="2000" baseline="30000" dirty="0">
                <a:solidFill>
                  <a:schemeClr val="tx1">
                    <a:lumMod val="50000"/>
                    <a:lumOff val="50000"/>
                  </a:schemeClr>
                </a:solidFill>
                <a:latin typeface="Arial" charset="0"/>
              </a:rPr>
              <a:t>nd</a:t>
            </a:r>
            <a:r>
              <a:rPr lang="en-GB" altLang="de-DE" sz="2000" dirty="0">
                <a:solidFill>
                  <a:schemeClr val="tx1">
                    <a:lumMod val="50000"/>
                    <a:lumOff val="50000"/>
                  </a:schemeClr>
                </a:solidFill>
                <a:latin typeface="Arial" charset="0"/>
              </a:rPr>
              <a:t> best ... is smaller; yet any advantage of doing so may stay  ;-)</a:t>
            </a:r>
          </a:p>
        </p:txBody>
      </p:sp>
      <p:grpSp>
        <p:nvGrpSpPr>
          <p:cNvPr id="4" name="Group 3"/>
          <p:cNvGrpSpPr/>
          <p:nvPr/>
        </p:nvGrpSpPr>
        <p:grpSpPr>
          <a:xfrm>
            <a:off x="91444" y="720765"/>
            <a:ext cx="7514574" cy="3290412"/>
            <a:chOff x="1" y="640080"/>
            <a:chExt cx="7514574" cy="3290412"/>
          </a:xfrm>
        </p:grpSpPr>
        <p:sp>
          <p:nvSpPr>
            <p:cNvPr id="5" name="Rectangle 4"/>
            <p:cNvSpPr/>
            <p:nvPr/>
          </p:nvSpPr>
          <p:spPr>
            <a:xfrm>
              <a:off x="1" y="640080"/>
              <a:ext cx="7514574" cy="3290412"/>
            </a:xfrm>
            <a:prstGeom prst="rect">
              <a:avLst/>
            </a:prstGeom>
            <a:solidFill>
              <a:schemeClr val="bg1"/>
            </a:solidFill>
            <a:ln w="3810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6" name="Object 5"/>
            <p:cNvGraphicFramePr>
              <a:graphicFrameLocks noChangeAspect="1"/>
            </p:cNvGraphicFramePr>
            <p:nvPr>
              <p:extLst>
                <p:ext uri="{D42A27DB-BD31-4B8C-83A1-F6EECF244321}">
                  <p14:modId xmlns:p14="http://schemas.microsoft.com/office/powerpoint/2010/main" val="1740290880"/>
                </p:ext>
              </p:extLst>
            </p:nvPr>
          </p:nvGraphicFramePr>
          <p:xfrm>
            <a:off x="33338" y="695325"/>
            <a:ext cx="7453312" cy="3165475"/>
          </p:xfrm>
          <a:graphic>
            <a:graphicData uri="http://schemas.openxmlformats.org/presentationml/2006/ole">
              <mc:AlternateContent xmlns:mc="http://schemas.openxmlformats.org/markup-compatibility/2006">
                <mc:Choice xmlns:v="urn:schemas-microsoft-com:vml" Requires="v">
                  <p:oleObj spid="_x0000_s4409" name="Document" r:id="rId3" imgW="8426322" imgH="3590561" progId="Word.Document.12">
                    <p:link updateAutomatic="1"/>
                  </p:oleObj>
                </mc:Choice>
                <mc:Fallback>
                  <p:oleObj name="Document" r:id="rId3" imgW="8426322" imgH="3590561" progId="Word.Document.12">
                    <p:link updateAutomatic="1"/>
                    <p:pic>
                      <p:nvPicPr>
                        <p:cNvPr id="9" name="Object 8"/>
                        <p:cNvPicPr/>
                        <p:nvPr/>
                      </p:nvPicPr>
                      <p:blipFill>
                        <a:blip r:embed="rId4"/>
                        <a:stretch>
                          <a:fillRect/>
                        </a:stretch>
                      </p:blipFill>
                      <p:spPr>
                        <a:xfrm>
                          <a:off x="33338" y="695325"/>
                          <a:ext cx="7453312" cy="3165475"/>
                        </a:xfrm>
                        <a:prstGeom prst="rect">
                          <a:avLst/>
                        </a:prstGeom>
                        <a:solidFill>
                          <a:schemeClr val="bg1"/>
                        </a:solidFill>
                      </p:spPr>
                    </p:pic>
                  </p:oleObj>
                </mc:Fallback>
              </mc:AlternateContent>
            </a:graphicData>
          </a:graphic>
        </p:graphicFrame>
      </p:grpSp>
      <p:sp>
        <p:nvSpPr>
          <p:cNvPr id="7" name="TextBox 6"/>
          <p:cNvSpPr txBox="1"/>
          <p:nvPr/>
        </p:nvSpPr>
        <p:spPr>
          <a:xfrm>
            <a:off x="1" y="118334"/>
            <a:ext cx="1210773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One of few core items to teach and to understand Plant Breeding Methodology.</a:t>
            </a:r>
          </a:p>
        </p:txBody>
      </p:sp>
      <p:sp>
        <p:nvSpPr>
          <p:cNvPr id="9" name="TextBox 8"/>
          <p:cNvSpPr txBox="1"/>
          <p:nvPr/>
        </p:nvSpPr>
        <p:spPr>
          <a:xfrm>
            <a:off x="7659446" y="803429"/>
            <a:ext cx="4448287" cy="313932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dirty="0">
                <a:latin typeface="Arial" charset="0"/>
              </a:rPr>
              <a:t>Line Breeder exerts the maximum </a:t>
            </a:r>
            <a:r>
              <a:rPr lang="en-GB" altLang="de-DE" dirty="0" err="1">
                <a:latin typeface="Arial" charset="0"/>
              </a:rPr>
              <a:t>intensi</a:t>
            </a:r>
            <a:r>
              <a:rPr lang="en-GB" altLang="de-DE" dirty="0">
                <a:latin typeface="Arial" charset="0"/>
              </a:rPr>
              <a:t>-ty of selection: the cv. „is“ (normally) only one („the best“) genotype, established from the best available/identifiable „</a:t>
            </a:r>
            <a:r>
              <a:rPr lang="en-GB" altLang="de-DE" dirty="0">
                <a:solidFill>
                  <a:srgbClr val="0000FF"/>
                </a:solidFill>
                <a:latin typeface="Arial" charset="0"/>
              </a:rPr>
              <a:t>personalized gamete</a:t>
            </a:r>
            <a:r>
              <a:rPr lang="en-GB" altLang="de-DE" dirty="0">
                <a:latin typeface="Arial" charset="0"/>
              </a:rPr>
              <a:t>“. </a:t>
            </a:r>
            <a:r>
              <a:rPr lang="en-GB" altLang="de-DE" dirty="0">
                <a:latin typeface="Arial" charset="0"/>
                <a:sym typeface="Wingdings" panose="05000000000000000000" pitchFamily="2" charset="2"/>
              </a:rPr>
              <a:t></a:t>
            </a:r>
            <a:r>
              <a:rPr lang="en-GB" altLang="de-DE" dirty="0">
                <a:solidFill>
                  <a:schemeClr val="tx1">
                    <a:lumMod val="50000"/>
                    <a:lumOff val="50000"/>
                  </a:schemeClr>
                </a:solidFill>
                <a:latin typeface="Arial" charset="0"/>
                <a:cs typeface="Arial" panose="020B0604020202020204" pitchFamily="34" charset="0"/>
              </a:rPr>
              <a:t>A homozygous plant from selfing an already homozygous plant has 'twice' the genes of the </a:t>
            </a:r>
            <a:r>
              <a:rPr lang="en-GB" altLang="de-DE" dirty="0">
                <a:latin typeface="Arial" charset="0"/>
                <a:cs typeface="Arial" panose="020B0604020202020204" pitchFamily="34" charset="0"/>
              </a:rPr>
              <a:t>mat</a:t>
            </a:r>
            <a:r>
              <a:rPr lang="en-GB" altLang="de-DE" dirty="0">
                <a:solidFill>
                  <a:schemeClr val="tx1">
                    <a:lumMod val="50000"/>
                    <a:lumOff val="50000"/>
                  </a:schemeClr>
                </a:solidFill>
                <a:latin typeface="Arial" charset="0"/>
                <a:cs typeface="Arial" panose="020B0604020202020204" pitchFamily="34" charset="0"/>
              </a:rPr>
              <a:t>ernal gamete that made it, just as it has 'twice' the genes of its </a:t>
            </a:r>
            <a:r>
              <a:rPr lang="en-GB" altLang="de-DE" dirty="0">
                <a:latin typeface="Arial" charset="0"/>
                <a:cs typeface="Arial" panose="020B0604020202020204" pitchFamily="34" charset="0"/>
              </a:rPr>
              <a:t>pat</a:t>
            </a:r>
            <a:r>
              <a:rPr lang="en-GB" altLang="de-DE" dirty="0">
                <a:solidFill>
                  <a:schemeClr val="tx1">
                    <a:lumMod val="50000"/>
                    <a:lumOff val="50000"/>
                  </a:schemeClr>
                </a:solidFill>
                <a:latin typeface="Arial" charset="0"/>
                <a:cs typeface="Arial" panose="020B0604020202020204" pitchFamily="34" charset="0"/>
              </a:rPr>
              <a:t>ernal gamete (both are same). As </a:t>
            </a:r>
            <a:r>
              <a:rPr lang="en-GB" altLang="de-DE" dirty="0">
                <a:solidFill>
                  <a:srgbClr val="0000FF"/>
                </a:solidFill>
                <a:latin typeface="Arial" charset="0"/>
                <a:cs typeface="Arial" panose="020B0604020202020204" pitchFamily="34" charset="0"/>
              </a:rPr>
              <a:t>sporophyte</a:t>
            </a:r>
            <a:r>
              <a:rPr lang="en-GB" altLang="de-DE" dirty="0">
                <a:solidFill>
                  <a:schemeClr val="tx1">
                    <a:lumMod val="50000"/>
                    <a:lumOff val="50000"/>
                  </a:schemeClr>
                </a:solidFill>
                <a:latin typeface="Arial" charset="0"/>
                <a:cs typeface="Arial" panose="020B0604020202020204" pitchFamily="34" charset="0"/>
              </a:rPr>
              <a:t>, as </a:t>
            </a:r>
            <a:r>
              <a:rPr lang="en-GB" altLang="de-DE" dirty="0">
                <a:solidFill>
                  <a:srgbClr val="0000FF"/>
                </a:solidFill>
                <a:latin typeface="Arial" charset="0"/>
                <a:cs typeface="Arial" panose="020B0604020202020204" pitchFamily="34" charset="0"/>
              </a:rPr>
              <a:t>plant</a:t>
            </a:r>
            <a:r>
              <a:rPr lang="en-GB" altLang="de-DE" dirty="0">
                <a:solidFill>
                  <a:schemeClr val="tx1">
                    <a:lumMod val="50000"/>
                    <a:lumOff val="50000"/>
                  </a:schemeClr>
                </a:solidFill>
                <a:latin typeface="Arial" charset="0"/>
                <a:cs typeface="Arial" panose="020B0604020202020204" pitchFamily="34" charset="0"/>
              </a:rPr>
              <a:t>; grasp it </a:t>
            </a:r>
            <a:br>
              <a:rPr lang="en-GB" altLang="de-DE" dirty="0">
                <a:solidFill>
                  <a:schemeClr val="tx1">
                    <a:lumMod val="50000"/>
                    <a:lumOff val="50000"/>
                  </a:schemeClr>
                </a:solidFill>
                <a:latin typeface="Arial" charset="0"/>
                <a:cs typeface="Arial" panose="020B0604020202020204" pitchFamily="34" charset="0"/>
              </a:rPr>
            </a:br>
            <a:r>
              <a:rPr lang="en-GB" altLang="de-DE" dirty="0">
                <a:solidFill>
                  <a:schemeClr val="tx1">
                    <a:lumMod val="50000"/>
                    <a:lumOff val="50000"/>
                  </a:schemeClr>
                </a:solidFill>
                <a:latin typeface="Arial" charset="0"/>
                <a:cs typeface="Arial" panose="020B0604020202020204" pitchFamily="34" charset="0"/>
              </a:rPr>
              <a:t>         as ‘</a:t>
            </a:r>
            <a:r>
              <a:rPr lang="en-GB" altLang="de-DE" dirty="0">
                <a:solidFill>
                  <a:srgbClr val="0000FF"/>
                </a:solidFill>
                <a:latin typeface="Arial" charset="0"/>
                <a:cs typeface="Arial" panose="020B0604020202020204" pitchFamily="34" charset="0"/>
              </a:rPr>
              <a:t>person</a:t>
            </a:r>
            <a:r>
              <a:rPr lang="en-GB" altLang="de-DE" dirty="0">
                <a:solidFill>
                  <a:schemeClr val="tx1">
                    <a:lumMod val="50000"/>
                    <a:lumOff val="50000"/>
                  </a:schemeClr>
                </a:solidFill>
                <a:latin typeface="Arial" charset="0"/>
                <a:cs typeface="Arial" panose="020B0604020202020204" pitchFamily="34" charset="0"/>
              </a:rPr>
              <a:t>’ .. just </a:t>
            </a:r>
            <a:r>
              <a:rPr lang="en-GB" altLang="de-DE" dirty="0">
                <a:latin typeface="Arial" charset="0"/>
                <a:cs typeface="Arial" panose="020B0604020202020204" pitchFamily="34" charset="0"/>
              </a:rPr>
              <a:t>this</a:t>
            </a:r>
            <a:r>
              <a:rPr lang="en-GB" altLang="de-DE" dirty="0">
                <a:solidFill>
                  <a:schemeClr val="tx1">
                    <a:lumMod val="50000"/>
                    <a:lumOff val="50000"/>
                  </a:schemeClr>
                </a:solidFill>
                <a:latin typeface="Arial" charset="0"/>
                <a:cs typeface="Arial" panose="020B0604020202020204" pitchFamily="34" charset="0"/>
              </a:rPr>
              <a:t> gamete 'twice'.</a:t>
            </a:r>
          </a:p>
        </p:txBody>
      </p:sp>
      <p:sp>
        <p:nvSpPr>
          <p:cNvPr id="2"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10</a:t>
            </a:fld>
            <a:endParaRPr lang="en-GB" dirty="0"/>
          </a:p>
        </p:txBody>
      </p:sp>
      <p:pic>
        <p:nvPicPr>
          <p:cNvPr id="13" name="Picture 12">
            <a:extLst>
              <a:ext uri="{FF2B5EF4-FFF2-40B4-BE49-F238E27FC236}">
                <a16:creationId xmlns:a16="http://schemas.microsoft.com/office/drawing/2014/main" id="{35DE54DD-5DE7-48D9-82EA-771B2A186526}"/>
              </a:ext>
            </a:extLst>
          </p:cNvPr>
          <p:cNvPicPr>
            <a:picLocks noChangeAspect="1"/>
          </p:cNvPicPr>
          <p:nvPr/>
        </p:nvPicPr>
        <p:blipFill>
          <a:blip r:embed="rId5"/>
          <a:stretch>
            <a:fillRect/>
          </a:stretch>
        </p:blipFill>
        <p:spPr>
          <a:xfrm rot="16200000">
            <a:off x="-359979" y="4542400"/>
            <a:ext cx="2665478" cy="1776985"/>
          </a:xfrm>
          <a:prstGeom prst="rect">
            <a:avLst/>
          </a:prstGeom>
        </p:spPr>
      </p:pic>
      <p:sp>
        <p:nvSpPr>
          <p:cNvPr id="12" name="TextBox 11"/>
          <p:cNvSpPr txBox="1"/>
          <p:nvPr/>
        </p:nvSpPr>
        <p:spPr>
          <a:xfrm>
            <a:off x="82566" y="6465465"/>
            <a:ext cx="1776984" cy="30008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1350" dirty="0">
                <a:latin typeface="Arial" panose="020B0604020202020204" pitchFamily="34" charset="0"/>
                <a:cs typeface="Arial" panose="020B0604020202020204" pitchFamily="34" charset="0"/>
              </a:rPr>
              <a:t>Corn pollen grains </a:t>
            </a:r>
          </a:p>
        </p:txBody>
      </p:sp>
      <p:sp>
        <p:nvSpPr>
          <p:cNvPr id="8" name="TextBox 7">
            <a:extLst>
              <a:ext uri="{FF2B5EF4-FFF2-40B4-BE49-F238E27FC236}">
                <a16:creationId xmlns:a16="http://schemas.microsoft.com/office/drawing/2014/main" id="{CB4406F2-5DF5-42BA-AF79-5C2C5D7183E7}"/>
              </a:ext>
            </a:extLst>
          </p:cNvPr>
          <p:cNvSpPr txBox="1"/>
          <p:nvPr/>
        </p:nvSpPr>
        <p:spPr>
          <a:xfrm>
            <a:off x="82565" y="3719744"/>
            <a:ext cx="8546530"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The pollen grains shall help to ‘visualize’ gametes; and since often we produce DH- lines from pollen grains, so please grasp the idea of the </a:t>
            </a:r>
            <a:r>
              <a:rPr lang="en-GB" dirty="0">
                <a:solidFill>
                  <a:srgbClr val="0000FF"/>
                </a:solidFill>
                <a:latin typeface="Arial" panose="020B0604020202020204" pitchFamily="34" charset="0"/>
                <a:cs typeface="Arial" panose="020B0604020202020204" pitchFamily="34" charset="0"/>
              </a:rPr>
              <a:t>personalized gamete</a:t>
            </a:r>
            <a:r>
              <a:rPr lang="en-GB" dirty="0">
                <a:latin typeface="Arial" panose="020B0604020202020204" pitchFamily="34" charset="0"/>
                <a:cs typeface="Arial" panose="020B0604020202020204" pitchFamily="34" charset="0"/>
              </a:rPr>
              <a:t>.</a:t>
            </a:r>
          </a:p>
        </p:txBody>
      </p:sp>
      <p:sp>
        <p:nvSpPr>
          <p:cNvPr id="14" name="Right Triangle 13">
            <a:extLst>
              <a:ext uri="{FF2B5EF4-FFF2-40B4-BE49-F238E27FC236}">
                <a16:creationId xmlns:a16="http://schemas.microsoft.com/office/drawing/2014/main" id="{78D28A15-EDB1-4321-AA04-D05D42BC5FC2}"/>
              </a:ext>
            </a:extLst>
          </p:cNvPr>
          <p:cNvSpPr/>
          <p:nvPr/>
        </p:nvSpPr>
        <p:spPr>
          <a:xfrm>
            <a:off x="22125" y="6627032"/>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Tree>
    <p:extLst>
      <p:ext uri="{BB962C8B-B14F-4D97-AF65-F5344CB8AC3E}">
        <p14:creationId xmlns:p14="http://schemas.microsoft.com/office/powerpoint/2010/main" val="2778914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p:cNvGrpSpPr/>
          <p:nvPr/>
        </p:nvGrpSpPr>
        <p:grpSpPr>
          <a:xfrm>
            <a:off x="-607881" y="1397165"/>
            <a:ext cx="8864616" cy="5328592"/>
            <a:chOff x="-607881" y="1397165"/>
            <a:chExt cx="8864616" cy="5328592"/>
          </a:xfrm>
        </p:grpSpPr>
        <p:grpSp>
          <p:nvGrpSpPr>
            <p:cNvPr id="29" name="Group 28"/>
            <p:cNvGrpSpPr/>
            <p:nvPr/>
          </p:nvGrpSpPr>
          <p:grpSpPr>
            <a:xfrm>
              <a:off x="-607881" y="1397165"/>
              <a:ext cx="8864616" cy="5328592"/>
              <a:chOff x="69853" y="1441849"/>
              <a:chExt cx="8864616" cy="5328592"/>
            </a:xfrm>
          </p:grpSpPr>
          <p:grpSp>
            <p:nvGrpSpPr>
              <p:cNvPr id="27" name="Group 26"/>
              <p:cNvGrpSpPr/>
              <p:nvPr/>
            </p:nvGrpSpPr>
            <p:grpSpPr>
              <a:xfrm>
                <a:off x="69853" y="1441849"/>
                <a:ext cx="8864616" cy="5328592"/>
                <a:chOff x="69853" y="1441849"/>
                <a:chExt cx="8864616" cy="5328592"/>
              </a:xfrm>
              <a:effectLst>
                <a:outerShdw blurRad="50800" dist="38100" dir="2700000" algn="tl" rotWithShape="0">
                  <a:prstClr val="black">
                    <a:alpha val="40000"/>
                  </a:prstClr>
                </a:outerShdw>
              </a:effectLst>
            </p:grpSpPr>
            <p:grpSp>
              <p:nvGrpSpPr>
                <p:cNvPr id="25" name="Group 24"/>
                <p:cNvGrpSpPr/>
                <p:nvPr/>
              </p:nvGrpSpPr>
              <p:grpSpPr>
                <a:xfrm>
                  <a:off x="69853" y="1441849"/>
                  <a:ext cx="8864616" cy="5328592"/>
                  <a:chOff x="360309" y="263887"/>
                  <a:chExt cx="8864616" cy="5328592"/>
                </a:xfrm>
              </p:grpSpPr>
              <p:pic>
                <p:nvPicPr>
                  <p:cNvPr id="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309" y="263887"/>
                    <a:ext cx="8864616"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1" name="Gruppieren 18"/>
                  <p:cNvGrpSpPr/>
                  <p:nvPr/>
                </p:nvGrpSpPr>
                <p:grpSpPr>
                  <a:xfrm>
                    <a:off x="4536773" y="3720271"/>
                    <a:ext cx="648072" cy="1224136"/>
                    <a:chOff x="2915816" y="3645024"/>
                    <a:chExt cx="648072" cy="1224136"/>
                  </a:xfrm>
                </p:grpSpPr>
                <p:cxnSp>
                  <p:nvCxnSpPr>
                    <p:cNvPr id="12" name="Gerade Verbindung mit Pfeil 6"/>
                    <p:cNvCxnSpPr/>
                    <p:nvPr/>
                  </p:nvCxnSpPr>
                  <p:spPr>
                    <a:xfrm>
                      <a:off x="3419872" y="3645024"/>
                      <a:ext cx="0" cy="1224136"/>
                    </a:xfrm>
                    <a:prstGeom prst="straightConnector1">
                      <a:avLst/>
                    </a:prstGeom>
                    <a:ln w="28575">
                      <a:solidFill>
                        <a:srgbClr val="0000FF"/>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Textfeld 9"/>
                    <p:cNvSpPr txBox="1"/>
                    <p:nvPr/>
                  </p:nvSpPr>
                  <p:spPr>
                    <a:xfrm>
                      <a:off x="2915816" y="3882534"/>
                      <a:ext cx="648072" cy="338554"/>
                    </a:xfrm>
                    <a:prstGeom prst="rect">
                      <a:avLst/>
                    </a:prstGeom>
                    <a:noFill/>
                  </p:spPr>
                  <p:txBody>
                    <a:bodyPr wrap="square" rtlCol="0">
                      <a:spAutoFit/>
                    </a:bodyPr>
                    <a:lstStyle/>
                    <a:p>
                      <a:r>
                        <a:rPr lang="en-GB" sz="1600" b="1" dirty="0">
                          <a:solidFill>
                            <a:srgbClr val="0000FF"/>
                          </a:solidFill>
                          <a:latin typeface="Arial" panose="020B0604020202020204" pitchFamily="34" charset="0"/>
                          <a:cs typeface="Arial" panose="020B0604020202020204" pitchFamily="34" charset="0"/>
                        </a:rPr>
                        <a:t>70.6</a:t>
                      </a:r>
                    </a:p>
                  </p:txBody>
                </p:sp>
              </p:grpSp>
              <p:grpSp>
                <p:nvGrpSpPr>
                  <p:cNvPr id="14" name="Gruppieren 11"/>
                  <p:cNvGrpSpPr/>
                  <p:nvPr/>
                </p:nvGrpSpPr>
                <p:grpSpPr>
                  <a:xfrm>
                    <a:off x="5184845" y="3720271"/>
                    <a:ext cx="648072" cy="1224136"/>
                    <a:chOff x="2843808" y="1988840"/>
                    <a:chExt cx="648072" cy="1224136"/>
                  </a:xfrm>
                </p:grpSpPr>
                <p:cxnSp>
                  <p:nvCxnSpPr>
                    <p:cNvPr id="15" name="Gerade Verbindung mit Pfeil 12"/>
                    <p:cNvCxnSpPr/>
                    <p:nvPr/>
                  </p:nvCxnSpPr>
                  <p:spPr>
                    <a:xfrm>
                      <a:off x="2915816" y="1988840"/>
                      <a:ext cx="0" cy="1224136"/>
                    </a:xfrm>
                    <a:prstGeom prst="straightConnector1">
                      <a:avLst/>
                    </a:prstGeom>
                    <a:ln w="28575">
                      <a:solidFill>
                        <a:srgbClr val="FF0000"/>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6" name="Textfeld 13"/>
                    <p:cNvSpPr txBox="1"/>
                    <p:nvPr/>
                  </p:nvSpPr>
                  <p:spPr>
                    <a:xfrm>
                      <a:off x="2843808" y="2010326"/>
                      <a:ext cx="648072" cy="338554"/>
                    </a:xfrm>
                    <a:prstGeom prst="rect">
                      <a:avLst/>
                    </a:prstGeom>
                    <a:noFill/>
                  </p:spPr>
                  <p:txBody>
                    <a:bodyPr wrap="square" rtlCol="0">
                      <a:spAutoFit/>
                    </a:bodyPr>
                    <a:lstStyle/>
                    <a:p>
                      <a:r>
                        <a:rPr lang="en-GB" sz="1600" b="1" dirty="0">
                          <a:solidFill>
                            <a:srgbClr val="FF0000"/>
                          </a:solidFill>
                          <a:latin typeface="Arial" panose="020B0604020202020204" pitchFamily="34" charset="0"/>
                          <a:cs typeface="Arial" panose="020B0604020202020204" pitchFamily="34" charset="0"/>
                        </a:rPr>
                        <a:t>74.4</a:t>
                      </a:r>
                    </a:p>
                  </p:txBody>
                </p:sp>
              </p:grpSp>
              <p:grpSp>
                <p:nvGrpSpPr>
                  <p:cNvPr id="17" name="Gruppieren 22"/>
                  <p:cNvGrpSpPr/>
                  <p:nvPr/>
                </p:nvGrpSpPr>
                <p:grpSpPr>
                  <a:xfrm>
                    <a:off x="3960709" y="3720271"/>
                    <a:ext cx="648072" cy="1224136"/>
                    <a:chOff x="3419872" y="3492624"/>
                    <a:chExt cx="648072" cy="1224136"/>
                  </a:xfrm>
                </p:grpSpPr>
                <p:cxnSp>
                  <p:nvCxnSpPr>
                    <p:cNvPr id="18" name="Gerade Verbindung mit Pfeil 23"/>
                    <p:cNvCxnSpPr/>
                    <p:nvPr/>
                  </p:nvCxnSpPr>
                  <p:spPr>
                    <a:xfrm>
                      <a:off x="3995936" y="3492624"/>
                      <a:ext cx="0" cy="1224136"/>
                    </a:xfrm>
                    <a:prstGeom prst="straightConnector1">
                      <a:avLst/>
                    </a:prstGeom>
                    <a:ln w="28575">
                      <a:solidFill>
                        <a:schemeClr val="tx1">
                          <a:lumMod val="50000"/>
                          <a:lumOff val="50000"/>
                        </a:schemeClr>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9" name="Textfeld 24"/>
                    <p:cNvSpPr txBox="1"/>
                    <p:nvPr/>
                  </p:nvSpPr>
                  <p:spPr>
                    <a:xfrm>
                      <a:off x="3419872" y="4090174"/>
                      <a:ext cx="648072" cy="338554"/>
                    </a:xfrm>
                    <a:prstGeom prst="rect">
                      <a:avLst/>
                    </a:prstGeom>
                    <a:noFill/>
                  </p:spPr>
                  <p:txBody>
                    <a:bodyPr wrap="square" rtlCol="0">
                      <a:spAutoFit/>
                    </a:bodyPr>
                    <a:lstStyle/>
                    <a:p>
                      <a:r>
                        <a:rPr lang="en-GB" sz="1600" b="1" dirty="0">
                          <a:solidFill>
                            <a:schemeClr val="tx1">
                              <a:lumMod val="50000"/>
                              <a:lumOff val="50000"/>
                            </a:schemeClr>
                          </a:solidFill>
                          <a:latin typeface="Arial" panose="020B0604020202020204" pitchFamily="34" charset="0"/>
                          <a:cs typeface="Arial" panose="020B0604020202020204" pitchFamily="34" charset="0"/>
                        </a:rPr>
                        <a:t>61.2</a:t>
                      </a:r>
                    </a:p>
                  </p:txBody>
                </p:sp>
              </p:grpSp>
              <p:cxnSp>
                <p:nvCxnSpPr>
                  <p:cNvPr id="20" name="Gerade Verbindung 20"/>
                  <p:cNvCxnSpPr/>
                  <p:nvPr/>
                </p:nvCxnSpPr>
                <p:spPr>
                  <a:xfrm flipV="1">
                    <a:off x="3906353" y="1055975"/>
                    <a:ext cx="0" cy="38884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 Verbindung mit Pfeil 27"/>
                  <p:cNvCxnSpPr/>
                  <p:nvPr/>
                </p:nvCxnSpPr>
                <p:spPr>
                  <a:xfrm>
                    <a:off x="3096613" y="2640151"/>
                    <a:ext cx="792088" cy="0"/>
                  </a:xfrm>
                  <a:prstGeom prst="straightConnector1">
                    <a:avLst/>
                  </a:prstGeom>
                  <a:ln w="38100">
                    <a:solidFill>
                      <a:schemeClr val="tx1"/>
                    </a:solidFill>
                    <a:headEnd type="triangle" w="med" len="med"/>
                    <a:tailEnd type="triangl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3" name="Gerade Verbindung 33"/>
                  <p:cNvCxnSpPr/>
                  <p:nvPr/>
                </p:nvCxnSpPr>
                <p:spPr>
                  <a:xfrm flipV="1">
                    <a:off x="3096613" y="2640151"/>
                    <a:ext cx="0" cy="23042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feld 34"/>
                  <p:cNvSpPr txBox="1"/>
                  <p:nvPr/>
                </p:nvSpPr>
                <p:spPr>
                  <a:xfrm>
                    <a:off x="2960921" y="2247501"/>
                    <a:ext cx="1040914" cy="400110"/>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SD=15</a:t>
                    </a:r>
                  </a:p>
                </p:txBody>
              </p:sp>
            </p:grpSp>
            <p:sp>
              <p:nvSpPr>
                <p:cNvPr id="26" name="Rectangle 25"/>
                <p:cNvSpPr/>
                <p:nvPr/>
              </p:nvSpPr>
              <p:spPr>
                <a:xfrm>
                  <a:off x="69853" y="1441849"/>
                  <a:ext cx="8864616" cy="5328592"/>
                </a:xfrm>
                <a:prstGeom prst="rect">
                  <a:avLst/>
                </a:prstGeom>
                <a:no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8" name="Rectangle 27"/>
              <p:cNvSpPr/>
              <p:nvPr/>
            </p:nvSpPr>
            <p:spPr>
              <a:xfrm>
                <a:off x="166744" y="1569030"/>
                <a:ext cx="720762" cy="47026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1" name="Rectangle 30"/>
            <p:cNvSpPr/>
            <p:nvPr/>
          </p:nvSpPr>
          <p:spPr>
            <a:xfrm>
              <a:off x="506888" y="1710569"/>
              <a:ext cx="2006300" cy="5125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2" name="TextBox 31"/>
          <p:cNvSpPr txBox="1"/>
          <p:nvPr/>
        </p:nvSpPr>
        <p:spPr>
          <a:xfrm>
            <a:off x="69853" y="64546"/>
            <a:ext cx="12043258" cy="830997"/>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Visualization of this ‚Selection Intensity‘ difference between Plant Breeding Categories:</a:t>
            </a:r>
          </a:p>
          <a:p>
            <a:r>
              <a:rPr lang="en-GB" sz="2400" dirty="0">
                <a:solidFill>
                  <a:srgbClr val="0000FF"/>
                </a:solidFill>
                <a:latin typeface="Arial" panose="020B0604020202020204" pitchFamily="34" charset="0"/>
                <a:cs typeface="Arial" panose="020B0604020202020204" pitchFamily="34" charset="0"/>
              </a:rPr>
              <a:t>Best-ever</a:t>
            </a:r>
            <a:r>
              <a:rPr lang="en-GB" sz="2400" dirty="0">
                <a:latin typeface="Arial" panose="020B0604020202020204" pitchFamily="34" charset="0"/>
                <a:cs typeface="Arial" panose="020B0604020202020204" pitchFamily="34" charset="0"/>
              </a:rPr>
              <a:t> ‚doubled gamete-type‘ </a:t>
            </a:r>
            <a:r>
              <a:rPr lang="en-GB" sz="2400" i="1" dirty="0">
                <a:latin typeface="Arial" panose="020B0604020202020204" pitchFamily="34" charset="0"/>
                <a:cs typeface="Arial" panose="020B0604020202020204" pitchFamily="34" charset="0"/>
              </a:rPr>
              <a:t>vs</a:t>
            </a:r>
            <a:r>
              <a:rPr lang="en-GB" sz="2400" dirty="0">
                <a:latin typeface="Arial" panose="020B0604020202020204" pitchFamily="34" charset="0"/>
                <a:cs typeface="Arial" panose="020B0604020202020204" pitchFamily="34" charset="0"/>
              </a:rPr>
              <a:t>. </a:t>
            </a:r>
            <a:r>
              <a:rPr lang="en-GB" sz="2400" dirty="0">
                <a:solidFill>
                  <a:srgbClr val="3D64B1"/>
                </a:solidFill>
                <a:latin typeface="Arial" panose="020B0604020202020204" pitchFamily="34" charset="0"/>
                <a:cs typeface="Arial" panose="020B0604020202020204" pitchFamily="34" charset="0"/>
              </a:rPr>
              <a:t>best-plus-2</a:t>
            </a:r>
            <a:r>
              <a:rPr lang="en-GB" sz="2400" baseline="30000" dirty="0">
                <a:solidFill>
                  <a:srgbClr val="3D64B1"/>
                </a:solidFill>
                <a:latin typeface="Arial" panose="020B0604020202020204" pitchFamily="34" charset="0"/>
                <a:cs typeface="Arial" panose="020B0604020202020204" pitchFamily="34" charset="0"/>
              </a:rPr>
              <a:t>nd</a:t>
            </a:r>
            <a:r>
              <a:rPr lang="en-GB" sz="2400" dirty="0">
                <a:solidFill>
                  <a:srgbClr val="3D64B1"/>
                </a:solidFill>
                <a:latin typeface="Arial" panose="020B0604020202020204" pitchFamily="34" charset="0"/>
                <a:cs typeface="Arial" panose="020B0604020202020204" pitchFamily="34" charset="0"/>
              </a:rPr>
              <a:t>-best</a:t>
            </a:r>
            <a:r>
              <a:rPr lang="en-GB" sz="2400" dirty="0">
                <a:latin typeface="Arial" panose="020B0604020202020204" pitchFamily="34" charset="0"/>
                <a:cs typeface="Arial" panose="020B0604020202020204" pitchFamily="34" charset="0"/>
              </a:rPr>
              <a:t> </a:t>
            </a:r>
            <a:r>
              <a:rPr lang="en-GB" sz="2400" i="1" dirty="0">
                <a:latin typeface="Arial" panose="020B0604020202020204" pitchFamily="34" charset="0"/>
                <a:cs typeface="Arial" panose="020B0604020202020204" pitchFamily="34" charset="0"/>
              </a:rPr>
              <a:t>vs</a:t>
            </a:r>
            <a:r>
              <a:rPr lang="en-GB" sz="2400" dirty="0">
                <a:latin typeface="Arial" panose="020B0604020202020204" pitchFamily="34" charset="0"/>
                <a:cs typeface="Arial" panose="020B0604020202020204" pitchFamily="34" charset="0"/>
              </a:rPr>
              <a:t>. </a:t>
            </a:r>
            <a:r>
              <a:rPr lang="en-GB" sz="2400" dirty="0">
                <a:solidFill>
                  <a:schemeClr val="tx1">
                    <a:lumMod val="50000"/>
                    <a:lumOff val="50000"/>
                  </a:schemeClr>
                </a:solidFill>
                <a:latin typeface="Arial" panose="020B0604020202020204" pitchFamily="34" charset="0"/>
                <a:cs typeface="Arial" panose="020B0604020202020204" pitchFamily="34" charset="0"/>
              </a:rPr>
              <a:t>best-plus-several more.</a:t>
            </a:r>
          </a:p>
        </p:txBody>
      </p:sp>
      <p:sp>
        <p:nvSpPr>
          <p:cNvPr id="21" name="Textfeld 25"/>
          <p:cNvSpPr txBox="1"/>
          <p:nvPr/>
        </p:nvSpPr>
        <p:spPr>
          <a:xfrm>
            <a:off x="69854" y="1006775"/>
            <a:ext cx="12032088" cy="646331"/>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altLang="de-DE" dirty="0">
                <a:latin typeface="Arial" charset="0"/>
              </a:rPr>
              <a:t>In Line Breeding, breeders exert maximum intensity of selection: The cultivar „is“ (normally) only one („the best“) genotype, established from the best available/identifiable inbred lines (aka '</a:t>
            </a:r>
            <a:r>
              <a:rPr lang="en-GB" altLang="de-DE" dirty="0">
                <a:solidFill>
                  <a:srgbClr val="C00000"/>
                </a:solidFill>
                <a:latin typeface="Arial" charset="0"/>
              </a:rPr>
              <a:t>person</a:t>
            </a:r>
            <a:r>
              <a:rPr lang="en-GB" altLang="de-DE" dirty="0">
                <a:latin typeface="Arial" charset="0"/>
              </a:rPr>
              <a:t>alized gametes').</a:t>
            </a:r>
            <a:endParaRPr lang="en-GB" dirty="0">
              <a:latin typeface="Arial" charset="0"/>
            </a:endParaRPr>
          </a:p>
        </p:txBody>
      </p:sp>
      <p:sp>
        <p:nvSpPr>
          <p:cNvPr id="34" name="TextBox 33"/>
          <p:cNvSpPr txBox="1"/>
          <p:nvPr/>
        </p:nvSpPr>
        <p:spPr>
          <a:xfrm>
            <a:off x="4072639" y="1701837"/>
            <a:ext cx="8040472" cy="2308324"/>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Example: Best one of N=12 normally distributed candidates that are </a:t>
            </a:r>
            <a:r>
              <a:rPr lang="en-GB" dirty="0" err="1">
                <a:latin typeface="Arial" panose="020B0604020202020204" pitchFamily="34" charset="0"/>
                <a:cs typeface="Arial" panose="020B0604020202020204" pitchFamily="34" charset="0"/>
              </a:rPr>
              <a:t>availabe</a:t>
            </a:r>
            <a:r>
              <a:rPr lang="en-GB" dirty="0">
                <a:latin typeface="Arial" panose="020B0604020202020204" pitchFamily="34" charset="0"/>
                <a:cs typeface="Arial" panose="020B0604020202020204" pitchFamily="34" charset="0"/>
              </a:rPr>
              <a:t> for selection. The best is then - expectedly - 1.629 SD above mean. This is at </a:t>
            </a:r>
            <a:r>
              <a:rPr lang="en-GB" dirty="0">
                <a:solidFill>
                  <a:srgbClr val="FF0000"/>
                </a:solidFill>
                <a:latin typeface="Arial" panose="020B0604020202020204" pitchFamily="34" charset="0"/>
                <a:cs typeface="Arial" panose="020B0604020202020204" pitchFamily="34" charset="0"/>
              </a:rPr>
              <a:t>74.4</a:t>
            </a:r>
            <a:r>
              <a:rPr lang="en-GB" dirty="0">
                <a:latin typeface="Arial" panose="020B0604020202020204" pitchFamily="34" charset="0"/>
                <a:cs typeface="Arial" panose="020B0604020202020204" pitchFamily="34" charset="0"/>
              </a:rPr>
              <a:t> on our scale. In Line Breeding, </a:t>
            </a:r>
            <a:r>
              <a:rPr lang="en-GB" dirty="0">
                <a:solidFill>
                  <a:srgbClr val="FF0000"/>
                </a:solidFill>
                <a:latin typeface="Arial" panose="020B0604020202020204" pitchFamily="34" charset="0"/>
                <a:cs typeface="Arial" panose="020B0604020202020204" pitchFamily="34" charset="0"/>
              </a:rPr>
              <a:t>that one </a:t>
            </a:r>
            <a:r>
              <a:rPr lang="en-GB" dirty="0">
                <a:latin typeface="Arial" panose="020B0604020202020204" pitchFamily="34" charset="0"/>
                <a:cs typeface="Arial" panose="020B0604020202020204" pitchFamily="34" charset="0"/>
              </a:rPr>
              <a:t>would make the </a:t>
            </a:r>
            <a:r>
              <a:rPr lang="en-GB" dirty="0">
                <a:solidFill>
                  <a:srgbClr val="FF0000"/>
                </a:solidFill>
                <a:latin typeface="Arial" panose="020B0604020202020204" pitchFamily="34" charset="0"/>
                <a:cs typeface="Arial" panose="020B0604020202020204" pitchFamily="34" charset="0"/>
              </a:rPr>
              <a:t>cultivar</a:t>
            </a:r>
            <a:r>
              <a:rPr lang="en-GB" dirty="0">
                <a:latin typeface="Arial" panose="020B0604020202020204" pitchFamily="34" charset="0"/>
                <a:cs typeface="Arial" panose="020B0604020202020204" pitchFamily="34" charset="0"/>
              </a:rPr>
              <a:t>.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In Hybrid breeding: Select the best + add the 2</a:t>
            </a:r>
            <a:r>
              <a:rPr lang="en-GB" baseline="30000" dirty="0">
                <a:latin typeface="Arial" panose="020B0604020202020204" pitchFamily="34" charset="0"/>
                <a:cs typeface="Arial" panose="020B0604020202020204" pitchFamily="34" charset="0"/>
              </a:rPr>
              <a:t>nd </a:t>
            </a:r>
            <a:r>
              <a:rPr lang="en-GB" dirty="0">
                <a:latin typeface="Arial" panose="020B0604020202020204" pitchFamily="34" charset="0"/>
                <a:cs typeface="Arial" panose="020B0604020202020204" pitchFamily="34" charset="0"/>
              </a:rPr>
              <a:t>(expected at 1.134 SD above mean, hence at </a:t>
            </a:r>
            <a:r>
              <a:rPr lang="en-GB" dirty="0">
                <a:solidFill>
                  <a:srgbClr val="0000FF"/>
                </a:solidFill>
                <a:latin typeface="Arial" panose="020B0604020202020204" pitchFamily="34" charset="0"/>
                <a:cs typeface="Arial" panose="020B0604020202020204" pitchFamily="34" charset="0"/>
              </a:rPr>
              <a:t>70.6</a:t>
            </a:r>
            <a:r>
              <a:rPr lang="en-GB" dirty="0">
                <a:latin typeface="Arial" panose="020B0604020202020204" pitchFamily="34" charset="0"/>
                <a:cs typeface="Arial" panose="020B0604020202020204" pitchFamily="34" charset="0"/>
              </a:rPr>
              <a:t>). The hybrid cv. then should perform (74.4+70.6)/2 + heterosis; probably then higher than </a:t>
            </a:r>
            <a:r>
              <a:rPr lang="en-GB" dirty="0">
                <a:solidFill>
                  <a:srgbClr val="FF0000"/>
                </a:solidFill>
                <a:latin typeface="Arial" panose="020B0604020202020204" pitchFamily="34" charset="0"/>
                <a:cs typeface="Arial" panose="020B0604020202020204" pitchFamily="34" charset="0"/>
              </a:rPr>
              <a:t>74.4</a:t>
            </a:r>
            <a:r>
              <a:rPr lang="en-GB" dirty="0">
                <a:latin typeface="Arial" panose="020B0604020202020204" pitchFamily="34" charset="0"/>
                <a:cs typeface="Arial" panose="020B0604020202020204" pitchFamily="34" charset="0"/>
              </a:rPr>
              <a:t>. For a population cv., assume e.g. </a:t>
            </a:r>
            <a:r>
              <a:rPr lang="en-GB" dirty="0">
                <a:solidFill>
                  <a:schemeClr val="tx1">
                    <a:lumMod val="50000"/>
                    <a:lumOff val="50000"/>
                  </a:schemeClr>
                </a:solidFill>
                <a:latin typeface="Arial" panose="020B0604020202020204" pitchFamily="34" charset="0"/>
                <a:cs typeface="Arial" panose="020B0604020202020204" pitchFamily="34" charset="0"/>
              </a:rPr>
              <a:t>N=6</a:t>
            </a:r>
            <a:r>
              <a:rPr lang="en-GB" dirty="0">
                <a:latin typeface="Arial" panose="020B0604020202020204" pitchFamily="34" charset="0"/>
                <a:cs typeface="Arial" panose="020B0604020202020204" pitchFamily="34" charset="0"/>
              </a:rPr>
              <a:t> lines as components to initiate it: Select best, 2</a:t>
            </a:r>
            <a:r>
              <a:rPr lang="en-GB" baseline="30000" dirty="0">
                <a:latin typeface="Arial" panose="020B0604020202020204" pitchFamily="34" charset="0"/>
                <a:cs typeface="Arial" panose="020B0604020202020204" pitchFamily="34" charset="0"/>
              </a:rPr>
              <a:t>nd</a:t>
            </a:r>
            <a:r>
              <a:rPr lang="en-GB" dirty="0">
                <a:latin typeface="Arial" panose="020B0604020202020204" pitchFamily="34" charset="0"/>
                <a:cs typeface="Arial" panose="020B0604020202020204" pitchFamily="34" charset="0"/>
              </a:rPr>
              <a:t>-best .. until six</a:t>
            </a:r>
            <a:r>
              <a:rPr lang="en-GB" baseline="30000" dirty="0">
                <a:latin typeface="Arial" panose="020B0604020202020204" pitchFamily="34" charset="0"/>
                <a:cs typeface="Arial" panose="020B0604020202020204" pitchFamily="34" charset="0"/>
              </a:rPr>
              <a:t>th</a:t>
            </a:r>
            <a:r>
              <a:rPr lang="en-GB" dirty="0">
                <a:latin typeface="Arial" panose="020B0604020202020204" pitchFamily="34" charset="0"/>
                <a:cs typeface="Arial" panose="020B0604020202020204" pitchFamily="34" charset="0"/>
              </a:rPr>
              <a:t>-best (mean outcome is </a:t>
            </a:r>
            <a:r>
              <a:rPr lang="en-GB" dirty="0">
                <a:solidFill>
                  <a:schemeClr val="tx1">
                    <a:lumMod val="50000"/>
                    <a:lumOff val="50000"/>
                  </a:schemeClr>
                </a:solidFill>
                <a:latin typeface="Arial" panose="020B0604020202020204" pitchFamily="34" charset="0"/>
                <a:cs typeface="Arial" panose="020B0604020202020204" pitchFamily="34" charset="0"/>
              </a:rPr>
              <a:t>61.223</a:t>
            </a:r>
            <a:r>
              <a:rPr lang="en-GB" dirty="0">
                <a:latin typeface="Arial" panose="020B0604020202020204" pitchFamily="34" charset="0"/>
                <a:cs typeface="Arial" panose="020B0604020202020204" pitchFamily="34" charset="0"/>
              </a:rPr>
              <a:t>). </a:t>
            </a:r>
          </a:p>
        </p:txBody>
      </p:sp>
      <p:sp>
        <p:nvSpPr>
          <p:cNvPr id="35" name="TextBox 34"/>
          <p:cNvSpPr txBox="1"/>
          <p:nvPr/>
        </p:nvSpPr>
        <p:spPr>
          <a:xfrm>
            <a:off x="5916706" y="4066386"/>
            <a:ext cx="6201605" cy="2339102"/>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Again: The mean of </a:t>
            </a:r>
            <a:r>
              <a:rPr lang="en-GB" dirty="0">
                <a:solidFill>
                  <a:schemeClr val="tx1">
                    <a:lumMod val="50000"/>
                    <a:lumOff val="50000"/>
                  </a:schemeClr>
                </a:solidFill>
                <a:latin typeface="Arial" panose="020B0604020202020204" pitchFamily="34" charset="0"/>
                <a:cs typeface="Arial" panose="020B0604020202020204" pitchFamily="34" charset="0"/>
              </a:rPr>
              <a:t>these six lines </a:t>
            </a:r>
            <a:r>
              <a:rPr lang="en-GB" dirty="0">
                <a:latin typeface="Arial" panose="020B0604020202020204" pitchFamily="34" charset="0"/>
                <a:cs typeface="Arial" panose="020B0604020202020204" pitchFamily="34" charset="0"/>
              </a:rPr>
              <a:t>is then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50 + </a:t>
            </a:r>
            <a:r>
              <a:rPr lang="en-GB" b="1" dirty="0">
                <a:latin typeface="Arial" panose="020B0604020202020204" pitchFamily="34" charset="0"/>
                <a:cs typeface="Arial" panose="020B0604020202020204" pitchFamily="34" charset="0"/>
              </a:rPr>
              <a:t>(</a:t>
            </a:r>
            <a:r>
              <a:rPr lang="en-GB" dirty="0">
                <a:solidFill>
                  <a:schemeClr val="tx1">
                    <a:lumMod val="50000"/>
                    <a:lumOff val="50000"/>
                  </a:schemeClr>
                </a:solidFill>
                <a:latin typeface="Arial" panose="020B0604020202020204" pitchFamily="34" charset="0"/>
                <a:cs typeface="Arial" panose="020B0604020202020204" pitchFamily="34" charset="0"/>
              </a:rPr>
              <a:t>1.629+1.116+0.793+0.537+0.312+0.103)/6</a:t>
            </a:r>
            <a:r>
              <a:rPr lang="en-GB" b="1" dirty="0">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∙15 = </a:t>
            </a:r>
            <a:r>
              <a:rPr lang="en-GB" dirty="0">
                <a:solidFill>
                  <a:schemeClr val="tx1">
                    <a:lumMod val="50000"/>
                    <a:lumOff val="50000"/>
                  </a:schemeClr>
                </a:solidFill>
                <a:latin typeface="Arial" panose="020B0604020202020204" pitchFamily="34" charset="0"/>
                <a:cs typeface="Arial" panose="020B0604020202020204" pitchFamily="34" charset="0"/>
              </a:rPr>
              <a:t>61.223</a:t>
            </a:r>
            <a:r>
              <a:rPr lang="en-GB" dirty="0">
                <a:latin typeface="Arial" panose="020B0604020202020204" pitchFamily="34" charset="0"/>
                <a:cs typeface="Arial" panose="020B0604020202020204" pitchFamily="34" charset="0"/>
              </a:rPr>
              <a:t>; plus some</a:t>
            </a:r>
            <a:r>
              <a:rPr lang="en-GB" sz="2000"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heterosis. Whether this then is really higher than </a:t>
            </a:r>
            <a:r>
              <a:rPr lang="en-GB" dirty="0">
                <a:solidFill>
                  <a:srgbClr val="FF0000"/>
                </a:solidFill>
                <a:latin typeface="Arial" panose="020B0604020202020204" pitchFamily="34" charset="0"/>
                <a:cs typeface="Arial" panose="020B0604020202020204" pitchFamily="34" charset="0"/>
              </a:rPr>
              <a:t>74.4</a:t>
            </a:r>
            <a:r>
              <a:rPr lang="en-GB" dirty="0">
                <a:latin typeface="Arial" panose="020B0604020202020204" pitchFamily="34" charset="0"/>
                <a:cs typeface="Arial" panose="020B0604020202020204" pitchFamily="34" charset="0"/>
              </a:rPr>
              <a:t> remains to be seen; depends on share</a:t>
            </a:r>
            <a:r>
              <a:rPr lang="en-GB" sz="1800"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 and size of heterosis that can be ‘put’ into the cv.</a:t>
            </a:r>
          </a:p>
          <a:p>
            <a:r>
              <a:rPr lang="en-GB" dirty="0">
                <a:solidFill>
                  <a:schemeClr val="tx1">
                    <a:lumMod val="50000"/>
                    <a:lumOff val="50000"/>
                  </a:schemeClr>
                </a:solidFill>
                <a:latin typeface="Arial" panose="020B0604020202020204" pitchFamily="34" charset="0"/>
                <a:cs typeface="Arial" panose="020B0604020202020204" pitchFamily="34" charset="0"/>
              </a:rPr>
              <a:t>For the ‘Order Statistics’: Becker, W.A., 1984- Manual of Quantitative Genetics. 4</a:t>
            </a:r>
            <a:r>
              <a:rPr lang="en-GB" baseline="30000" dirty="0">
                <a:solidFill>
                  <a:schemeClr val="tx1">
                    <a:lumMod val="50000"/>
                    <a:lumOff val="50000"/>
                  </a:schemeClr>
                </a:solidFill>
                <a:latin typeface="Arial" panose="020B0604020202020204" pitchFamily="34" charset="0"/>
                <a:cs typeface="Arial" panose="020B0604020202020204" pitchFamily="34" charset="0"/>
              </a:rPr>
              <a:t>th</a:t>
            </a:r>
            <a:r>
              <a:rPr lang="en-GB" dirty="0">
                <a:solidFill>
                  <a:schemeClr val="tx1">
                    <a:lumMod val="50000"/>
                    <a:lumOff val="50000"/>
                  </a:schemeClr>
                </a:solidFill>
                <a:latin typeface="Arial" panose="020B0604020202020204" pitchFamily="34" charset="0"/>
                <a:cs typeface="Arial" panose="020B0604020202020204" pitchFamily="34" charset="0"/>
              </a:rPr>
              <a:t> Edition, University of Michigan. ISBN 0931399009. Page 331.</a:t>
            </a:r>
            <a:endParaRPr lang="en-GB" dirty="0">
              <a:solidFill>
                <a:schemeClr val="tx1">
                  <a:lumMod val="50000"/>
                  <a:lumOff val="50000"/>
                </a:schemeClr>
              </a:solidFill>
            </a:endParaRPr>
          </a:p>
        </p:txBody>
      </p:sp>
      <p:sp>
        <p:nvSpPr>
          <p:cNvPr id="2" name="Textfeld 5"/>
          <p:cNvSpPr txBox="1"/>
          <p:nvPr/>
        </p:nvSpPr>
        <p:spPr>
          <a:xfrm>
            <a:off x="11330939" y="6325284"/>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11</a:t>
            </a:fld>
            <a:endParaRPr lang="en-GB" dirty="0"/>
          </a:p>
        </p:txBody>
      </p:sp>
      <p:grpSp>
        <p:nvGrpSpPr>
          <p:cNvPr id="41" name="Group 40"/>
          <p:cNvGrpSpPr>
            <a:grpSpLocks noChangeAspect="1"/>
          </p:cNvGrpSpPr>
          <p:nvPr/>
        </p:nvGrpSpPr>
        <p:grpSpPr>
          <a:xfrm>
            <a:off x="88472" y="2030051"/>
            <a:ext cx="1101644" cy="1876639"/>
            <a:chOff x="4076700" y="1085846"/>
            <a:chExt cx="4442460" cy="7567681"/>
          </a:xfrm>
          <a:effectLst>
            <a:outerShdw blurRad="50800" dist="38100" dir="2700000" algn="tl" rotWithShape="0">
              <a:prstClr val="black">
                <a:alpha val="40000"/>
              </a:prstClr>
            </a:outerShdw>
          </a:effectLst>
        </p:grpSpPr>
        <p:pic>
          <p:nvPicPr>
            <p:cNvPr id="42" name="Picture 41"/>
            <p:cNvPicPr>
              <a:picLocks noChangeAspect="1"/>
            </p:cNvPicPr>
            <p:nvPr/>
          </p:nvPicPr>
          <p:blipFill>
            <a:blip r:embed="rId3"/>
            <a:stretch>
              <a:fillRect/>
            </a:stretch>
          </p:blipFill>
          <p:spPr>
            <a:xfrm>
              <a:off x="4076700" y="1085846"/>
              <a:ext cx="4442460" cy="5154929"/>
            </a:xfrm>
            <a:prstGeom prst="rect">
              <a:avLst/>
            </a:prstGeom>
          </p:spPr>
        </p:pic>
        <p:sp>
          <p:nvSpPr>
            <p:cNvPr id="43" name="TextBox 42"/>
            <p:cNvSpPr txBox="1"/>
            <p:nvPr/>
          </p:nvSpPr>
          <p:spPr>
            <a:xfrm>
              <a:off x="4076700" y="6047151"/>
              <a:ext cx="4442460" cy="2606376"/>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1200" i="1" dirty="0" err="1">
                  <a:latin typeface="Arial" panose="020B0604020202020204" pitchFamily="34" charset="0"/>
                  <a:cs typeface="Arial" panose="020B0604020202020204" pitchFamily="34" charset="0"/>
                </a:rPr>
                <a:t>Vicia</a:t>
              </a:r>
              <a:r>
                <a:rPr lang="en-GB" sz="1200" i="1" dirty="0">
                  <a:latin typeface="Arial" panose="020B0604020202020204" pitchFamily="34" charset="0"/>
                  <a:cs typeface="Arial" panose="020B0604020202020204" pitchFamily="34" charset="0"/>
                </a:rPr>
                <a:t> </a:t>
              </a:r>
              <a:r>
                <a:rPr lang="en-GB" sz="1200" i="1" dirty="0" err="1">
                  <a:latin typeface="Arial" panose="020B0604020202020204" pitchFamily="34" charset="0"/>
                  <a:cs typeface="Arial" panose="020B0604020202020204" pitchFamily="34" charset="0"/>
                </a:rPr>
                <a:t>faba</a:t>
              </a:r>
              <a:r>
                <a:rPr lang="en-GB" sz="1200" i="1" dirty="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Pollen Grain © </a:t>
              </a:r>
              <a:r>
                <a:rPr lang="en-GB" sz="1200" dirty="0" err="1">
                  <a:latin typeface="Arial" panose="020B0604020202020204" pitchFamily="34" charset="0"/>
                  <a:cs typeface="Arial" panose="020B0604020202020204" pitchFamily="34" charset="0"/>
                </a:rPr>
                <a:t>Marzinzig</a:t>
              </a:r>
              <a:endParaRPr lang="en-GB" sz="1200" dirty="0">
                <a:latin typeface="Arial" panose="020B0604020202020204" pitchFamily="34" charset="0"/>
                <a:cs typeface="Arial" panose="020B0604020202020204" pitchFamily="34" charset="0"/>
              </a:endParaRPr>
            </a:p>
          </p:txBody>
        </p:sp>
      </p:grpSp>
      <p:sp>
        <p:nvSpPr>
          <p:cNvPr id="36" name="Right Triangle 35">
            <a:extLst>
              <a:ext uri="{FF2B5EF4-FFF2-40B4-BE49-F238E27FC236}">
                <a16:creationId xmlns:a16="http://schemas.microsoft.com/office/drawing/2014/main" id="{11E8636E-CEDB-4F07-8236-BAA2A25AA16B}"/>
              </a:ext>
            </a:extLst>
          </p:cNvPr>
          <p:cNvSpPr/>
          <p:nvPr/>
        </p:nvSpPr>
        <p:spPr>
          <a:xfrm>
            <a:off x="22125" y="6627032"/>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 name="TextBox 2">
            <a:extLst>
              <a:ext uri="{FF2B5EF4-FFF2-40B4-BE49-F238E27FC236}">
                <a16:creationId xmlns:a16="http://schemas.microsoft.com/office/drawing/2014/main" id="{48B2E839-7788-4720-8332-9BC2E5D76C57}"/>
              </a:ext>
            </a:extLst>
          </p:cNvPr>
          <p:cNvSpPr txBox="1"/>
          <p:nvPr/>
        </p:nvSpPr>
        <p:spPr>
          <a:xfrm>
            <a:off x="5916707" y="6419220"/>
            <a:ext cx="4470168" cy="400110"/>
          </a:xfrm>
          <a:prstGeom prst="rect">
            <a:avLst/>
          </a:prstGeom>
          <a:solidFill>
            <a:schemeClr val="bg1"/>
          </a:solidFill>
          <a:effectLst>
            <a:outerShdw blurRad="50800" dist="38100" dir="13500000" algn="br" rotWithShape="0">
              <a:prstClr val="black">
                <a:alpha val="40000"/>
              </a:prstClr>
            </a:outerShdw>
          </a:effectLst>
        </p:spPr>
        <p:txBody>
          <a:bodyPr wrap="square" rtlCol="0">
            <a:spAutoFit/>
          </a:bodyPr>
          <a:lstStyle/>
          <a:p>
            <a:r>
              <a:rPr lang="en-GB" sz="2000"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de-DE" altLang="de-DE" sz="1600" dirty="0">
                <a:solidFill>
                  <a:schemeClr val="tx1">
                    <a:lumMod val="50000"/>
                    <a:lumOff val="50000"/>
                  </a:schemeClr>
                </a:solidFill>
                <a:latin typeface="Arial" panose="020B0604020202020204" pitchFamily="34" charset="0"/>
                <a:cs typeface="Arial" panose="020B0604020202020204" pitchFamily="34" charset="0"/>
              </a:rPr>
              <a:t>UNPLAB-BrMeth_Ch-4[GCA II] </a:t>
            </a:r>
            <a:r>
              <a:rPr lang="de-DE" altLang="de-DE" sz="1600" dirty="0" err="1">
                <a:solidFill>
                  <a:schemeClr val="tx1">
                    <a:lumMod val="50000"/>
                    <a:lumOff val="50000"/>
                  </a:schemeClr>
                </a:solidFill>
                <a:latin typeface="Arial" panose="020B0604020202020204" pitchFamily="34" charset="0"/>
                <a:cs typeface="Arial" panose="020B0604020202020204" pitchFamily="34" charset="0"/>
              </a:rPr>
              <a:t>page</a:t>
            </a:r>
            <a:r>
              <a:rPr lang="de-DE" altLang="de-DE" sz="1600" dirty="0">
                <a:solidFill>
                  <a:schemeClr val="tx1">
                    <a:lumMod val="50000"/>
                    <a:lumOff val="50000"/>
                  </a:schemeClr>
                </a:solidFill>
                <a:latin typeface="Arial" panose="020B0604020202020204" pitchFamily="34" charset="0"/>
                <a:cs typeface="Arial" panose="020B0604020202020204" pitchFamily="34" charset="0"/>
              </a:rPr>
              <a:t> 14,15.</a:t>
            </a:r>
            <a:endParaRPr lang="en-GB" sz="1600" dirty="0">
              <a:solidFill>
                <a:schemeClr val="tx1">
                  <a:lumMod val="50000"/>
                  <a:lumOff val="50000"/>
                </a:schemeClr>
              </a:solidFill>
            </a:endParaRPr>
          </a:p>
        </p:txBody>
      </p:sp>
    </p:spTree>
    <p:extLst>
      <p:ext uri="{BB962C8B-B14F-4D97-AF65-F5344CB8AC3E}">
        <p14:creationId xmlns:p14="http://schemas.microsoft.com/office/powerpoint/2010/main" val="1469398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62753" y="6062628"/>
            <a:ext cx="12041341" cy="646331"/>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F2 is then the </a:t>
            </a:r>
            <a:r>
              <a:rPr lang="en-GB" dirty="0">
                <a:solidFill>
                  <a:srgbClr val="0000FF"/>
                </a:solidFill>
                <a:latin typeface="Arial" panose="020B0604020202020204" pitchFamily="34" charset="0"/>
                <a:cs typeface="Arial" panose="020B0604020202020204" pitchFamily="34" charset="0"/>
              </a:rPr>
              <a:t>first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segregating</a:t>
            </a:r>
            <a:r>
              <a:rPr lang="en-GB" dirty="0">
                <a:solidFill>
                  <a:srgbClr val="0000FF"/>
                </a:solidFill>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generation. It ‚displays‘ the segregation of the male and female gametes of (from) the F1. No meaningful grouping of F2 plants is possible, all are pedigree-related to each other to the same extent.</a:t>
            </a:r>
          </a:p>
        </p:txBody>
      </p:sp>
      <p:sp>
        <p:nvSpPr>
          <p:cNvPr id="2" name="Textfeld 5"/>
          <p:cNvSpPr txBox="1"/>
          <p:nvPr/>
        </p:nvSpPr>
        <p:spPr>
          <a:xfrm>
            <a:off x="11285220" y="6396335"/>
            <a:ext cx="844027"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12</a:t>
            </a:fld>
            <a:endParaRPr lang="en-GB"/>
          </a:p>
        </p:txBody>
      </p:sp>
      <p:grpSp>
        <p:nvGrpSpPr>
          <p:cNvPr id="27" name="Group 26">
            <a:extLst>
              <a:ext uri="{FF2B5EF4-FFF2-40B4-BE49-F238E27FC236}">
                <a16:creationId xmlns:a16="http://schemas.microsoft.com/office/drawing/2014/main" id="{57925D29-5231-4A8C-85E6-67616ABFE927}"/>
              </a:ext>
            </a:extLst>
          </p:cNvPr>
          <p:cNvGrpSpPr/>
          <p:nvPr/>
        </p:nvGrpSpPr>
        <p:grpSpPr>
          <a:xfrm>
            <a:off x="62753" y="593592"/>
            <a:ext cx="12041341" cy="5067666"/>
            <a:chOff x="62753" y="593592"/>
            <a:chExt cx="12041341" cy="5067666"/>
          </a:xfrm>
        </p:grpSpPr>
        <p:pic>
          <p:nvPicPr>
            <p:cNvPr id="4" name="Picture 3">
              <a:extLst>
                <a:ext uri="{FF2B5EF4-FFF2-40B4-BE49-F238E27FC236}">
                  <a16:creationId xmlns:a16="http://schemas.microsoft.com/office/drawing/2014/main" id="{27768E3F-FADF-429D-81B9-8F47A195F6A7}"/>
                </a:ext>
              </a:extLst>
            </p:cNvPr>
            <p:cNvPicPr>
              <a:picLocks noChangeAspect="1"/>
            </p:cNvPicPr>
            <p:nvPr/>
          </p:nvPicPr>
          <p:blipFill>
            <a:blip r:embed="rId2"/>
            <a:stretch>
              <a:fillRect/>
            </a:stretch>
          </p:blipFill>
          <p:spPr>
            <a:xfrm>
              <a:off x="62753" y="599759"/>
              <a:ext cx="9289871" cy="5061499"/>
            </a:xfrm>
            <a:prstGeom prst="rect">
              <a:avLst/>
            </a:prstGeom>
            <a:effectLst>
              <a:outerShdw blurRad="50800" dist="38100" dir="2700000" algn="tl" rotWithShape="0">
                <a:prstClr val="black">
                  <a:alpha val="40000"/>
                </a:prstClr>
              </a:outerShdw>
            </a:effectLst>
          </p:spPr>
        </p:pic>
        <p:sp>
          <p:nvSpPr>
            <p:cNvPr id="13" name="TextBox 12"/>
            <p:cNvSpPr txBox="1"/>
            <p:nvPr/>
          </p:nvSpPr>
          <p:spPr>
            <a:xfrm>
              <a:off x="9476913" y="593592"/>
              <a:ext cx="2627181" cy="4985980"/>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Upon crossing two homozygous, </a:t>
              </a:r>
              <a:r>
                <a:rPr lang="en-GB" dirty="0" err="1">
                  <a:latin typeface="Arial" panose="020B0604020202020204" pitchFamily="34" charset="0"/>
                  <a:cs typeface="Arial" panose="020B0604020202020204" pitchFamily="34" charset="0"/>
                </a:rPr>
                <a:t>geneti-cally</a:t>
              </a:r>
              <a:r>
                <a:rPr lang="en-GB" dirty="0">
                  <a:latin typeface="Arial" panose="020B0604020202020204" pitchFamily="34" charset="0"/>
                  <a:cs typeface="Arial" panose="020B0604020202020204" pitchFamily="34" charset="0"/>
                </a:rPr>
                <a:t> different parents (not necessarily with only one plant per pa-rent), you come to a Mendelian F1-gene-ration (it is irrelevant whether you have N=1 F1-plant or several ones, </a:t>
              </a:r>
              <a:r>
                <a:rPr lang="en-GB" dirty="0">
                  <a:solidFill>
                    <a:schemeClr val="tx1">
                      <a:lumMod val="50000"/>
                      <a:lumOff val="50000"/>
                    </a:schemeClr>
                  </a:solidFill>
                  <a:latin typeface="Arial" panose="020B0604020202020204" pitchFamily="34" charset="0"/>
                  <a:cs typeface="Arial" panose="020B0604020202020204" pitchFamily="34" charset="0"/>
                </a:rPr>
                <a:t>you know why</a:t>
              </a:r>
              <a:r>
                <a:rPr lang="en-GB" dirty="0">
                  <a:latin typeface="Arial" panose="020B060402020202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Upon selfing the F1 (</a:t>
              </a:r>
              <a:r>
                <a:rPr lang="en-GB" dirty="0">
                  <a:solidFill>
                    <a:schemeClr val="tx1">
                      <a:lumMod val="50000"/>
                      <a:lumOff val="50000"/>
                    </a:schemeClr>
                  </a:solidFill>
                  <a:latin typeface="Arial" panose="020B0604020202020204" pitchFamily="34" charset="0"/>
                  <a:cs typeface="Arial" panose="020B0604020202020204" pitchFamily="34" charset="0"/>
                </a:rPr>
                <a:t>or crossing among several individuals of this F1</a:t>
              </a:r>
              <a:r>
                <a:rPr lang="en-GB" dirty="0">
                  <a:latin typeface="Arial" panose="020B0604020202020204" pitchFamily="34" charset="0"/>
                  <a:cs typeface="Arial" panose="020B0604020202020204" pitchFamily="34" charset="0"/>
                </a:rPr>
                <a:t>, </a:t>
              </a:r>
              <a:r>
                <a:rPr lang="en-GB" dirty="0">
                  <a:solidFill>
                    <a:schemeClr val="tx1">
                      <a:lumMod val="50000"/>
                      <a:lumOff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what a waste of effort</a:t>
              </a:r>
              <a:r>
                <a:rPr lang="en-GB" dirty="0">
                  <a:latin typeface="Arial" panose="020B0604020202020204" pitchFamily="34" charset="0"/>
                  <a:cs typeface="Arial" panose="020B0604020202020204" pitchFamily="34" charset="0"/>
                </a:rPr>
                <a:t>) ... you get the genera-</a:t>
              </a:r>
              <a:r>
                <a:rPr lang="en-GB" dirty="0" err="1">
                  <a:latin typeface="Arial" panose="020B0604020202020204" pitchFamily="34" charset="0"/>
                  <a:cs typeface="Arial" panose="020B0604020202020204" pitchFamily="34" charset="0"/>
                </a:rPr>
                <a:t>tion</a:t>
              </a:r>
              <a:r>
                <a:rPr lang="en-GB" dirty="0">
                  <a:latin typeface="Arial" panose="020B0604020202020204" pitchFamily="34" charset="0"/>
                  <a:cs typeface="Arial" panose="020B0604020202020204" pitchFamily="34" charset="0"/>
                </a:rPr>
                <a:t> F2.</a:t>
              </a:r>
            </a:p>
          </p:txBody>
        </p:sp>
        <p:sp>
          <p:nvSpPr>
            <p:cNvPr id="19" name="TextBox 18">
              <a:extLst>
                <a:ext uri="{FF2B5EF4-FFF2-40B4-BE49-F238E27FC236}">
                  <a16:creationId xmlns:a16="http://schemas.microsoft.com/office/drawing/2014/main" id="{1B719F70-87BE-48F4-B97E-8644EF2547DF}"/>
                </a:ext>
              </a:extLst>
            </p:cNvPr>
            <p:cNvSpPr txBox="1"/>
            <p:nvPr/>
          </p:nvSpPr>
          <p:spPr>
            <a:xfrm>
              <a:off x="3616904" y="2354063"/>
              <a:ext cx="1253972" cy="369332"/>
            </a:xfrm>
            <a:prstGeom prst="rect">
              <a:avLst/>
            </a:prstGeom>
            <a:noFill/>
          </p:spPr>
          <p:txBody>
            <a:bodyPr wrap="square" rtlCol="0">
              <a:spAutoFit/>
            </a:bodyPr>
            <a:lstStyle/>
            <a:p>
              <a:r>
                <a:rPr lang="en-GB" kern="4800">
                  <a:solidFill>
                    <a:srgbClr val="7E0000"/>
                  </a:solidFill>
                </a:rPr>
                <a:t>. . . . . . . . . .</a:t>
              </a:r>
            </a:p>
          </p:txBody>
        </p:sp>
        <p:sp>
          <p:nvSpPr>
            <p:cNvPr id="20" name="TextBox 19">
              <a:extLst>
                <a:ext uri="{FF2B5EF4-FFF2-40B4-BE49-F238E27FC236}">
                  <a16:creationId xmlns:a16="http://schemas.microsoft.com/office/drawing/2014/main" id="{6B39600C-15E1-4F33-A7E0-7BE602972BF1}"/>
                </a:ext>
              </a:extLst>
            </p:cNvPr>
            <p:cNvSpPr txBox="1"/>
            <p:nvPr/>
          </p:nvSpPr>
          <p:spPr>
            <a:xfrm>
              <a:off x="3609504" y="2985862"/>
              <a:ext cx="1253972" cy="369332"/>
            </a:xfrm>
            <a:prstGeom prst="rect">
              <a:avLst/>
            </a:prstGeom>
            <a:noFill/>
          </p:spPr>
          <p:txBody>
            <a:bodyPr wrap="square" rtlCol="0">
              <a:spAutoFit/>
            </a:bodyPr>
            <a:lstStyle/>
            <a:p>
              <a:r>
                <a:rPr lang="en-GB" kern="4800">
                  <a:solidFill>
                    <a:srgbClr val="7E0000"/>
                  </a:solidFill>
                </a:rPr>
                <a:t>. . . . . . . . . .</a:t>
              </a:r>
            </a:p>
          </p:txBody>
        </p:sp>
        <p:sp>
          <p:nvSpPr>
            <p:cNvPr id="21" name="TextBox 20">
              <a:extLst>
                <a:ext uri="{FF2B5EF4-FFF2-40B4-BE49-F238E27FC236}">
                  <a16:creationId xmlns:a16="http://schemas.microsoft.com/office/drawing/2014/main" id="{4B062190-02B9-4C95-B270-47B1E70454AF}"/>
                </a:ext>
              </a:extLst>
            </p:cNvPr>
            <p:cNvSpPr txBox="1"/>
            <p:nvPr/>
          </p:nvSpPr>
          <p:spPr>
            <a:xfrm>
              <a:off x="3610980" y="3755261"/>
              <a:ext cx="1253972" cy="369332"/>
            </a:xfrm>
            <a:prstGeom prst="rect">
              <a:avLst/>
            </a:prstGeom>
            <a:noFill/>
          </p:spPr>
          <p:txBody>
            <a:bodyPr wrap="square" rtlCol="0">
              <a:spAutoFit/>
            </a:bodyPr>
            <a:lstStyle/>
            <a:p>
              <a:r>
                <a:rPr lang="en-GB" kern="4800">
                  <a:solidFill>
                    <a:srgbClr val="7E0000"/>
                  </a:solidFill>
                </a:rPr>
                <a:t>. . . . . . . . . .</a:t>
              </a:r>
            </a:p>
          </p:txBody>
        </p:sp>
        <p:sp>
          <p:nvSpPr>
            <p:cNvPr id="22" name="TextBox 21">
              <a:extLst>
                <a:ext uri="{FF2B5EF4-FFF2-40B4-BE49-F238E27FC236}">
                  <a16:creationId xmlns:a16="http://schemas.microsoft.com/office/drawing/2014/main" id="{79F05D50-929F-49B4-B249-B97F7F09D3ED}"/>
                </a:ext>
              </a:extLst>
            </p:cNvPr>
            <p:cNvSpPr txBox="1"/>
            <p:nvPr/>
          </p:nvSpPr>
          <p:spPr>
            <a:xfrm>
              <a:off x="3621345" y="4613414"/>
              <a:ext cx="1253972" cy="369332"/>
            </a:xfrm>
            <a:prstGeom prst="rect">
              <a:avLst/>
            </a:prstGeom>
            <a:noFill/>
          </p:spPr>
          <p:txBody>
            <a:bodyPr wrap="square" rtlCol="0">
              <a:spAutoFit/>
            </a:bodyPr>
            <a:lstStyle/>
            <a:p>
              <a:r>
                <a:rPr lang="en-GB" kern="4800">
                  <a:solidFill>
                    <a:srgbClr val="7E0000"/>
                  </a:solidFill>
                </a:rPr>
                <a:t>. . . . . . . . . .</a:t>
              </a:r>
            </a:p>
          </p:txBody>
        </p:sp>
        <p:cxnSp>
          <p:nvCxnSpPr>
            <p:cNvPr id="23" name="Straight Connector 22">
              <a:extLst>
                <a:ext uri="{FF2B5EF4-FFF2-40B4-BE49-F238E27FC236}">
                  <a16:creationId xmlns:a16="http://schemas.microsoft.com/office/drawing/2014/main" id="{C9897708-FB0E-4190-8A4B-6CB780326F5F}"/>
                </a:ext>
              </a:extLst>
            </p:cNvPr>
            <p:cNvCxnSpPr>
              <a:cxnSpLocks/>
            </p:cNvCxnSpPr>
            <p:nvPr/>
          </p:nvCxnSpPr>
          <p:spPr>
            <a:xfrm flipH="1">
              <a:off x="5659515" y="4358936"/>
              <a:ext cx="88776" cy="439144"/>
            </a:xfrm>
            <a:prstGeom prst="line">
              <a:avLst/>
            </a:prstGeom>
            <a:ln w="9525">
              <a:solidFill>
                <a:srgbClr val="5C422A"/>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5AEC623B-64A0-46E9-9B06-7A1C41016F92}"/>
              </a:ext>
            </a:extLst>
          </p:cNvPr>
          <p:cNvGrpSpPr/>
          <p:nvPr/>
        </p:nvGrpSpPr>
        <p:grpSpPr>
          <a:xfrm>
            <a:off x="37652" y="48409"/>
            <a:ext cx="12091595" cy="1941095"/>
            <a:chOff x="37652" y="48409"/>
            <a:chExt cx="12091595" cy="1941095"/>
          </a:xfrm>
        </p:grpSpPr>
        <p:sp>
          <p:nvSpPr>
            <p:cNvPr id="10" name="TextBox 9"/>
            <p:cNvSpPr txBox="1"/>
            <p:nvPr/>
          </p:nvSpPr>
          <p:spPr>
            <a:xfrm>
              <a:off x="37652" y="48409"/>
              <a:ext cx="12091595" cy="461665"/>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Sketch of the first generations of a Line Breeding program (© W. Link). </a:t>
              </a:r>
            </a:p>
          </p:txBody>
        </p:sp>
        <p:sp>
          <p:nvSpPr>
            <p:cNvPr id="5" name="TextBox 4">
              <a:extLst>
                <a:ext uri="{FF2B5EF4-FFF2-40B4-BE49-F238E27FC236}">
                  <a16:creationId xmlns:a16="http://schemas.microsoft.com/office/drawing/2014/main" id="{476CB7C6-F189-46A2-A03B-2F083C6DC6D3}"/>
                </a:ext>
              </a:extLst>
            </p:cNvPr>
            <p:cNvSpPr txBox="1"/>
            <p:nvPr/>
          </p:nvSpPr>
          <p:spPr>
            <a:xfrm>
              <a:off x="3615430" y="1620172"/>
              <a:ext cx="1253972" cy="369332"/>
            </a:xfrm>
            <a:prstGeom prst="rect">
              <a:avLst/>
            </a:prstGeom>
            <a:noFill/>
          </p:spPr>
          <p:txBody>
            <a:bodyPr wrap="square" rtlCol="0">
              <a:spAutoFit/>
            </a:bodyPr>
            <a:lstStyle/>
            <a:p>
              <a:r>
                <a:rPr lang="en-GB" kern="4800">
                  <a:solidFill>
                    <a:srgbClr val="7E0000"/>
                  </a:solidFill>
                </a:rPr>
                <a:t>. . . . . . . . . .</a:t>
              </a:r>
            </a:p>
          </p:txBody>
        </p:sp>
        <p:cxnSp>
          <p:nvCxnSpPr>
            <p:cNvPr id="24" name="Straight Connector 23">
              <a:extLst>
                <a:ext uri="{FF2B5EF4-FFF2-40B4-BE49-F238E27FC236}">
                  <a16:creationId xmlns:a16="http://schemas.microsoft.com/office/drawing/2014/main" id="{8049908C-C25B-4B07-A22B-60CDEF5952AE}"/>
                </a:ext>
              </a:extLst>
            </p:cNvPr>
            <p:cNvCxnSpPr>
              <a:cxnSpLocks/>
            </p:cNvCxnSpPr>
            <p:nvPr/>
          </p:nvCxnSpPr>
          <p:spPr>
            <a:xfrm flipH="1">
              <a:off x="8717872" y="1123025"/>
              <a:ext cx="31073" cy="513984"/>
            </a:xfrm>
            <a:prstGeom prst="line">
              <a:avLst/>
            </a:prstGeom>
            <a:ln w="9525">
              <a:solidFill>
                <a:srgbClr val="5C422A"/>
              </a:solidFill>
            </a:ln>
          </p:spPr>
          <p:style>
            <a:lnRef idx="1">
              <a:schemeClr val="accent1"/>
            </a:lnRef>
            <a:fillRef idx="0">
              <a:schemeClr val="accent1"/>
            </a:fillRef>
            <a:effectRef idx="0">
              <a:schemeClr val="accent1"/>
            </a:effectRef>
            <a:fontRef idx="minor">
              <a:schemeClr val="tx1"/>
            </a:fontRef>
          </p:style>
        </p:cxnSp>
      </p:grpSp>
      <p:pic>
        <p:nvPicPr>
          <p:cNvPr id="18" name="Picture 17">
            <a:extLst>
              <a:ext uri="{FF2B5EF4-FFF2-40B4-BE49-F238E27FC236}">
                <a16:creationId xmlns:a16="http://schemas.microsoft.com/office/drawing/2014/main" id="{47810343-6CC0-49EA-A8F3-A1D772622985}"/>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62000"/>
                    </a14:imgEffect>
                  </a14:imgLayer>
                </a14:imgProps>
              </a:ext>
              <a:ext uri="{28A0092B-C50C-407E-A947-70E740481C1C}">
                <a14:useLocalDpi xmlns:a14="http://schemas.microsoft.com/office/drawing/2010/main" val="0"/>
              </a:ext>
            </a:extLst>
          </a:blip>
          <a:stretch>
            <a:fillRect/>
          </a:stretch>
        </p:blipFill>
        <p:spPr>
          <a:xfrm rot="5400000">
            <a:off x="486403" y="233605"/>
            <a:ext cx="692698" cy="1539998"/>
          </a:xfrm>
          <a:prstGeom prst="rect">
            <a:avLst/>
          </a:prstGeom>
          <a:effectLst>
            <a:outerShdw blurRad="50800" dist="38100" dir="2700000" algn="tl" rotWithShape="0">
              <a:prstClr val="black">
                <a:alpha val="40000"/>
              </a:prstClr>
            </a:outerShdw>
          </a:effectLst>
        </p:spPr>
      </p:pic>
      <p:sp>
        <p:nvSpPr>
          <p:cNvPr id="17" name="Right Triangle 16">
            <a:extLst>
              <a:ext uri="{FF2B5EF4-FFF2-40B4-BE49-F238E27FC236}">
                <a16:creationId xmlns:a16="http://schemas.microsoft.com/office/drawing/2014/main" id="{AD93FE6A-02F4-4361-ADFB-7BE3DE65D684}"/>
              </a:ext>
            </a:extLst>
          </p:cNvPr>
          <p:cNvSpPr/>
          <p:nvPr/>
        </p:nvSpPr>
        <p:spPr>
          <a:xfrm>
            <a:off x="22125" y="6627032"/>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Tree>
    <p:extLst>
      <p:ext uri="{BB962C8B-B14F-4D97-AF65-F5344CB8AC3E}">
        <p14:creationId xmlns:p14="http://schemas.microsoft.com/office/powerpoint/2010/main" val="1652766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9F84771-8A2B-4AD4-A4EB-51D0081C415B}"/>
              </a:ext>
            </a:extLst>
          </p:cNvPr>
          <p:cNvPicPr>
            <a:picLocks noChangeAspect="1"/>
          </p:cNvPicPr>
          <p:nvPr/>
        </p:nvPicPr>
        <p:blipFill>
          <a:blip r:embed="rId2"/>
          <a:stretch>
            <a:fillRect/>
          </a:stretch>
        </p:blipFill>
        <p:spPr>
          <a:xfrm>
            <a:off x="110564" y="910488"/>
            <a:ext cx="6442235" cy="3509992"/>
          </a:xfrm>
          <a:prstGeom prst="rect">
            <a:avLst/>
          </a:prstGeom>
          <a:effectLst>
            <a:outerShdw blurRad="50800" dist="38100" dir="2700000" algn="tl" rotWithShape="0">
              <a:prstClr val="black">
                <a:alpha val="40000"/>
              </a:prstClr>
            </a:outerShdw>
          </a:effectLst>
        </p:spPr>
      </p:pic>
      <p:cxnSp>
        <p:nvCxnSpPr>
          <p:cNvPr id="22" name="Straight Connector 21">
            <a:extLst>
              <a:ext uri="{FF2B5EF4-FFF2-40B4-BE49-F238E27FC236}">
                <a16:creationId xmlns:a16="http://schemas.microsoft.com/office/drawing/2014/main" id="{E7ED7F29-F533-4663-A870-D07FEB50C550}"/>
              </a:ext>
            </a:extLst>
          </p:cNvPr>
          <p:cNvCxnSpPr>
            <a:cxnSpLocks/>
          </p:cNvCxnSpPr>
          <p:nvPr/>
        </p:nvCxnSpPr>
        <p:spPr>
          <a:xfrm flipH="1">
            <a:off x="3991743" y="3517360"/>
            <a:ext cx="61563" cy="304533"/>
          </a:xfrm>
          <a:prstGeom prst="line">
            <a:avLst/>
          </a:prstGeom>
          <a:ln w="9525">
            <a:solidFill>
              <a:srgbClr val="5C422A"/>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7652" y="48409"/>
            <a:ext cx="12091595" cy="461665"/>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All propagation here is </a:t>
            </a:r>
            <a:r>
              <a:rPr lang="en-GB" sz="2400" dirty="0">
                <a:solidFill>
                  <a:srgbClr val="0000FF"/>
                </a:solidFill>
                <a:latin typeface="Arial" panose="020B0604020202020204" pitchFamily="34" charset="0"/>
                <a:cs typeface="Arial" panose="020B0604020202020204" pitchFamily="34" charset="0"/>
              </a:rPr>
              <a:t>self-fertilization</a:t>
            </a:r>
            <a:r>
              <a:rPr lang="en-GB" sz="2400" dirty="0">
                <a:latin typeface="Arial" panose="020B0604020202020204" pitchFamily="34" charset="0"/>
                <a:cs typeface="Arial" panose="020B0604020202020204" pitchFamily="34" charset="0"/>
              </a:rPr>
              <a:t>, and there is no selection yet (not breeding yet).</a:t>
            </a:r>
          </a:p>
        </p:txBody>
      </p:sp>
      <p:sp>
        <p:nvSpPr>
          <p:cNvPr id="13" name="TextBox 12"/>
          <p:cNvSpPr txBox="1"/>
          <p:nvPr/>
        </p:nvSpPr>
        <p:spPr>
          <a:xfrm>
            <a:off x="6625712" y="623623"/>
            <a:ext cx="5503533" cy="3785652"/>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You easily see that features such as leaf colour, leaf size, leaf number per plant, plant length, root length ... differ between parents. You see (F1 </a:t>
            </a:r>
            <a:r>
              <a:rPr lang="en-GB" i="1" dirty="0">
                <a:latin typeface="Arial" panose="020B0604020202020204" pitchFamily="34" charset="0"/>
                <a:cs typeface="Arial" panose="020B0604020202020204" pitchFamily="34" charset="0"/>
              </a:rPr>
              <a:t>vs.</a:t>
            </a:r>
            <a:r>
              <a:rPr lang="en-GB" dirty="0">
                <a:latin typeface="Arial" panose="020B0604020202020204" pitchFamily="34" charset="0"/>
                <a:cs typeface="Arial" panose="020B0604020202020204" pitchFamily="34" charset="0"/>
              </a:rPr>
              <a:t> P1, P2): </a:t>
            </a:r>
            <a:r>
              <a:rPr lang="en-GB" dirty="0">
                <a:solidFill>
                  <a:srgbClr val="0000FF"/>
                </a:solidFill>
                <a:latin typeface="Arial" panose="020B0604020202020204" pitchFamily="34" charset="0"/>
                <a:cs typeface="Arial" panose="020B0604020202020204" pitchFamily="34" charset="0"/>
              </a:rPr>
              <a:t>Blue</a:t>
            </a:r>
            <a:r>
              <a:rPr lang="en-GB" dirty="0">
                <a:latin typeface="Arial" panose="020B0604020202020204" pitchFamily="34" charset="0"/>
                <a:cs typeface="Arial" panose="020B0604020202020204" pitchFamily="34" charset="0"/>
              </a:rPr>
              <a:t> is dominant over </a:t>
            </a:r>
            <a:r>
              <a:rPr lang="en-GB" dirty="0">
                <a:solidFill>
                  <a:srgbClr val="92D050"/>
                </a:solidFill>
                <a:latin typeface="Arial" panose="020B0604020202020204" pitchFamily="34" charset="0"/>
                <a:cs typeface="Arial" panose="020B0604020202020204" pitchFamily="34" charset="0"/>
              </a:rPr>
              <a:t>gree</a:t>
            </a:r>
            <a:r>
              <a:rPr lang="en-GB" dirty="0">
                <a:solidFill>
                  <a:srgbClr val="00B050"/>
                </a:solidFill>
                <a:latin typeface="Arial" panose="020B0604020202020204" pitchFamily="34" charset="0"/>
                <a:cs typeface="Arial" panose="020B0604020202020204" pitchFamily="34" charset="0"/>
              </a:rPr>
              <a:t>nish</a:t>
            </a:r>
            <a:r>
              <a:rPr lang="en-GB" dirty="0">
                <a:latin typeface="Arial" panose="020B0604020202020204" pitchFamily="34" charset="0"/>
                <a:cs typeface="Arial" panose="020B0604020202020204" pitchFamily="34" charset="0"/>
              </a:rPr>
              <a:t>, tallish over short.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In F2, you see that even colours other </a:t>
            </a:r>
            <a:r>
              <a:rPr lang="en-GB" dirty="0">
                <a:solidFill>
                  <a:srgbClr val="0000FF"/>
                </a:solidFill>
                <a:latin typeface="Arial" panose="020B0604020202020204" pitchFamily="34" charset="0"/>
                <a:cs typeface="Arial" panose="020B0604020202020204" pitchFamily="34" charset="0"/>
              </a:rPr>
              <a:t>than parental blue</a:t>
            </a:r>
            <a:r>
              <a:rPr lang="en-GB" dirty="0">
                <a:latin typeface="Arial" panose="020B0604020202020204" pitchFamily="34" charset="0"/>
                <a:cs typeface="Arial" panose="020B0604020202020204" pitchFamily="34" charset="0"/>
              </a:rPr>
              <a:t> and </a:t>
            </a:r>
            <a:r>
              <a:rPr lang="en-GB" dirty="0">
                <a:solidFill>
                  <a:srgbClr val="00B050"/>
                </a:solidFill>
                <a:latin typeface="Arial" panose="020B0604020202020204" pitchFamily="34" charset="0"/>
                <a:cs typeface="Arial" panose="020B0604020202020204" pitchFamily="34" charset="0"/>
              </a:rPr>
              <a:t>green</a:t>
            </a:r>
            <a:r>
              <a:rPr lang="en-GB" dirty="0">
                <a:latin typeface="Arial" panose="020B0604020202020204" pitchFamily="34" charset="0"/>
                <a:cs typeface="Arial" panose="020B0604020202020204" pitchFamily="34" charset="0"/>
              </a:rPr>
              <a:t> can occur, obviously because colour is not monogenetic. </a:t>
            </a:r>
            <a:r>
              <a:rPr lang="en-GB" i="1" dirty="0">
                <a:latin typeface="Arial" panose="020B0604020202020204" pitchFamily="34" charset="0"/>
                <a:cs typeface="Arial" panose="020B0604020202020204" pitchFamily="34" charset="0"/>
              </a:rPr>
              <a:t>Et cetera</a:t>
            </a:r>
            <a:r>
              <a:rPr lang="en-GB" dirty="0">
                <a:latin typeface="Arial" panose="020B0604020202020204" pitchFamily="34" charset="0"/>
                <a:cs typeface="Arial" panose="020B0604020202020204" pitchFamily="34" charset="0"/>
              </a:rPr>
              <a:t>.</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Quantitative Genetics wants to algebraically model the amount of genetic variance that is displayed in F2; and wants to model the amount of genetic variance that is displayed as contrasts between the F3-lines.   ...</a:t>
            </a:r>
          </a:p>
        </p:txBody>
      </p:sp>
      <p:sp>
        <p:nvSpPr>
          <p:cNvPr id="5" name="TextBox 4"/>
          <p:cNvSpPr txBox="1"/>
          <p:nvPr/>
        </p:nvSpPr>
        <p:spPr>
          <a:xfrm>
            <a:off x="37651" y="4446860"/>
            <a:ext cx="12091595" cy="230832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Of course, a </a:t>
            </a:r>
            <a:r>
              <a:rPr lang="en-GB" dirty="0">
                <a:solidFill>
                  <a:srgbClr val="0000FF"/>
                </a:solidFill>
                <a:latin typeface="Arial" panose="020B0604020202020204" pitchFamily="34" charset="0"/>
                <a:cs typeface="Arial" panose="020B0604020202020204" pitchFamily="34" charset="0"/>
              </a:rPr>
              <a:t>blue short </a:t>
            </a:r>
            <a:r>
              <a:rPr lang="en-GB" dirty="0">
                <a:latin typeface="Arial" panose="020B0604020202020204" pitchFamily="34" charset="0"/>
                <a:cs typeface="Arial" panose="020B0604020202020204" pitchFamily="34" charset="0"/>
              </a:rPr>
              <a:t>F2-plant produces </a:t>
            </a:r>
            <a:r>
              <a:rPr lang="en-GB" dirty="0">
                <a:solidFill>
                  <a:srgbClr val="0000FF"/>
                </a:solidFill>
                <a:latin typeface="Arial" panose="020B0604020202020204" pitchFamily="34" charset="0"/>
                <a:cs typeface="Arial" panose="020B0604020202020204" pitchFamily="34" charset="0"/>
              </a:rPr>
              <a:t>blue short </a:t>
            </a:r>
            <a:r>
              <a:rPr lang="en-GB" dirty="0">
                <a:latin typeface="Arial" panose="020B0604020202020204" pitchFamily="34" charset="0"/>
                <a:cs typeface="Arial" panose="020B0604020202020204" pitchFamily="34" charset="0"/>
              </a:rPr>
              <a:t>offspring as F3-line; although there is still some segregation between these F3-indiviudals for colour and further features. The genetic differences between P1 and P2 cause the heterozygosity in F1. The heterozygous loci in F1 segregate, produce segregating gametes and thus cause the segregation ‘displayed’ in F2. This variation between the F2-individuals should be twice the variance between the F3-individuals </a:t>
            </a:r>
            <a:r>
              <a:rPr lang="en-GB" dirty="0">
                <a:solidFill>
                  <a:srgbClr val="0000FF"/>
                </a:solidFill>
                <a:latin typeface="Arial" panose="020B0604020202020204" pitchFamily="34" charset="0"/>
                <a:cs typeface="Arial" panose="020B0604020202020204" pitchFamily="34" charset="0"/>
              </a:rPr>
              <a:t>in any of the F3-lines! </a:t>
            </a:r>
            <a:r>
              <a:rPr lang="en-GB" dirty="0">
                <a:latin typeface="Arial" panose="020B0604020202020204" pitchFamily="34" charset="0"/>
                <a:cs typeface="Arial" panose="020B0604020202020204" pitchFamily="34" charset="0"/>
              </a:rPr>
              <a:t>Because: Within F3-lines, only what was heterozygous in its F2 individual allowed segregation within our F3-line (variation between its individuals). You know: F2-individuals are, on average, only heterozygous at ½ as many loci a their F1 ancestor  =&gt;  you see the point.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Let us see whether things are that straight    </a:t>
            </a:r>
            <a:r>
              <a:rPr lang="en-GB" dirty="0">
                <a:solidFill>
                  <a:schemeClr val="tx1">
                    <a:lumMod val="50000"/>
                    <a:lumOff val="50000"/>
                  </a:schemeClr>
                </a:solidFill>
                <a:latin typeface="Arial" panose="020B0604020202020204" pitchFamily="34" charset="0"/>
                <a:cs typeface="Arial" panose="020B0604020202020204" pitchFamily="34" charset="0"/>
              </a:rPr>
              <a:t>;-)  dominance; epistasis; epigenetics ... polygenic, gamete phase ...</a:t>
            </a:r>
            <a:endParaRPr lang="en-GB" dirty="0">
              <a:solidFill>
                <a:schemeClr val="tx1">
                  <a:lumMod val="50000"/>
                  <a:lumOff val="50000"/>
                </a:schemeClr>
              </a:solidFill>
            </a:endParaRPr>
          </a:p>
        </p:txBody>
      </p:sp>
      <p:sp>
        <p:nvSpPr>
          <p:cNvPr id="2"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13</a:t>
            </a:fld>
            <a:endParaRPr lang="en-GB" dirty="0"/>
          </a:p>
        </p:txBody>
      </p:sp>
      <p:sp>
        <p:nvSpPr>
          <p:cNvPr id="7" name="Textfeld 6"/>
          <p:cNvSpPr txBox="1"/>
          <p:nvPr/>
        </p:nvSpPr>
        <p:spPr>
          <a:xfrm>
            <a:off x="3152632" y="48409"/>
            <a:ext cx="2463421" cy="461665"/>
          </a:xfrm>
          <a:prstGeom prst="rect">
            <a:avLst/>
          </a:prstGeom>
          <a:noFill/>
        </p:spPr>
        <p:txBody>
          <a:bodyPr wrap="square" rtlCol="0">
            <a:spAutoFit/>
          </a:bodyPr>
          <a:lstStyle/>
          <a:p>
            <a:r>
              <a:rPr lang="en-GB" sz="2400"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self-fertilization</a:t>
            </a:r>
            <a:endParaRPr lang="de-DE" sz="2400" dirty="0">
              <a:effectLst>
                <a:outerShdw blurRad="38100" dist="38100" dir="2700000" algn="tl">
                  <a:srgbClr val="000000">
                    <a:alpha val="43137"/>
                  </a:srgbClr>
                </a:outerShdw>
              </a:effectLst>
            </a:endParaRPr>
          </a:p>
        </p:txBody>
      </p:sp>
      <p:grpSp>
        <p:nvGrpSpPr>
          <p:cNvPr id="8" name="Group 7">
            <a:extLst>
              <a:ext uri="{FF2B5EF4-FFF2-40B4-BE49-F238E27FC236}">
                <a16:creationId xmlns:a16="http://schemas.microsoft.com/office/drawing/2014/main" id="{39A7517E-28BF-4534-9DCF-D95E542FBB0F}"/>
              </a:ext>
            </a:extLst>
          </p:cNvPr>
          <p:cNvGrpSpPr/>
          <p:nvPr/>
        </p:nvGrpSpPr>
        <p:grpSpPr>
          <a:xfrm>
            <a:off x="2601157" y="2348147"/>
            <a:ext cx="3863254" cy="435003"/>
            <a:chOff x="2601157" y="2348147"/>
            <a:chExt cx="3863254" cy="435003"/>
          </a:xfrm>
        </p:grpSpPr>
        <p:sp>
          <p:nvSpPr>
            <p:cNvPr id="3" name="Rectangle 2">
              <a:extLst>
                <a:ext uri="{FF2B5EF4-FFF2-40B4-BE49-F238E27FC236}">
                  <a16:creationId xmlns:a16="http://schemas.microsoft.com/office/drawing/2014/main" id="{BD70FCD4-8D3E-444C-AB6F-3832778EF04D}"/>
                </a:ext>
              </a:extLst>
            </p:cNvPr>
            <p:cNvSpPr/>
            <p:nvPr/>
          </p:nvSpPr>
          <p:spPr>
            <a:xfrm>
              <a:off x="2601157" y="2348147"/>
              <a:ext cx="767919" cy="435003"/>
            </a:xfrm>
            <a:prstGeom prst="rect">
              <a:avLst/>
            </a:prstGeom>
            <a:ln w="12700">
              <a:solidFill>
                <a:srgbClr val="0000FF"/>
              </a:solidFill>
              <a:prstDash val="sys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 name="Rectangle 10">
              <a:extLst>
                <a:ext uri="{FF2B5EF4-FFF2-40B4-BE49-F238E27FC236}">
                  <a16:creationId xmlns:a16="http://schemas.microsoft.com/office/drawing/2014/main" id="{475253AD-18AF-492F-B06A-9C924C7CA072}"/>
                </a:ext>
              </a:extLst>
            </p:cNvPr>
            <p:cNvSpPr/>
            <p:nvPr/>
          </p:nvSpPr>
          <p:spPr>
            <a:xfrm>
              <a:off x="3755254" y="2349625"/>
              <a:ext cx="2709157" cy="433525"/>
            </a:xfrm>
            <a:prstGeom prst="rect">
              <a:avLst/>
            </a:prstGeom>
            <a:ln w="12700">
              <a:solidFill>
                <a:srgbClr val="0000FF"/>
              </a:solidFill>
              <a:prstDash val="sys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tx1"/>
                </a:solidFill>
              </a:endParaRPr>
            </a:p>
          </p:txBody>
        </p:sp>
        <p:cxnSp>
          <p:nvCxnSpPr>
            <p:cNvPr id="6" name="Straight Arrow Connector 5">
              <a:extLst>
                <a:ext uri="{FF2B5EF4-FFF2-40B4-BE49-F238E27FC236}">
                  <a16:creationId xmlns:a16="http://schemas.microsoft.com/office/drawing/2014/main" id="{0EA584F9-4B26-4450-89BF-46876179B56D}"/>
                </a:ext>
              </a:extLst>
            </p:cNvPr>
            <p:cNvCxnSpPr>
              <a:stCxn id="3" idx="3"/>
              <a:endCxn id="11" idx="1"/>
            </p:cNvCxnSpPr>
            <p:nvPr/>
          </p:nvCxnSpPr>
          <p:spPr>
            <a:xfrm>
              <a:off x="3369076" y="2565649"/>
              <a:ext cx="386178" cy="739"/>
            </a:xfrm>
            <a:prstGeom prst="straightConnector1">
              <a:avLst/>
            </a:prstGeom>
            <a:ln w="12700">
              <a:solidFill>
                <a:srgbClr val="0000FF"/>
              </a:solidFill>
              <a:prstDash val="sysDash"/>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75744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71438" y="651933"/>
            <a:ext cx="9313278" cy="6044353"/>
            <a:chOff x="71438" y="651933"/>
            <a:chExt cx="9313278" cy="6044353"/>
          </a:xfrm>
        </p:grpSpPr>
        <p:sp>
          <p:nvSpPr>
            <p:cNvPr id="4" name="Rectangle 3"/>
            <p:cNvSpPr/>
            <p:nvPr/>
          </p:nvSpPr>
          <p:spPr>
            <a:xfrm>
              <a:off x="71965" y="651933"/>
              <a:ext cx="9312751" cy="6044353"/>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3" name="Object 2"/>
            <p:cNvGraphicFramePr>
              <a:graphicFrameLocks noChangeAspect="1"/>
            </p:cNvGraphicFramePr>
            <p:nvPr>
              <p:extLst>
                <p:ext uri="{D42A27DB-BD31-4B8C-83A1-F6EECF244321}">
                  <p14:modId xmlns:p14="http://schemas.microsoft.com/office/powerpoint/2010/main" val="4037590932"/>
                </p:ext>
              </p:extLst>
            </p:nvPr>
          </p:nvGraphicFramePr>
          <p:xfrm>
            <a:off x="71438" y="825500"/>
            <a:ext cx="9070975" cy="5805488"/>
          </p:xfrm>
          <a:graphic>
            <a:graphicData uri="http://schemas.openxmlformats.org/presentationml/2006/ole">
              <mc:AlternateContent xmlns:mc="http://schemas.openxmlformats.org/markup-compatibility/2006">
                <mc:Choice xmlns:v="urn:schemas-microsoft-com:vml" Requires="v">
                  <p:oleObj spid="_x0000_s34092" name="Document" r:id="rId3" imgW="8397922" imgH="5375782" progId="Word.Document.12">
                    <p:link updateAutomatic="1"/>
                  </p:oleObj>
                </mc:Choice>
                <mc:Fallback>
                  <p:oleObj name="Document" r:id="rId3" imgW="8397922" imgH="5375782" progId="Word.Document.12">
                    <p:link updateAutomatic="1"/>
                    <p:pic>
                      <p:nvPicPr>
                        <p:cNvPr id="0" name=""/>
                        <p:cNvPicPr/>
                        <p:nvPr/>
                      </p:nvPicPr>
                      <p:blipFill>
                        <a:blip r:embed="rId4"/>
                        <a:stretch>
                          <a:fillRect/>
                        </a:stretch>
                      </p:blipFill>
                      <p:spPr>
                        <a:xfrm>
                          <a:off x="71438" y="825500"/>
                          <a:ext cx="9070975" cy="5805488"/>
                        </a:xfrm>
                        <a:prstGeom prst="rect">
                          <a:avLst/>
                        </a:prstGeom>
                      </p:spPr>
                    </p:pic>
                  </p:oleObj>
                </mc:Fallback>
              </mc:AlternateContent>
            </a:graphicData>
          </a:graphic>
        </p:graphicFrame>
      </p:grpSp>
      <p:sp>
        <p:nvSpPr>
          <p:cNvPr id="6" name="TextBox 5"/>
          <p:cNvSpPr txBox="1"/>
          <p:nvPr/>
        </p:nvSpPr>
        <p:spPr>
          <a:xfrm>
            <a:off x="71967" y="46567"/>
            <a:ext cx="1199726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An arbitrary 2-loci example of parents, F1, and segregation </a:t>
            </a:r>
            <a:r>
              <a:rPr lang="en-GB" sz="2400">
                <a:latin typeface="Arial" panose="020B0604020202020204" pitchFamily="34" charset="0"/>
                <a:cs typeface="Arial" panose="020B0604020202020204" pitchFamily="34" charset="0"/>
              </a:rPr>
              <a:t>in F2. Genotypic data.</a:t>
            </a:r>
            <a:endParaRPr lang="en-GB" sz="2400" dirty="0">
              <a:latin typeface="Arial" panose="020B0604020202020204" pitchFamily="34" charset="0"/>
              <a:cs typeface="Arial" panose="020B0604020202020204" pitchFamily="34" charset="0"/>
            </a:endParaRPr>
          </a:p>
        </p:txBody>
      </p:sp>
      <p:sp>
        <p:nvSpPr>
          <p:cNvPr id="8" name="TextBox 7"/>
          <p:cNvSpPr txBox="1"/>
          <p:nvPr/>
        </p:nvSpPr>
        <p:spPr>
          <a:xfrm>
            <a:off x="9236364" y="964081"/>
            <a:ext cx="2832869" cy="553997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Quantitative Genetics looks often on just one trait, the genetic variance of which is controlled by several loci.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So, here, different </a:t>
            </a:r>
            <a:r>
              <a:rPr lang="en-GB" dirty="0" err="1">
                <a:latin typeface="Arial" panose="020B0604020202020204" pitchFamily="34" charset="0"/>
                <a:cs typeface="Arial" panose="020B0604020202020204" pitchFamily="34" charset="0"/>
              </a:rPr>
              <a:t>geno</a:t>
            </a:r>
            <a:r>
              <a:rPr lang="en-GB" dirty="0">
                <a:latin typeface="Arial" panose="020B0604020202020204" pitchFamily="34" charset="0"/>
                <a:cs typeface="Arial" panose="020B0604020202020204" pitchFamily="34" charset="0"/>
              </a:rPr>
              <a:t>-types may have the same ‚true‘ genetic value. In our example this is because of dominance. In exam-</a:t>
            </a:r>
            <a:r>
              <a:rPr lang="en-GB" dirty="0" err="1">
                <a:latin typeface="Arial" panose="020B0604020202020204" pitchFamily="34" charset="0"/>
                <a:cs typeface="Arial" panose="020B0604020202020204" pitchFamily="34" charset="0"/>
              </a:rPr>
              <a:t>ples</a:t>
            </a:r>
            <a:r>
              <a:rPr lang="en-GB" dirty="0">
                <a:latin typeface="Arial" panose="020B0604020202020204" pitchFamily="34" charset="0"/>
                <a:cs typeface="Arial" panose="020B0604020202020204" pitchFamily="34" charset="0"/>
              </a:rPr>
              <a:t> with many loci, it would even be because it is irrelevant which actual loci contribute the </a:t>
            </a:r>
            <a:r>
              <a:rPr lang="en-GB" dirty="0" err="1">
                <a:latin typeface="Arial" panose="020B0604020202020204" pitchFamily="34" charset="0"/>
                <a:cs typeface="Arial" panose="020B0604020202020204" pitchFamily="34" charset="0"/>
              </a:rPr>
              <a:t>increa</a:t>
            </a:r>
            <a:r>
              <a:rPr lang="en-GB" dirty="0">
                <a:latin typeface="Arial" panose="020B0604020202020204" pitchFamily="34" charset="0"/>
                <a:cs typeface="Arial" panose="020B0604020202020204" pitchFamily="34" charset="0"/>
              </a:rPr>
              <a:t>-sing and decreasing effects, as long as the sum comes to the same aggregate value (trait expression value).</a:t>
            </a:r>
          </a:p>
        </p:txBody>
      </p:sp>
      <p:cxnSp>
        <p:nvCxnSpPr>
          <p:cNvPr id="9" name="Gerader Verbinder 8"/>
          <p:cNvCxnSpPr/>
          <p:nvPr/>
        </p:nvCxnSpPr>
        <p:spPr>
          <a:xfrm>
            <a:off x="187325" y="721869"/>
            <a:ext cx="8839200" cy="95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14</a:t>
            </a:fld>
            <a:endParaRPr lang="en-GB" dirty="0"/>
          </a:p>
        </p:txBody>
      </p:sp>
    </p:spTree>
    <p:extLst>
      <p:ext uri="{BB962C8B-B14F-4D97-AF65-F5344CB8AC3E}">
        <p14:creationId xmlns:p14="http://schemas.microsoft.com/office/powerpoint/2010/main" val="3601183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9026" y="27432"/>
            <a:ext cx="9566390" cy="6767191"/>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3" name="Object 2"/>
          <p:cNvGraphicFramePr>
            <a:graphicFrameLocks noChangeAspect="1"/>
          </p:cNvGraphicFramePr>
          <p:nvPr>
            <p:extLst>
              <p:ext uri="{D42A27DB-BD31-4B8C-83A1-F6EECF244321}">
                <p14:modId xmlns:p14="http://schemas.microsoft.com/office/powerpoint/2010/main" val="769685698"/>
              </p:ext>
            </p:extLst>
          </p:nvPr>
        </p:nvGraphicFramePr>
        <p:xfrm>
          <a:off x="59026" y="76432"/>
          <a:ext cx="9372600" cy="6593205"/>
        </p:xfrm>
        <a:graphic>
          <a:graphicData uri="http://schemas.openxmlformats.org/presentationml/2006/ole">
            <mc:AlternateContent xmlns:mc="http://schemas.openxmlformats.org/markup-compatibility/2006">
              <mc:Choice xmlns:v="urn:schemas-microsoft-com:vml" Requires="v">
                <p:oleObj spid="_x0000_s33066" name="Document" r:id="rId3" imgW="8397922" imgH="5909301" progId="Word.Document.12">
                  <p:link updateAutomatic="1"/>
                </p:oleObj>
              </mc:Choice>
              <mc:Fallback>
                <p:oleObj name="Document" r:id="rId3" imgW="8397922" imgH="5909301" progId="Word.Document.12">
                  <p:link updateAutomatic="1"/>
                  <p:pic>
                    <p:nvPicPr>
                      <p:cNvPr id="0" name=""/>
                      <p:cNvPicPr/>
                      <p:nvPr/>
                    </p:nvPicPr>
                    <p:blipFill>
                      <a:blip r:embed="rId4"/>
                      <a:stretch>
                        <a:fillRect/>
                      </a:stretch>
                    </p:blipFill>
                    <p:spPr>
                      <a:xfrm>
                        <a:off x="59026" y="76432"/>
                        <a:ext cx="9372600" cy="6593205"/>
                      </a:xfrm>
                      <a:prstGeom prst="rect">
                        <a:avLst/>
                      </a:prstGeom>
                    </p:spPr>
                  </p:pic>
                </p:oleObj>
              </mc:Fallback>
            </mc:AlternateContent>
          </a:graphicData>
        </a:graphic>
      </p:graphicFrame>
      <p:sp>
        <p:nvSpPr>
          <p:cNvPr id="4" name="TextBox 3"/>
          <p:cNvSpPr txBox="1"/>
          <p:nvPr/>
        </p:nvSpPr>
        <p:spPr>
          <a:xfrm>
            <a:off x="8330185" y="0"/>
            <a:ext cx="3783306" cy="461665"/>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Segregation </a:t>
            </a:r>
            <a:r>
              <a:rPr lang="en-GB" sz="24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beyond</a:t>
            </a:r>
            <a:r>
              <a:rPr lang="en-GB" sz="2400" dirty="0">
                <a:latin typeface="Arial" panose="020B0604020202020204" pitchFamily="34" charset="0"/>
                <a:cs typeface="Arial" panose="020B0604020202020204" pitchFamily="34" charset="0"/>
              </a:rPr>
              <a:t> F2!!</a:t>
            </a:r>
          </a:p>
        </p:txBody>
      </p:sp>
      <p:sp>
        <p:nvSpPr>
          <p:cNvPr id="7" name="TextBox 6"/>
          <p:cNvSpPr txBox="1"/>
          <p:nvPr/>
        </p:nvSpPr>
        <p:spPr>
          <a:xfrm>
            <a:off x="8330184" y="1134880"/>
            <a:ext cx="3783307" cy="535531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Genotypes have their frequencies. For instance, in the F3-line which was established by selfing an F2-individual </a:t>
            </a:r>
            <a:r>
              <a:rPr lang="en-GB" dirty="0" err="1">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AaBb</a:t>
            </a:r>
            <a:r>
              <a:rPr lang="en-GB" dirty="0">
                <a:latin typeface="Arial" panose="020B0604020202020204" pitchFamily="34" charset="0"/>
                <a:cs typeface="Arial" panose="020B0604020202020204" pitchFamily="34" charset="0"/>
              </a:rPr>
              <a:t>, we find the </a:t>
            </a:r>
            <a:r>
              <a:rPr lang="en-GB" dirty="0" err="1">
                <a:latin typeface="Arial" panose="020B0604020202020204" pitchFamily="34" charset="0"/>
                <a:cs typeface="Arial" panose="020B0604020202020204" pitchFamily="34" charset="0"/>
              </a:rPr>
              <a:t>indi-vidual</a:t>
            </a:r>
            <a:r>
              <a:rPr lang="en-GB" dirty="0">
                <a:latin typeface="Arial" panose="020B0604020202020204" pitchFamily="34" charset="0"/>
                <a:cs typeface="Arial" panose="020B0604020202020204" pitchFamily="34" charset="0"/>
              </a:rPr>
              <a:t> F3 genotype </a:t>
            </a:r>
            <a:r>
              <a:rPr lang="en-GB" dirty="0" err="1">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AaBb</a:t>
            </a:r>
            <a:r>
              <a:rPr lang="en-GB" dirty="0">
                <a:latin typeface="Arial" panose="020B0604020202020204" pitchFamily="34" charset="0"/>
                <a:cs typeface="Arial" panose="020B0604020202020204" pitchFamily="34" charset="0"/>
              </a:rPr>
              <a:t>, and it makes 25% of </a:t>
            </a:r>
            <a:r>
              <a:rPr lang="en-GB" u="sng" dirty="0">
                <a:latin typeface="Arial" panose="020B0604020202020204" pitchFamily="34" charset="0"/>
                <a:cs typeface="Arial" panose="020B0604020202020204" pitchFamily="34" charset="0"/>
              </a:rPr>
              <a:t>that</a:t>
            </a:r>
            <a:r>
              <a:rPr lang="en-GB" dirty="0">
                <a:latin typeface="Arial" panose="020B0604020202020204" pitchFamily="34" charset="0"/>
                <a:cs typeface="Arial" panose="020B0604020202020204" pitchFamily="34" charset="0"/>
              </a:rPr>
              <a:t> F3-line. We find there the individual genotype AABB, and that one makes only 1/16 = 6.25% of the plants of </a:t>
            </a:r>
            <a:r>
              <a:rPr lang="en-GB" u="sng" dirty="0">
                <a:latin typeface="Arial" panose="020B0604020202020204" pitchFamily="34" charset="0"/>
                <a:cs typeface="Arial" panose="020B0604020202020204" pitchFamily="34" charset="0"/>
              </a:rPr>
              <a:t>that</a:t>
            </a:r>
            <a:r>
              <a:rPr lang="en-GB" dirty="0">
                <a:latin typeface="Arial" panose="020B0604020202020204" pitchFamily="34" charset="0"/>
                <a:cs typeface="Arial" panose="020B0604020202020204" pitchFamily="34" charset="0"/>
              </a:rPr>
              <a:t> F3-line. This type of F3-line is by itself quite frequent (25%), because it stems from an F2-individual which was - in F2 - quite frequent (25% =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4/16</a:t>
            </a:r>
            <a:r>
              <a:rPr lang="en-GB" dirty="0">
                <a:latin typeface="Arial" panose="020B0604020202020204" pitchFamily="34" charset="0"/>
                <a:cs typeface="Arial" panose="020B0604020202020204" pitchFamily="34" charset="0"/>
              </a:rPr>
              <a:t> as you see). And so on. This is important if you want to re-calculate 'my' mean values here and 'my' variance results. </a:t>
            </a:r>
            <a:r>
              <a:rPr lang="en-GB" dirty="0">
                <a:solidFill>
                  <a:srgbClr val="0000FF"/>
                </a:solidFill>
                <a:latin typeface="Arial" panose="020B0604020202020204" pitchFamily="34" charset="0"/>
                <a:cs typeface="Arial" panose="020B0604020202020204" pitchFamily="34" charset="0"/>
              </a:rPr>
              <a:t>Have </a:t>
            </a:r>
            <a:r>
              <a:rPr lang="en-GB" dirty="0" err="1">
                <a:solidFill>
                  <a:srgbClr val="0000FF"/>
                </a:solidFill>
                <a:latin typeface="Arial" panose="020B0604020202020204" pitchFamily="34" charset="0"/>
                <a:cs typeface="Arial" panose="020B0604020202020204" pitchFamily="34" charset="0"/>
              </a:rPr>
              <a:t>fune</a:t>
            </a:r>
            <a:r>
              <a:rPr lang="en-GB" dirty="0">
                <a:solidFill>
                  <a:srgbClr val="0000FF"/>
                </a:solidFill>
                <a:latin typeface="Arial" panose="020B0604020202020204" pitchFamily="34" charset="0"/>
                <a:cs typeface="Arial" panose="020B0604020202020204" pitchFamily="34" charset="0"/>
              </a:rPr>
              <a:t>, re-calculate them! Obey to the frequencies of occurrence</a:t>
            </a:r>
            <a:r>
              <a:rPr lang="en-GB" dirty="0">
                <a:latin typeface="Arial" panose="020B0604020202020204" pitchFamily="34" charset="0"/>
                <a:cs typeface="Arial" panose="020B0604020202020204" pitchFamily="34" charset="0"/>
              </a:rPr>
              <a:t>!</a:t>
            </a:r>
          </a:p>
        </p:txBody>
      </p:sp>
      <p:sp>
        <p:nvSpPr>
          <p:cNvPr id="2"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15</a:t>
            </a:fld>
            <a:endParaRPr lang="en-GB" dirty="0"/>
          </a:p>
        </p:txBody>
      </p:sp>
      <p:sp>
        <p:nvSpPr>
          <p:cNvPr id="9" name="Rectangle 8"/>
          <p:cNvSpPr/>
          <p:nvPr/>
        </p:nvSpPr>
        <p:spPr>
          <a:xfrm>
            <a:off x="4393692" y="2958084"/>
            <a:ext cx="630936" cy="2112264"/>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p:cNvSpPr/>
          <p:nvPr/>
        </p:nvSpPr>
        <p:spPr>
          <a:xfrm>
            <a:off x="4395216" y="358140"/>
            <a:ext cx="630936" cy="729996"/>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473611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59026" y="1016000"/>
            <a:ext cx="7937741" cy="5751191"/>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5"/>
          <p:cNvGrpSpPr/>
          <p:nvPr/>
        </p:nvGrpSpPr>
        <p:grpSpPr>
          <a:xfrm>
            <a:off x="59026" y="872839"/>
            <a:ext cx="7971992" cy="5894352"/>
            <a:chOff x="59026" y="932873"/>
            <a:chExt cx="7971992" cy="5894352"/>
          </a:xfrm>
        </p:grpSpPr>
        <p:sp>
          <p:nvSpPr>
            <p:cNvPr id="5" name="Rectangle 4"/>
            <p:cNvSpPr/>
            <p:nvPr/>
          </p:nvSpPr>
          <p:spPr>
            <a:xfrm>
              <a:off x="59026" y="932873"/>
              <a:ext cx="7971992" cy="589435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3351560025"/>
                </p:ext>
              </p:extLst>
            </p:nvPr>
          </p:nvGraphicFramePr>
          <p:xfrm>
            <a:off x="95250" y="1144297"/>
            <a:ext cx="7810500" cy="5494337"/>
          </p:xfrm>
          <a:graphic>
            <a:graphicData uri="http://schemas.openxmlformats.org/presentationml/2006/ole">
              <mc:AlternateContent xmlns:mc="http://schemas.openxmlformats.org/markup-compatibility/2006">
                <mc:Choice xmlns:v="urn:schemas-microsoft-com:vml" Requires="v">
                  <p:oleObj spid="_x0000_s40238" name="Document" r:id="rId3" imgW="8397922" imgH="5909301" progId="Word.Document.12">
                    <p:link updateAutomatic="1"/>
                  </p:oleObj>
                </mc:Choice>
                <mc:Fallback>
                  <p:oleObj name="Document" r:id="rId3" imgW="8397922" imgH="5909301" progId="Word.Document.12">
                    <p:link updateAutomatic="1"/>
                    <p:pic>
                      <p:nvPicPr>
                        <p:cNvPr id="3" name="Object 2"/>
                        <p:cNvPicPr/>
                        <p:nvPr/>
                      </p:nvPicPr>
                      <p:blipFill>
                        <a:blip r:embed="rId4"/>
                        <a:stretch>
                          <a:fillRect/>
                        </a:stretch>
                      </p:blipFill>
                      <p:spPr>
                        <a:xfrm>
                          <a:off x="95250" y="1144297"/>
                          <a:ext cx="7810500" cy="5494337"/>
                        </a:xfrm>
                        <a:prstGeom prst="rect">
                          <a:avLst/>
                        </a:prstGeom>
                      </p:spPr>
                    </p:pic>
                  </p:oleObj>
                </mc:Fallback>
              </mc:AlternateContent>
            </a:graphicData>
          </a:graphic>
        </p:graphicFrame>
      </p:grpSp>
      <p:sp>
        <p:nvSpPr>
          <p:cNvPr id="4" name="TextBox 3"/>
          <p:cNvSpPr txBox="1"/>
          <p:nvPr/>
        </p:nvSpPr>
        <p:spPr>
          <a:xfrm>
            <a:off x="59026" y="0"/>
            <a:ext cx="12054465" cy="815608"/>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sz="2350" dirty="0">
                <a:latin typeface="Arial" panose="020B0604020202020204" pitchFamily="34" charset="0"/>
                <a:cs typeface="Arial" panose="020B0604020202020204" pitchFamily="34" charset="0"/>
              </a:rPr>
              <a:t>Some columns in F3 are listed ‚in full‘, further ones only display each there-occurring genotype once (</a:t>
            </a:r>
            <a:r>
              <a:rPr lang="en-GB" sz="2350" dirty="0">
                <a:solidFill>
                  <a:schemeClr val="tx1">
                    <a:lumMod val="50000"/>
                    <a:lumOff val="50000"/>
                  </a:schemeClr>
                </a:solidFill>
                <a:latin typeface="Arial" panose="020B0604020202020204" pitchFamily="34" charset="0"/>
                <a:cs typeface="Arial" panose="020B0604020202020204" pitchFamily="34" charset="0"/>
              </a:rPr>
              <a:t>zero</a:t>
            </a:r>
            <a:r>
              <a:rPr lang="en-GB" altLang="de-DE" sz="2350" dirty="0">
                <a:solidFill>
                  <a:schemeClr val="tx1">
                    <a:lumMod val="50000"/>
                    <a:lumOff val="50000"/>
                  </a:schemeClr>
                </a:solidFill>
                <a:latin typeface="Arial" charset="0"/>
              </a:rPr>
              <a:t> linkage, i.e. c=0.5 </a:t>
            </a:r>
            <a:r>
              <a:rPr lang="en-GB" altLang="de-DE" sz="2350" i="1" dirty="0">
                <a:solidFill>
                  <a:schemeClr val="tx1">
                    <a:lumMod val="50000"/>
                    <a:lumOff val="50000"/>
                  </a:schemeClr>
                </a:solidFill>
                <a:latin typeface="Arial" charset="0"/>
              </a:rPr>
              <a:t>aka</a:t>
            </a:r>
            <a:r>
              <a:rPr lang="en-GB" altLang="de-DE" sz="2350" dirty="0">
                <a:solidFill>
                  <a:schemeClr val="tx1">
                    <a:lumMod val="50000"/>
                    <a:lumOff val="50000"/>
                  </a:schemeClr>
                </a:solidFill>
              </a:rPr>
              <a:t> </a:t>
            </a:r>
            <a:r>
              <a:rPr lang="en-GB" altLang="de-DE" sz="2350" dirty="0">
                <a:solidFill>
                  <a:schemeClr val="tx1">
                    <a:lumMod val="50000"/>
                    <a:lumOff val="50000"/>
                  </a:schemeClr>
                </a:solidFill>
                <a:cs typeface="Times New Roman" pitchFamily="18" charset="0"/>
              </a:rPr>
              <a:t>λ</a:t>
            </a:r>
            <a:r>
              <a:rPr lang="en-GB" altLang="de-DE" sz="2350" dirty="0">
                <a:solidFill>
                  <a:schemeClr val="tx1">
                    <a:lumMod val="50000"/>
                    <a:lumOff val="50000"/>
                  </a:schemeClr>
                </a:solidFill>
              </a:rPr>
              <a:t> </a:t>
            </a:r>
            <a:r>
              <a:rPr lang="en-GB" altLang="de-DE" sz="2350" dirty="0">
                <a:solidFill>
                  <a:schemeClr val="tx1">
                    <a:lumMod val="50000"/>
                    <a:lumOff val="50000"/>
                  </a:schemeClr>
                </a:solidFill>
                <a:latin typeface="Arial" charset="0"/>
              </a:rPr>
              <a:t>=1; LD=0; UNPLAB-PopGen_Ch-10[LD II]</a:t>
            </a:r>
            <a:r>
              <a:rPr lang="en-GB" altLang="de-DE" sz="2350" dirty="0">
                <a:latin typeface="Arial" charset="0"/>
              </a:rPr>
              <a:t>)</a:t>
            </a:r>
            <a:endParaRPr lang="en-GB" sz="2350" dirty="0">
              <a:latin typeface="Arial" panose="020B0604020202020204" pitchFamily="34" charset="0"/>
              <a:cs typeface="Arial" panose="020B0604020202020204" pitchFamily="34" charset="0"/>
            </a:endParaRPr>
          </a:p>
        </p:txBody>
      </p:sp>
      <p:sp>
        <p:nvSpPr>
          <p:cNvPr id="7" name="TextBox 6"/>
          <p:cNvSpPr txBox="1"/>
          <p:nvPr/>
        </p:nvSpPr>
        <p:spPr>
          <a:xfrm>
            <a:off x="8118764" y="1134880"/>
            <a:ext cx="3994727" cy="563231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The F2-individual AABB (frequency of occurrence 1/16) does not segregate. All its F3-offspring is identical to it and to each other; the genetic variance </a:t>
            </a:r>
            <a:r>
              <a:rPr lang="en-GB" dirty="0">
                <a:solidFill>
                  <a:srgbClr val="0000FF"/>
                </a:solidFill>
                <a:latin typeface="Arial" panose="020B0604020202020204" pitchFamily="34" charset="0"/>
                <a:cs typeface="Arial" panose="020B0604020202020204" pitchFamily="34" charset="0"/>
              </a:rPr>
              <a:t>within</a:t>
            </a:r>
            <a:r>
              <a:rPr lang="en-GB" dirty="0">
                <a:latin typeface="Arial" panose="020B0604020202020204" pitchFamily="34" charset="0"/>
                <a:cs typeface="Arial" panose="020B0604020202020204" pitchFamily="34" charset="0"/>
              </a:rPr>
              <a:t> this F3-line is zero; </a:t>
            </a:r>
            <a:r>
              <a:rPr lang="en-GB" dirty="0">
                <a:solidFill>
                  <a:schemeClr val="tx1">
                    <a:lumMod val="50000"/>
                    <a:lumOff val="50000"/>
                  </a:schemeClr>
                </a:solidFill>
                <a:latin typeface="Arial" panose="020B0604020202020204" pitchFamily="34" charset="0"/>
                <a:cs typeface="Arial" panose="020B0604020202020204" pitchFamily="34" charset="0"/>
              </a:rPr>
              <a:t>at these two loci, well noted!</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F2-individual </a:t>
            </a:r>
            <a:r>
              <a:rPr lang="en-GB" dirty="0" err="1">
                <a:latin typeface="Arial" panose="020B0604020202020204" pitchFamily="34" charset="0"/>
                <a:cs typeface="Arial" panose="020B0604020202020204" pitchFamily="34" charset="0"/>
              </a:rPr>
              <a:t>aa</a:t>
            </a:r>
            <a:r>
              <a:rPr lang="en-GB"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Bb</a:t>
            </a:r>
            <a:r>
              <a:rPr lang="en-GB" dirty="0">
                <a:latin typeface="Arial" panose="020B0604020202020204" pitchFamily="34" charset="0"/>
                <a:cs typeface="Arial" panose="020B0604020202020204" pitchFamily="34" charset="0"/>
              </a:rPr>
              <a:t> segregates at the </a:t>
            </a:r>
            <a:r>
              <a:rPr lang="en-GB"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second locus </a:t>
            </a:r>
            <a:r>
              <a:rPr lang="en-GB" dirty="0">
                <a:latin typeface="Arial" panose="020B0604020202020204" pitchFamily="34" charset="0"/>
                <a:cs typeface="Arial" panose="020B0604020202020204" pitchFamily="34" charset="0"/>
              </a:rPr>
              <a:t>only. Yet, this is the stronger locus (a=4; d=4) compared to the first locus, and it has </a:t>
            </a:r>
            <a:r>
              <a:rPr lang="en-GB" dirty="0" err="1">
                <a:latin typeface="Arial" panose="020B0604020202020204" pitchFamily="34" charset="0"/>
                <a:cs typeface="Arial" panose="020B0604020202020204" pitchFamily="34" charset="0"/>
              </a:rPr>
              <a:t>domi-nance</a:t>
            </a:r>
            <a:r>
              <a:rPr lang="en-GB" dirty="0">
                <a:latin typeface="Arial" panose="020B0604020202020204" pitchFamily="34" charset="0"/>
                <a:cs typeface="Arial" panose="020B0604020202020204" pitchFamily="34" charset="0"/>
              </a:rPr>
              <a:t>. Therefore, the segregation is quite strong, variance within this F3-line is σ²=12. The mean of this line is lower than the genetic value of the F2-genotype which established it (10&lt;12), because the metric d-effect is less frequent in this F3 line (F3 plants are less often heterozygous than F2 plants </a:t>
            </a:r>
            <a:r>
              <a:rPr lang="en-GB" dirty="0">
                <a:solidFill>
                  <a:schemeClr val="tx1">
                    <a:lumMod val="50000"/>
                    <a:lumOff val="50000"/>
                  </a:schemeClr>
                </a:solidFill>
                <a:latin typeface="Arial" panose="020B0604020202020204" pitchFamily="34" charset="0"/>
                <a:cs typeface="Arial" panose="020B0604020202020204" pitchFamily="34" charset="0"/>
              </a:rPr>
              <a:t>- you know</a:t>
            </a:r>
            <a:r>
              <a:rPr lang="en-GB" dirty="0">
                <a:latin typeface="Arial" panose="020B0604020202020204" pitchFamily="34" charset="0"/>
                <a:cs typeface="Arial" panose="020B0604020202020204" pitchFamily="34" charset="0"/>
              </a:rPr>
              <a:t>).</a:t>
            </a:r>
          </a:p>
        </p:txBody>
      </p:sp>
      <p:sp>
        <p:nvSpPr>
          <p:cNvPr id="2"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16</a:t>
            </a:fld>
            <a:endParaRPr lang="en-GB" dirty="0"/>
          </a:p>
        </p:txBody>
      </p:sp>
      <p:sp>
        <p:nvSpPr>
          <p:cNvPr id="8" name="Rounded Rectangle 7"/>
          <p:cNvSpPr/>
          <p:nvPr/>
        </p:nvSpPr>
        <p:spPr>
          <a:xfrm>
            <a:off x="4510088" y="1666875"/>
            <a:ext cx="647700" cy="20955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9" name="Rounded Rectangle 8"/>
          <p:cNvSpPr/>
          <p:nvPr/>
        </p:nvSpPr>
        <p:spPr>
          <a:xfrm>
            <a:off x="4519608" y="2466983"/>
            <a:ext cx="647700" cy="20955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0" name="Rounded Rectangle 9"/>
          <p:cNvSpPr/>
          <p:nvPr/>
        </p:nvSpPr>
        <p:spPr>
          <a:xfrm>
            <a:off x="4524368" y="5534030"/>
            <a:ext cx="647700" cy="20955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1" name="Rounded Rectangle 10"/>
          <p:cNvSpPr/>
          <p:nvPr/>
        </p:nvSpPr>
        <p:spPr>
          <a:xfrm>
            <a:off x="4524369" y="6076953"/>
            <a:ext cx="647700" cy="20955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3" name="Rectangle 12"/>
          <p:cNvSpPr/>
          <p:nvPr/>
        </p:nvSpPr>
        <p:spPr>
          <a:xfrm>
            <a:off x="160867" y="1354667"/>
            <a:ext cx="910166" cy="521758"/>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160867" y="5920849"/>
            <a:ext cx="910166" cy="521758"/>
          </a:xfrm>
          <a:prstGeom prst="rect">
            <a:avLst/>
          </a:prstGeom>
          <a:noFill/>
          <a:ln>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a:extLst>
              <a:ext uri="{FF2B5EF4-FFF2-40B4-BE49-F238E27FC236}">
                <a16:creationId xmlns:a16="http://schemas.microsoft.com/office/drawing/2014/main" id="{0B0C9CE3-1E75-4E67-A58D-B1864F26DEC8}"/>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62000"/>
                    </a14:imgEffect>
                  </a14:imgLayer>
                </a14:imgProps>
              </a:ext>
              <a:ext uri="{28A0092B-C50C-407E-A947-70E740481C1C}">
                <a14:useLocalDpi xmlns:a14="http://schemas.microsoft.com/office/drawing/2010/main" val="0"/>
              </a:ext>
            </a:extLst>
          </a:blip>
          <a:stretch>
            <a:fillRect/>
          </a:stretch>
        </p:blipFill>
        <p:spPr>
          <a:xfrm>
            <a:off x="6959225" y="3915964"/>
            <a:ext cx="835369" cy="155126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7639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118764" y="867688"/>
            <a:ext cx="3994727" cy="581697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We are less discussing individual cases (</a:t>
            </a:r>
            <a:r>
              <a:rPr lang="en-GB" dirty="0">
                <a:solidFill>
                  <a:srgbClr val="0000FF"/>
                </a:solidFill>
                <a:latin typeface="Arial" panose="020B0604020202020204" pitchFamily="34" charset="0"/>
                <a:cs typeface="Arial" panose="020B0604020202020204" pitchFamily="34" charset="0"/>
              </a:rPr>
              <a:t>this</a:t>
            </a:r>
            <a:r>
              <a:rPr lang="en-GB" dirty="0">
                <a:latin typeface="Arial" panose="020B0604020202020204" pitchFamily="34" charset="0"/>
                <a:cs typeface="Arial" panose="020B0604020202020204" pitchFamily="34" charset="0"/>
              </a:rPr>
              <a:t> line vs. </a:t>
            </a:r>
            <a:r>
              <a:rPr lang="en-GB" dirty="0">
                <a:solidFill>
                  <a:srgbClr val="0000FF"/>
                </a:solidFill>
                <a:latin typeface="Arial" panose="020B0604020202020204" pitchFamily="34" charset="0"/>
                <a:cs typeface="Arial" panose="020B0604020202020204" pitchFamily="34" charset="0"/>
              </a:rPr>
              <a:t>that</a:t>
            </a:r>
            <a:r>
              <a:rPr lang="en-GB" dirty="0">
                <a:latin typeface="Arial" panose="020B0604020202020204" pitchFamily="34" charset="0"/>
                <a:cs typeface="Arial" panose="020B0604020202020204" pitchFamily="34" charset="0"/>
              </a:rPr>
              <a:t> line). We </a:t>
            </a:r>
            <a:r>
              <a:rPr lang="en-GB" dirty="0" err="1">
                <a:latin typeface="Arial" panose="020B0604020202020204" pitchFamily="34" charset="0"/>
                <a:cs typeface="Arial" panose="020B0604020202020204" pitchFamily="34" charset="0"/>
              </a:rPr>
              <a:t>illu-strate</a:t>
            </a:r>
            <a:r>
              <a:rPr lang="en-GB" dirty="0">
                <a:latin typeface="Arial" panose="020B0604020202020204" pitchFamily="34" charset="0"/>
                <a:cs typeface="Arial" panose="020B0604020202020204" pitchFamily="34" charset="0"/>
              </a:rPr>
              <a:t> two loci yet aim at very many loci. Even if a specific F2-individual does not segregate for </a:t>
            </a:r>
            <a:r>
              <a:rPr lang="en-GB" dirty="0">
                <a:solidFill>
                  <a:srgbClr val="0000FF"/>
                </a:solidFill>
                <a:latin typeface="Arial" panose="020B0604020202020204" pitchFamily="34" charset="0"/>
                <a:cs typeface="Arial" panose="020B0604020202020204" pitchFamily="34" charset="0"/>
              </a:rPr>
              <a:t>these</a:t>
            </a:r>
            <a:r>
              <a:rPr lang="en-GB" dirty="0">
                <a:latin typeface="Arial" panose="020B0604020202020204" pitchFamily="34" charset="0"/>
                <a:cs typeface="Arial" panose="020B0604020202020204" pitchFamily="34" charset="0"/>
              </a:rPr>
              <a:t> two loci, it will segregate at others. We aim at the typically-to-be-expected case looking on </a:t>
            </a:r>
            <a:r>
              <a:rPr lang="en-GB" dirty="0">
                <a:solidFill>
                  <a:srgbClr val="0000FF"/>
                </a:solidFill>
                <a:latin typeface="Arial" panose="020B0604020202020204" pitchFamily="34" charset="0"/>
                <a:cs typeface="Arial" panose="020B0604020202020204" pitchFamily="34" charset="0"/>
              </a:rPr>
              <a:t>many loci simultaneously</a:t>
            </a:r>
            <a:r>
              <a:rPr lang="en-GB" dirty="0">
                <a:latin typeface="Arial" panose="020B0604020202020204" pitchFamily="34" charset="0"/>
                <a:cs typeface="Arial" panose="020B0604020202020204" pitchFamily="34" charset="0"/>
              </a:rPr>
              <a:t>.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We take the mean of all the different </a:t>
            </a:r>
            <a:r>
              <a:rPr lang="en-GB" dirty="0">
                <a:solidFill>
                  <a:srgbClr val="0000FF"/>
                </a:solidFill>
                <a:latin typeface="Arial" panose="020B0604020202020204" pitchFamily="34" charset="0"/>
                <a:cs typeface="Arial" panose="020B0604020202020204" pitchFamily="34" charset="0"/>
              </a:rPr>
              <a:t>within</a:t>
            </a:r>
            <a:r>
              <a:rPr lang="en-GB" dirty="0">
                <a:latin typeface="Arial" panose="020B0604020202020204" pitchFamily="34" charset="0"/>
                <a:cs typeface="Arial" panose="020B0604020202020204" pitchFamily="34" charset="0"/>
              </a:rPr>
              <a:t> (in-side) F3-line variances to quantify our variance </a:t>
            </a:r>
            <a:r>
              <a:rPr lang="en-GB" dirty="0">
                <a:solidFill>
                  <a:srgbClr val="0000FF"/>
                </a:solidFill>
                <a:latin typeface="Arial" panose="020B0604020202020204" pitchFamily="34" charset="0"/>
                <a:cs typeface="Arial" panose="020B0604020202020204" pitchFamily="34" charset="0"/>
              </a:rPr>
              <a:t>within</a:t>
            </a:r>
            <a:r>
              <a:rPr lang="en-GB" dirty="0">
                <a:latin typeface="Arial" panose="020B0604020202020204" pitchFamily="34" charset="0"/>
                <a:cs typeface="Arial" panose="020B0604020202020204" pitchFamily="34" charset="0"/>
              </a:rPr>
              <a:t> F3-lines. </a:t>
            </a:r>
            <a:r>
              <a:rPr lang="en-GB" dirty="0">
                <a:solidFill>
                  <a:schemeClr val="tx1">
                    <a:lumMod val="50000"/>
                    <a:lumOff val="50000"/>
                  </a:schemeClr>
                </a:solidFill>
                <a:latin typeface="Arial" panose="020B0604020202020204" pitchFamily="34" charset="0"/>
                <a:cs typeface="Arial" panose="020B0604020202020204" pitchFamily="34" charset="0"/>
              </a:rPr>
              <a:t>We take the means of σ²=0, σ²=2, σ²=0, σ²=12 ... (mind their frequencies) and </a:t>
            </a:r>
            <a:r>
              <a:rPr lang="en-GB" dirty="0">
                <a:latin typeface="Arial" panose="020B0604020202020204" pitchFamily="34" charset="0"/>
                <a:cs typeface="Arial" panose="020B0604020202020204" pitchFamily="34" charset="0"/>
              </a:rPr>
              <a:t>find the </a:t>
            </a:r>
            <a:r>
              <a:rPr lang="en-GB" dirty="0">
                <a:solidFill>
                  <a:srgbClr val="0000FF"/>
                </a:solidFill>
                <a:latin typeface="Arial" panose="020B0604020202020204" pitchFamily="34" charset="0"/>
                <a:cs typeface="Arial" panose="020B0604020202020204" pitchFamily="34" charset="0"/>
              </a:rPr>
              <a:t>mean variance within F3-lines of σ²=7. Exactly half of σ²=14 in F2.</a:t>
            </a:r>
            <a:endParaRPr lang="en-GB" sz="1200" dirty="0">
              <a:solidFill>
                <a:srgbClr val="0000FF"/>
              </a:solidFill>
              <a:latin typeface="Arial" panose="020B0604020202020204" pitchFamily="34" charset="0"/>
              <a:cs typeface="Arial" panose="020B0604020202020204" pitchFamily="34" charset="0"/>
            </a:endParaRPr>
          </a:p>
          <a:p>
            <a:endParaRPr lang="en-GB" sz="1200" dirty="0">
              <a:solidFill>
                <a:srgbClr val="0000FF"/>
              </a:solidFill>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variance </a:t>
            </a:r>
            <a:r>
              <a:rPr lang="en-GB" dirty="0">
                <a:solidFill>
                  <a:srgbClr val="0000FF"/>
                </a:solidFill>
                <a:latin typeface="Arial" panose="020B0604020202020204" pitchFamily="34" charset="0"/>
                <a:cs typeface="Arial" panose="020B0604020202020204" pitchFamily="34" charset="0"/>
              </a:rPr>
              <a:t>between</a:t>
            </a:r>
            <a:r>
              <a:rPr lang="en-GB" dirty="0">
                <a:latin typeface="Arial" panose="020B0604020202020204" pitchFamily="34" charset="0"/>
                <a:cs typeface="Arial" panose="020B0604020202020204" pitchFamily="34" charset="0"/>
              </a:rPr>
              <a:t> the F3-lines amounts to 11 (11&gt;7; did you expect it like this?).</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95144" y="4096238"/>
            <a:ext cx="542489" cy="1242189"/>
          </a:xfrm>
          <a:prstGeom prst="rect">
            <a:avLst/>
          </a:prstGeom>
          <a:effectLst>
            <a:outerShdw blurRad="50800" dist="38100" dir="2700000" algn="tl" rotWithShape="0">
              <a:prstClr val="black">
                <a:alpha val="40000"/>
              </a:prstClr>
            </a:outerShdw>
          </a:effectLst>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6142" y="4094396"/>
            <a:ext cx="542489" cy="1242189"/>
          </a:xfrm>
          <a:prstGeom prst="rect">
            <a:avLst/>
          </a:prstGeom>
          <a:effectLst>
            <a:outerShdw blurRad="50800" dist="38100" dir="2700000" algn="tl" rotWithShape="0">
              <a:prstClr val="black">
                <a:alpha val="40000"/>
              </a:prstClr>
            </a:outerShdw>
          </a:effectLst>
        </p:spPr>
      </p:pic>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88631" y="4094396"/>
            <a:ext cx="542489" cy="1242189"/>
          </a:xfrm>
          <a:prstGeom prst="rect">
            <a:avLst/>
          </a:prstGeom>
          <a:effectLst>
            <a:outerShdw blurRad="50800" dist="38100" dir="2700000" algn="tl" rotWithShape="0">
              <a:prstClr val="black">
                <a:alpha val="40000"/>
              </a:prstClr>
            </a:outerShdw>
          </a:effectLst>
        </p:spPr>
      </p:pic>
      <p:grpSp>
        <p:nvGrpSpPr>
          <p:cNvPr id="11" name="Group 10"/>
          <p:cNvGrpSpPr/>
          <p:nvPr/>
        </p:nvGrpSpPr>
        <p:grpSpPr>
          <a:xfrm>
            <a:off x="59026" y="720451"/>
            <a:ext cx="7971992" cy="5894352"/>
            <a:chOff x="59026" y="932873"/>
            <a:chExt cx="7971992" cy="5894352"/>
          </a:xfrm>
        </p:grpSpPr>
        <p:sp>
          <p:nvSpPr>
            <p:cNvPr id="15" name="Rectangle 14"/>
            <p:cNvSpPr/>
            <p:nvPr/>
          </p:nvSpPr>
          <p:spPr>
            <a:xfrm>
              <a:off x="59026" y="932873"/>
              <a:ext cx="7971992" cy="5894352"/>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16" name="Object 15"/>
            <p:cNvGraphicFramePr>
              <a:graphicFrameLocks noChangeAspect="1"/>
            </p:cNvGraphicFramePr>
            <p:nvPr>
              <p:extLst>
                <p:ext uri="{D42A27DB-BD31-4B8C-83A1-F6EECF244321}">
                  <p14:modId xmlns:p14="http://schemas.microsoft.com/office/powerpoint/2010/main" val="2700585156"/>
                </p:ext>
              </p:extLst>
            </p:nvPr>
          </p:nvGraphicFramePr>
          <p:xfrm>
            <a:off x="95250" y="1144297"/>
            <a:ext cx="7810500" cy="5494337"/>
          </p:xfrm>
          <a:graphic>
            <a:graphicData uri="http://schemas.openxmlformats.org/presentationml/2006/ole">
              <mc:AlternateContent xmlns:mc="http://schemas.openxmlformats.org/markup-compatibility/2006">
                <mc:Choice xmlns:v="urn:schemas-microsoft-com:vml" Requires="v">
                  <p:oleObj spid="_x0000_s41257" name="Document" r:id="rId4" imgW="8397922" imgH="5909301" progId="Word.Document.12">
                    <p:link updateAutomatic="1"/>
                  </p:oleObj>
                </mc:Choice>
                <mc:Fallback>
                  <p:oleObj name="Document" r:id="rId4" imgW="8397922" imgH="5909301" progId="Word.Document.12">
                    <p:link updateAutomatic="1"/>
                    <p:pic>
                      <p:nvPicPr>
                        <p:cNvPr id="3" name="Object 2"/>
                        <p:cNvPicPr/>
                        <p:nvPr/>
                      </p:nvPicPr>
                      <p:blipFill>
                        <a:blip r:embed="rId5"/>
                        <a:stretch>
                          <a:fillRect/>
                        </a:stretch>
                      </p:blipFill>
                      <p:spPr>
                        <a:xfrm>
                          <a:off x="95250" y="1144297"/>
                          <a:ext cx="7810500" cy="5494337"/>
                        </a:xfrm>
                        <a:prstGeom prst="rect">
                          <a:avLst/>
                        </a:prstGeom>
                      </p:spPr>
                    </p:pic>
                  </p:oleObj>
                </mc:Fallback>
              </mc:AlternateContent>
            </a:graphicData>
          </a:graphic>
        </p:graphicFrame>
      </p:grpSp>
      <p:sp>
        <p:nvSpPr>
          <p:cNvPr id="17" name="Rectangle 16"/>
          <p:cNvSpPr/>
          <p:nvPr/>
        </p:nvSpPr>
        <p:spPr>
          <a:xfrm>
            <a:off x="95250" y="6212367"/>
            <a:ext cx="7935768" cy="463764"/>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2000"/>
              </a:lnSpc>
            </a:pPr>
            <a:r>
              <a:rPr lang="en-GB" sz="1500" dirty="0">
                <a:solidFill>
                  <a:srgbClr val="0000FF"/>
                </a:solidFill>
                <a:latin typeface="Arial" panose="020B0604020202020204" pitchFamily="34" charset="0"/>
                <a:cs typeface="Arial" panose="020B0604020202020204" pitchFamily="34" charset="0"/>
              </a:rPr>
              <a:t>The average variance within these F3-lines amounts to 7</a:t>
            </a:r>
          </a:p>
          <a:p>
            <a:pPr algn="ctr">
              <a:lnSpc>
                <a:spcPct val="92000"/>
              </a:lnSpc>
            </a:pPr>
            <a:r>
              <a:rPr lang="en-GB" sz="1500" dirty="0">
                <a:solidFill>
                  <a:srgbClr val="0000FF"/>
                </a:solidFill>
                <a:latin typeface="Arial" panose="020B0604020202020204" pitchFamily="34" charset="0"/>
                <a:cs typeface="Arial" panose="020B0604020202020204" pitchFamily="34" charset="0"/>
              </a:rPr>
              <a:t>The variance between these F3-lines amounts to 11</a:t>
            </a:r>
          </a:p>
        </p:txBody>
      </p:sp>
      <p:sp>
        <p:nvSpPr>
          <p:cNvPr id="4" name="TextBox 3"/>
          <p:cNvSpPr txBox="1"/>
          <p:nvPr/>
        </p:nvSpPr>
        <p:spPr>
          <a:xfrm>
            <a:off x="59026" y="0"/>
            <a:ext cx="12054465" cy="830997"/>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A di-hybrid segregation like this here is not really ‚Quantitative Genetics‘. </a:t>
            </a: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Quantitative Genetics is useful to model cases with many, </a:t>
            </a:r>
            <a:r>
              <a:rPr lang="en-GB" sz="2400" dirty="0">
                <a:solidFill>
                  <a:srgbClr val="0000FF"/>
                </a:solidFill>
                <a:latin typeface="Arial" panose="020B0604020202020204" pitchFamily="34" charset="0"/>
                <a:cs typeface="Arial" panose="020B0604020202020204" pitchFamily="34" charset="0"/>
              </a:rPr>
              <a:t>very many </a:t>
            </a:r>
            <a:r>
              <a:rPr lang="en-GB" sz="2400" dirty="0">
                <a:latin typeface="Arial" panose="020B0604020202020204" pitchFamily="34" charset="0"/>
                <a:cs typeface="Arial" panose="020B0604020202020204" pitchFamily="34" charset="0"/>
              </a:rPr>
              <a:t>segregating loci.</a:t>
            </a:r>
          </a:p>
        </p:txBody>
      </p:sp>
      <p:sp>
        <p:nvSpPr>
          <p:cNvPr id="18" name="Rectangle 17"/>
          <p:cNvSpPr/>
          <p:nvPr/>
        </p:nvSpPr>
        <p:spPr>
          <a:xfrm>
            <a:off x="198967" y="5122333"/>
            <a:ext cx="7611533" cy="1566334"/>
          </a:xfrm>
          <a:prstGeom prst="rect">
            <a:avLst/>
          </a:prstGeom>
          <a:noFill/>
          <a:ln>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feld 5"/>
          <p:cNvSpPr txBox="1"/>
          <p:nvPr/>
        </p:nvSpPr>
        <p:spPr>
          <a:xfrm>
            <a:off x="7504" y="6350772"/>
            <a:ext cx="609603"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17</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1088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2700" y="956304"/>
            <a:ext cx="8078821" cy="5917571"/>
            <a:chOff x="12700" y="901275"/>
            <a:chExt cx="8078821" cy="5917571"/>
          </a:xfrm>
        </p:grpSpPr>
        <p:sp>
          <p:nvSpPr>
            <p:cNvPr id="7" name="Rectangle 6"/>
            <p:cNvSpPr/>
            <p:nvPr/>
          </p:nvSpPr>
          <p:spPr>
            <a:xfrm>
              <a:off x="48126" y="901275"/>
              <a:ext cx="8043395" cy="5788283"/>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 name="Object 5"/>
            <p:cNvGraphicFramePr>
              <a:graphicFrameLocks noChangeAspect="1"/>
            </p:cNvGraphicFramePr>
            <p:nvPr>
              <p:extLst>
                <p:ext uri="{D42A27DB-BD31-4B8C-83A1-F6EECF244321}">
                  <p14:modId xmlns:p14="http://schemas.microsoft.com/office/powerpoint/2010/main" val="2331355318"/>
                </p:ext>
              </p:extLst>
            </p:nvPr>
          </p:nvGraphicFramePr>
          <p:xfrm>
            <a:off x="12700" y="941921"/>
            <a:ext cx="8077200" cy="5876925"/>
          </p:xfrm>
          <a:graphic>
            <a:graphicData uri="http://schemas.openxmlformats.org/presentationml/2006/ole">
              <mc:AlternateContent xmlns:mc="http://schemas.openxmlformats.org/markup-compatibility/2006">
                <mc:Choice xmlns:v="urn:schemas-microsoft-com:vml" Requires="v">
                  <p:oleObj spid="_x0000_s42269" name="Document" r:id="rId3" imgW="6610240" imgH="4812781" progId="Word.Document.8">
                    <p:embed/>
                  </p:oleObj>
                </mc:Choice>
                <mc:Fallback>
                  <p:oleObj name="Document" r:id="rId3" imgW="6610240" imgH="4812781" progId="Word.Document.8">
                    <p:embed/>
                    <p:pic>
                      <p:nvPicPr>
                        <p:cNvPr id="7170" name="Object 5"/>
                        <p:cNvPicPr>
                          <a:picLocks noChangeAspect="1" noChangeArrowheads="1"/>
                        </p:cNvPicPr>
                        <p:nvPr/>
                      </p:nvPicPr>
                      <p:blipFill>
                        <a:blip r:embed="rId4"/>
                        <a:srcRect/>
                        <a:stretch>
                          <a:fillRect/>
                        </a:stretch>
                      </p:blipFill>
                      <p:spPr bwMode="auto">
                        <a:xfrm>
                          <a:off x="12700" y="941921"/>
                          <a:ext cx="8077200" cy="5876925"/>
                        </a:xfrm>
                        <a:prstGeom prst="rect">
                          <a:avLst/>
                        </a:prstGeom>
                        <a:noFill/>
                        <a:ln>
                          <a:noFill/>
                        </a:ln>
                        <a:effectLst/>
                      </p:spPr>
                    </p:pic>
                  </p:oleObj>
                </mc:Fallback>
              </mc:AlternateContent>
            </a:graphicData>
          </a:graphic>
        </p:graphicFrame>
      </p:grpSp>
      <p:sp>
        <p:nvSpPr>
          <p:cNvPr id="4" name="Text Box 6"/>
          <p:cNvSpPr txBox="1">
            <a:spLocks noChangeArrowheads="1"/>
          </p:cNvSpPr>
          <p:nvPr/>
        </p:nvSpPr>
        <p:spPr bwMode="auto">
          <a:xfrm>
            <a:off x="8161867" y="1516224"/>
            <a:ext cx="3961588" cy="5224635"/>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lnSpc>
                <a:spcPct val="98000"/>
              </a:lnSpc>
              <a:spcBef>
                <a:spcPct val="50000"/>
              </a:spcBef>
              <a:buFontTx/>
              <a:buNone/>
            </a:pPr>
            <a:r>
              <a:rPr lang="en-GB" altLang="de-DE" sz="1700" dirty="0">
                <a:latin typeface="Arial" panose="020B0604020202020204" pitchFamily="34" charset="0"/>
                <a:cs typeface="Arial" panose="020B0604020202020204" pitchFamily="34" charset="0"/>
              </a:rPr>
              <a:t>This is a case with no linkage, i.e. c=0.5 </a:t>
            </a:r>
            <a:r>
              <a:rPr lang="en-GB" altLang="de-DE" sz="1700" i="1" dirty="0">
                <a:latin typeface="Arial" panose="020B0604020202020204" pitchFamily="34" charset="0"/>
                <a:cs typeface="Arial" panose="020B0604020202020204" pitchFamily="34" charset="0"/>
              </a:rPr>
              <a:t>aka</a:t>
            </a:r>
            <a:r>
              <a:rPr lang="en-GB" altLang="de-DE" sz="1700" dirty="0">
                <a:latin typeface="Arial" panose="020B0604020202020204" pitchFamily="34" charset="0"/>
                <a:cs typeface="Arial" panose="020B0604020202020204" pitchFamily="34" charset="0"/>
              </a:rPr>
              <a:t> λ =1. Hence: LD=0. </a:t>
            </a:r>
            <a:br>
              <a:rPr lang="en-GB" altLang="de-DE" sz="1700" dirty="0">
                <a:latin typeface="Arial" panose="020B0604020202020204" pitchFamily="34" charset="0"/>
                <a:cs typeface="Arial" panose="020B0604020202020204" pitchFamily="34" charset="0"/>
              </a:rPr>
            </a:br>
            <a:br>
              <a:rPr lang="en-GB" altLang="de-DE" sz="1700" dirty="0">
                <a:latin typeface="Arial" panose="020B0604020202020204" pitchFamily="34" charset="0"/>
                <a:cs typeface="Arial" panose="020B0604020202020204" pitchFamily="34" charset="0"/>
              </a:rPr>
            </a:br>
            <a:r>
              <a:rPr lang="en-GB" altLang="de-DE" sz="1700" dirty="0">
                <a:latin typeface="Arial" panose="020B0604020202020204" pitchFamily="34" charset="0"/>
                <a:cs typeface="Arial" panose="020B0604020202020204" pitchFamily="34" charset="0"/>
              </a:rPr>
              <a:t>If you go through generations F</a:t>
            </a:r>
            <a:r>
              <a:rPr lang="en-GB" altLang="de-DE" sz="1700" baseline="-25000" dirty="0">
                <a:latin typeface="Arial" panose="020B0604020202020204" pitchFamily="34" charset="0"/>
                <a:cs typeface="Arial" panose="020B0604020202020204" pitchFamily="34" charset="0"/>
              </a:rPr>
              <a:t>1</a:t>
            </a:r>
            <a:r>
              <a:rPr lang="en-GB" altLang="de-DE" sz="1700" dirty="0">
                <a:latin typeface="Arial" panose="020B0604020202020204" pitchFamily="34" charset="0"/>
                <a:cs typeface="Arial" panose="020B0604020202020204" pitchFamily="34" charset="0"/>
              </a:rPr>
              <a:t>, F</a:t>
            </a:r>
            <a:r>
              <a:rPr lang="en-GB" altLang="de-DE" sz="1700" baseline="-25000" dirty="0">
                <a:latin typeface="Arial" panose="020B0604020202020204" pitchFamily="34" charset="0"/>
                <a:cs typeface="Arial" panose="020B0604020202020204" pitchFamily="34" charset="0"/>
              </a:rPr>
              <a:t>2</a:t>
            </a:r>
            <a:r>
              <a:rPr lang="en-GB" altLang="de-DE" sz="1700" dirty="0">
                <a:latin typeface="Arial" panose="020B0604020202020204" pitchFamily="34" charset="0"/>
                <a:cs typeface="Arial" panose="020B0604020202020204" pitchFamily="34" charset="0"/>
              </a:rPr>
              <a:t>, F</a:t>
            </a:r>
            <a:r>
              <a:rPr lang="en-GB" altLang="de-DE" sz="1700" baseline="-25000" dirty="0">
                <a:latin typeface="Arial" panose="020B0604020202020204" pitchFamily="34" charset="0"/>
                <a:cs typeface="Arial" panose="020B0604020202020204" pitchFamily="34" charset="0"/>
              </a:rPr>
              <a:t>3</a:t>
            </a:r>
            <a:r>
              <a:rPr lang="en-GB" altLang="de-DE" sz="1700" dirty="0">
                <a:latin typeface="Arial" panose="020B0604020202020204" pitchFamily="34" charset="0"/>
                <a:cs typeface="Arial" panose="020B0604020202020204" pitchFamily="34" charset="0"/>
              </a:rPr>
              <a:t>, etc. without Selection and Drift (no Mutation, Mi-</a:t>
            </a:r>
            <a:r>
              <a:rPr lang="en-GB" altLang="de-DE" sz="1700" dirty="0" err="1">
                <a:latin typeface="Arial" panose="020B0604020202020204" pitchFamily="34" charset="0"/>
                <a:cs typeface="Arial" panose="020B0604020202020204" pitchFamily="34" charset="0"/>
              </a:rPr>
              <a:t>gration</a:t>
            </a:r>
            <a:r>
              <a:rPr lang="en-GB" altLang="de-DE" sz="1700" dirty="0">
                <a:latin typeface="Arial" panose="020B0604020202020204" pitchFamily="34" charset="0"/>
                <a:cs typeface="Arial" panose="020B0604020202020204" pitchFamily="34" charset="0"/>
              </a:rPr>
              <a:t> anyway), </a:t>
            </a:r>
            <a:r>
              <a:rPr lang="en-GB" altLang="de-DE" sz="1700" dirty="0">
                <a:solidFill>
                  <a:srgbClr val="0000FF"/>
                </a:solidFill>
                <a:latin typeface="Arial" panose="020B0604020202020204" pitchFamily="34" charset="0"/>
                <a:cs typeface="Arial" panose="020B0604020202020204" pitchFamily="34" charset="0"/>
              </a:rPr>
              <a:t>and no linkage</a:t>
            </a:r>
            <a:r>
              <a:rPr lang="en-GB" altLang="de-DE" sz="1700" dirty="0">
                <a:latin typeface="Arial" panose="020B0604020202020204" pitchFamily="34" charset="0"/>
                <a:cs typeface="Arial" panose="020B0604020202020204" pitchFamily="34" charset="0"/>
              </a:rPr>
              <a:t>, then you have </a:t>
            </a:r>
            <a:r>
              <a:rPr lang="en-GB" altLang="de-DE" sz="1700" dirty="0">
                <a:solidFill>
                  <a:srgbClr val="0000FF"/>
                </a:solidFill>
                <a:latin typeface="Arial" panose="020B0604020202020204" pitchFamily="34" charset="0"/>
                <a:cs typeface="Arial" panose="020B0604020202020204" pitchFamily="34" charset="0"/>
              </a:rPr>
              <a:t>these</a:t>
            </a:r>
            <a:r>
              <a:rPr lang="en-GB" altLang="de-DE" sz="1700" dirty="0">
                <a:latin typeface="Arial" panose="020B0604020202020204" pitchFamily="34" charset="0"/>
                <a:cs typeface="Arial" panose="020B0604020202020204" pitchFamily="34" charset="0"/>
              </a:rPr>
              <a:t> results. With some linkage, the result depends on the gamete phase (</a:t>
            </a:r>
            <a:r>
              <a:rPr lang="en-GB" altLang="de-DE" sz="1700" b="1" dirty="0">
                <a:latin typeface="Arial" panose="020B0604020202020204" pitchFamily="34" charset="0"/>
                <a:cs typeface="Arial" panose="020B0604020202020204" pitchFamily="34" charset="0"/>
              </a:rPr>
              <a:t>AB</a:t>
            </a:r>
            <a:r>
              <a:rPr lang="en-GB" altLang="de-DE" sz="1700" dirty="0">
                <a:latin typeface="Arial" panose="020B0604020202020204" pitchFamily="34" charset="0"/>
                <a:cs typeface="Arial" panose="020B0604020202020204" pitchFamily="34" charset="0"/>
              </a:rPr>
              <a:t> or rather </a:t>
            </a:r>
            <a:r>
              <a:rPr lang="en-GB" altLang="de-DE" sz="1700" b="1" dirty="0" err="1">
                <a:latin typeface="Arial" panose="020B0604020202020204" pitchFamily="34" charset="0"/>
                <a:cs typeface="Arial" panose="020B0604020202020204" pitchFamily="34" charset="0"/>
              </a:rPr>
              <a:t>aB</a:t>
            </a:r>
            <a:r>
              <a:rPr lang="en-GB" altLang="de-DE" sz="1700" dirty="0">
                <a:latin typeface="Arial" panose="020B0604020202020204" pitchFamily="34" charset="0"/>
                <a:cs typeface="Arial" panose="020B0604020202020204" pitchFamily="34" charset="0"/>
              </a:rPr>
              <a:t> etc.). With F</a:t>
            </a:r>
            <a:r>
              <a:rPr lang="en-GB" altLang="de-DE" sz="1700" baseline="-25000" dirty="0">
                <a:latin typeface="Arial" panose="020B0604020202020204" pitchFamily="34" charset="0"/>
                <a:cs typeface="Arial" panose="020B0604020202020204" pitchFamily="34" charset="0"/>
              </a:rPr>
              <a:t>6</a:t>
            </a:r>
            <a:r>
              <a:rPr lang="en-GB" altLang="de-DE" sz="1700" dirty="0">
                <a:latin typeface="Arial" panose="020B0604020202020204" pitchFamily="34" charset="0"/>
                <a:cs typeface="Arial" panose="020B0604020202020204" pitchFamily="34" charset="0"/>
              </a:rPr>
              <a:t> or higher, you would call the set of resulting lines ‚</a:t>
            </a:r>
            <a:r>
              <a:rPr lang="en-GB" altLang="de-DE" sz="1700" dirty="0">
                <a:solidFill>
                  <a:srgbClr val="0000FF"/>
                </a:solidFill>
                <a:latin typeface="Arial" panose="020B0604020202020204" pitchFamily="34" charset="0"/>
                <a:cs typeface="Arial" panose="020B0604020202020204" pitchFamily="34" charset="0"/>
              </a:rPr>
              <a:t>RIL</a:t>
            </a:r>
            <a:r>
              <a:rPr lang="en-GB" altLang="de-DE" sz="1700" dirty="0">
                <a:latin typeface="Arial" panose="020B0604020202020204" pitchFamily="34" charset="0"/>
                <a:cs typeface="Arial" panose="020B0604020202020204" pitchFamily="34" charset="0"/>
              </a:rPr>
              <a:t>‘, i.e. </a:t>
            </a:r>
            <a:r>
              <a:rPr lang="en-GB" altLang="de-DE" sz="1700" dirty="0">
                <a:solidFill>
                  <a:srgbClr val="0000FF"/>
                </a:solidFill>
                <a:latin typeface="Arial" panose="020B0604020202020204" pitchFamily="34" charset="0"/>
                <a:cs typeface="Arial" panose="020B0604020202020204" pitchFamily="34" charset="0"/>
              </a:rPr>
              <a:t>Recombinant Inbred Lines</a:t>
            </a:r>
            <a:r>
              <a:rPr lang="en-GB" altLang="de-DE" sz="1700" dirty="0">
                <a:latin typeface="Arial" panose="020B0604020202020204" pitchFamily="34" charset="0"/>
                <a:cs typeface="Arial" panose="020B0604020202020204" pitchFamily="34" charset="0"/>
              </a:rPr>
              <a:t>. </a:t>
            </a:r>
          </a:p>
          <a:p>
            <a:pPr eaLnBrk="1" hangingPunct="1">
              <a:lnSpc>
                <a:spcPct val="98000"/>
              </a:lnSpc>
              <a:spcBef>
                <a:spcPct val="50000"/>
              </a:spcBef>
              <a:buFontTx/>
              <a:buNone/>
            </a:pPr>
            <a:r>
              <a:rPr lang="en-GB" altLang="de-DE" sz="1700" dirty="0">
                <a:latin typeface="Arial" panose="020B0604020202020204" pitchFamily="34" charset="0"/>
                <a:cs typeface="Arial" panose="020B0604020202020204" pitchFamily="34" charset="0"/>
              </a:rPr>
              <a:t>A set of </a:t>
            </a:r>
            <a:r>
              <a:rPr lang="en-GB" altLang="de-DE" sz="1700" dirty="0">
                <a:solidFill>
                  <a:srgbClr val="0000FF"/>
                </a:solidFill>
                <a:latin typeface="Arial" panose="020B0604020202020204" pitchFamily="34" charset="0"/>
                <a:cs typeface="Arial" panose="020B0604020202020204" pitchFamily="34" charset="0"/>
              </a:rPr>
              <a:t>DH</a:t>
            </a:r>
            <a:r>
              <a:rPr lang="en-GB" altLang="de-DE" sz="1700" dirty="0">
                <a:latin typeface="Arial" panose="020B0604020202020204" pitchFamily="34" charset="0"/>
                <a:cs typeface="Arial" panose="020B0604020202020204" pitchFamily="34" charset="0"/>
              </a:rPr>
              <a:t> lines is very similar to a set of </a:t>
            </a:r>
            <a:r>
              <a:rPr lang="en-GB" altLang="de-DE" sz="1700" dirty="0">
                <a:solidFill>
                  <a:srgbClr val="0000FF"/>
                </a:solidFill>
                <a:latin typeface="Arial" panose="020B0604020202020204" pitchFamily="34" charset="0"/>
                <a:cs typeface="Arial" panose="020B0604020202020204" pitchFamily="34" charset="0"/>
              </a:rPr>
              <a:t>RIL</a:t>
            </a:r>
            <a:r>
              <a:rPr lang="en-GB" altLang="de-DE" sz="1700" dirty="0">
                <a:latin typeface="Arial" panose="020B0604020202020204" pitchFamily="34" charset="0"/>
                <a:cs typeface="Arial" panose="020B0604020202020204" pitchFamily="34" charset="0"/>
              </a:rPr>
              <a:t>s, just that there is more LD decay among RILs than among DH (strong linkage means low LD decay but double of the small decay in RILs compared to DH).</a:t>
            </a:r>
          </a:p>
          <a:p>
            <a:pPr eaLnBrk="1" hangingPunct="1">
              <a:lnSpc>
                <a:spcPct val="98000"/>
              </a:lnSpc>
              <a:spcBef>
                <a:spcPct val="50000"/>
              </a:spcBef>
              <a:buFontTx/>
              <a:buNone/>
            </a:pPr>
            <a:r>
              <a:rPr lang="en-GB" altLang="de-DE" sz="1700" dirty="0">
                <a:latin typeface="Arial" panose="020B0604020202020204" pitchFamily="34" charset="0"/>
                <a:cs typeface="Arial" panose="020B0604020202020204" pitchFamily="34" charset="0"/>
              </a:rPr>
              <a:t>See UNPLAB-PopGen_Ch-11 page 26.</a:t>
            </a:r>
          </a:p>
        </p:txBody>
      </p:sp>
      <p:sp>
        <p:nvSpPr>
          <p:cNvPr id="6" name="TextBox 5"/>
          <p:cNvSpPr txBox="1"/>
          <p:nvPr/>
        </p:nvSpPr>
        <p:spPr>
          <a:xfrm>
            <a:off x="48126" y="39375"/>
            <a:ext cx="12075329"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Reminder: Although all eventually occurring genotypes already occur in F2, the frequency of multiple-homozygotes is higher in F∞ (</a:t>
            </a:r>
            <a:r>
              <a:rPr lang="en-GB" sz="2400" i="1" dirty="0">
                <a:latin typeface="Arial" panose="020B0604020202020204" pitchFamily="34" charset="0"/>
                <a:cs typeface="Arial" panose="020B0604020202020204" pitchFamily="34" charset="0"/>
              </a:rPr>
              <a:t>aka </a:t>
            </a:r>
            <a:r>
              <a:rPr lang="en-GB" sz="2400" dirty="0">
                <a:latin typeface="Arial" panose="020B0604020202020204" pitchFamily="34" charset="0"/>
                <a:cs typeface="Arial" panose="020B0604020202020204" pitchFamily="34" charset="0"/>
              </a:rPr>
              <a:t>RILs) than earlier. </a:t>
            </a:r>
          </a:p>
        </p:txBody>
      </p:sp>
      <p:sp>
        <p:nvSpPr>
          <p:cNvPr id="2" name="Textfeld 5"/>
          <p:cNvSpPr txBox="1"/>
          <p:nvPr/>
        </p:nvSpPr>
        <p:spPr>
          <a:xfrm>
            <a:off x="11361702" y="494639"/>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18</a:t>
            </a:fld>
            <a:endParaRPr lang="en-GB"/>
          </a:p>
        </p:txBody>
      </p:sp>
    </p:spTree>
    <p:extLst>
      <p:ext uri="{BB962C8B-B14F-4D97-AF65-F5344CB8AC3E}">
        <p14:creationId xmlns:p14="http://schemas.microsoft.com/office/powerpoint/2010/main" val="2103889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20136" y="1711179"/>
            <a:ext cx="1470660" cy="4956810"/>
          </a:xfrm>
          <a:prstGeom prst="rect">
            <a:avLst/>
          </a:prstGeom>
          <a:effectLst>
            <a:outerShdw blurRad="50800" dist="38100" dir="2700000" algn="tl" rotWithShape="0">
              <a:prstClr val="black">
                <a:alpha val="40000"/>
              </a:prstClr>
            </a:outerShdw>
          </a:effectLst>
        </p:spPr>
      </p:pic>
      <p:grpSp>
        <p:nvGrpSpPr>
          <p:cNvPr id="10" name="Group 9"/>
          <p:cNvGrpSpPr/>
          <p:nvPr/>
        </p:nvGrpSpPr>
        <p:grpSpPr>
          <a:xfrm>
            <a:off x="1741528" y="1800697"/>
            <a:ext cx="4423410" cy="1479245"/>
            <a:chOff x="1741528" y="1800697"/>
            <a:chExt cx="4423410" cy="1479245"/>
          </a:xfrm>
          <a:effectLst>
            <a:outerShdw blurRad="50800" dist="38100" dir="2700000" algn="tl" rotWithShape="0">
              <a:prstClr val="black">
                <a:alpha val="40000"/>
              </a:prstClr>
            </a:outerShdw>
          </a:effectLst>
        </p:grpSpPr>
        <p:grpSp>
          <p:nvGrpSpPr>
            <p:cNvPr id="8" name="Group 7"/>
            <p:cNvGrpSpPr>
              <a:grpSpLocks noChangeAspect="1"/>
            </p:cNvGrpSpPr>
            <p:nvPr/>
          </p:nvGrpSpPr>
          <p:grpSpPr>
            <a:xfrm>
              <a:off x="1741528" y="1814131"/>
              <a:ext cx="4423410" cy="1465811"/>
              <a:chOff x="566737" y="1747837"/>
              <a:chExt cx="11082749" cy="3672554"/>
            </a:xfrm>
          </p:grpSpPr>
          <p:pic>
            <p:nvPicPr>
              <p:cNvPr id="4" name="Picture 3"/>
              <p:cNvPicPr>
                <a:picLocks noChangeAspect="1"/>
              </p:cNvPicPr>
              <p:nvPr/>
            </p:nvPicPr>
            <p:blipFill>
              <a:blip r:embed="rId3"/>
              <a:stretch>
                <a:fillRect/>
              </a:stretch>
            </p:blipFill>
            <p:spPr>
              <a:xfrm>
                <a:off x="566737" y="1747837"/>
                <a:ext cx="11058525" cy="3362325"/>
              </a:xfrm>
              <a:prstGeom prst="rect">
                <a:avLst/>
              </a:prstGeom>
            </p:spPr>
          </p:pic>
          <p:pic>
            <p:nvPicPr>
              <p:cNvPr id="5" name="Picture 4"/>
              <p:cNvPicPr>
                <a:picLocks noChangeAspect="1"/>
              </p:cNvPicPr>
              <p:nvPr/>
            </p:nvPicPr>
            <p:blipFill>
              <a:blip r:embed="rId4"/>
              <a:stretch>
                <a:fillRect/>
              </a:stretch>
            </p:blipFill>
            <p:spPr>
              <a:xfrm flipV="1">
                <a:off x="648111" y="5110162"/>
                <a:ext cx="11001375" cy="310229"/>
              </a:xfrm>
              <a:prstGeom prst="rect">
                <a:avLst/>
              </a:prstGeom>
            </p:spPr>
          </p:pic>
          <p:pic>
            <p:nvPicPr>
              <p:cNvPr id="6" name="Picture 5"/>
              <p:cNvPicPr>
                <a:picLocks noChangeAspect="1"/>
              </p:cNvPicPr>
              <p:nvPr/>
            </p:nvPicPr>
            <p:blipFill>
              <a:blip r:embed="rId5"/>
              <a:stretch>
                <a:fillRect/>
              </a:stretch>
            </p:blipFill>
            <p:spPr>
              <a:xfrm>
                <a:off x="1596851" y="4638612"/>
                <a:ext cx="2105025" cy="537844"/>
              </a:xfrm>
              <a:prstGeom prst="rect">
                <a:avLst/>
              </a:prstGeom>
            </p:spPr>
          </p:pic>
          <p:sp>
            <p:nvSpPr>
              <p:cNvPr id="7" name="Rectangle 6"/>
              <p:cNvSpPr/>
              <p:nvPr/>
            </p:nvSpPr>
            <p:spPr>
              <a:xfrm>
                <a:off x="5244175" y="4983783"/>
                <a:ext cx="3742379" cy="1926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9" name="TextBox 8"/>
            <p:cNvSpPr txBox="1"/>
            <p:nvPr/>
          </p:nvSpPr>
          <p:spPr>
            <a:xfrm>
              <a:off x="1877247" y="1800697"/>
              <a:ext cx="2852199" cy="338554"/>
            </a:xfrm>
            <a:prstGeom prst="rect">
              <a:avLst/>
            </a:prstGeom>
            <a:solidFill>
              <a:schemeClr val="bg1"/>
            </a:solidFill>
          </p:spPr>
          <p:txBody>
            <a:bodyPr wrap="square" rtlCol="0">
              <a:spAutoFit/>
            </a:bodyPr>
            <a:lstStyle/>
            <a:p>
              <a:r>
                <a:rPr lang="en-GB" sz="1600" b="1" dirty="0">
                  <a:latin typeface="Arial" panose="020B0604020202020204" pitchFamily="34" charset="0"/>
                  <a:cs typeface="Arial" panose="020B0604020202020204" pitchFamily="34" charset="0"/>
                </a:rPr>
                <a:t>A single F2-derived F3-line</a:t>
              </a:r>
            </a:p>
          </p:txBody>
        </p:sp>
      </p:grpSp>
      <p:sp>
        <p:nvSpPr>
          <p:cNvPr id="11" name="Text Box 30"/>
          <p:cNvSpPr txBox="1">
            <a:spLocks noChangeArrowheads="1"/>
          </p:cNvSpPr>
          <p:nvPr/>
        </p:nvSpPr>
        <p:spPr bwMode="auto">
          <a:xfrm>
            <a:off x="54500" y="982385"/>
            <a:ext cx="12068869" cy="646331"/>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GB" altLang="de-DE" sz="1800" dirty="0">
                <a:latin typeface="Arial" charset="0"/>
              </a:rPr>
              <a:t>Repeated and ongoing self-fertilization decreases the proportion of loci and genotypes that are ‘still’ heterozygous and segregate at a given locus ... decrease is </a:t>
            </a:r>
            <a:r>
              <a:rPr lang="en-GB" altLang="de-DE" sz="1800" dirty="0">
                <a:solidFill>
                  <a:srgbClr val="0000FF"/>
                </a:solidFill>
                <a:effectLst>
                  <a:outerShdw blurRad="38100" dist="38100" dir="2700000" algn="tl">
                    <a:srgbClr val="000000">
                      <a:alpha val="43137"/>
                    </a:srgbClr>
                  </a:outerShdw>
                </a:effectLst>
                <a:latin typeface="Arial" charset="0"/>
              </a:rPr>
              <a:t>by half per selfing generation</a:t>
            </a:r>
            <a:r>
              <a:rPr lang="en-GB" altLang="de-DE" sz="1800" dirty="0">
                <a:latin typeface="Arial" charset="0"/>
              </a:rPr>
              <a:t>.  </a:t>
            </a:r>
          </a:p>
        </p:txBody>
      </p:sp>
      <p:sp>
        <p:nvSpPr>
          <p:cNvPr id="12" name="TextBox 11"/>
          <p:cNvSpPr txBox="1"/>
          <p:nvPr/>
        </p:nvSpPr>
        <p:spPr>
          <a:xfrm>
            <a:off x="54501" y="48445"/>
            <a:ext cx="12068869"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Genetic variance in the (unselected) generations of Line Breeding increases from zero in F1 in a very systematic way towards is ultimate value in F∞; a clear, simple manner.</a:t>
            </a:r>
          </a:p>
        </p:txBody>
      </p:sp>
      <p:sp>
        <p:nvSpPr>
          <p:cNvPr id="13" name="TextBox 12"/>
          <p:cNvSpPr txBox="1"/>
          <p:nvPr/>
        </p:nvSpPr>
        <p:spPr>
          <a:xfrm>
            <a:off x="1774006" y="3433542"/>
            <a:ext cx="10349363" cy="323165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spcBef>
                <a:spcPct val="0"/>
              </a:spcBef>
            </a:pPr>
            <a:r>
              <a:rPr lang="en-GB" altLang="de-DE" dirty="0">
                <a:latin typeface="Arial" charset="0"/>
              </a:rPr>
              <a:t>The increase of homogeneity </a:t>
            </a:r>
            <a:r>
              <a:rPr lang="en-GB" altLang="de-DE" dirty="0">
                <a:solidFill>
                  <a:srgbClr val="0000FF"/>
                </a:solidFill>
                <a:latin typeface="Arial" charset="0"/>
              </a:rPr>
              <a:t>within </a:t>
            </a:r>
            <a:r>
              <a:rPr lang="en-GB" altLang="de-DE" dirty="0">
                <a:latin typeface="Arial" charset="0"/>
              </a:rPr>
              <a:t>the (not-yet-fully homogeneous) lines is connected with an increase of genetic differences </a:t>
            </a:r>
            <a:r>
              <a:rPr lang="en-GB" altLang="de-DE" dirty="0">
                <a:solidFill>
                  <a:srgbClr val="0000FF"/>
                </a:solidFill>
                <a:latin typeface="Arial" charset="0"/>
              </a:rPr>
              <a:t>between</a:t>
            </a:r>
            <a:r>
              <a:rPr lang="en-GB" altLang="de-DE" dirty="0">
                <a:latin typeface="Arial" charset="0"/>
              </a:rPr>
              <a:t> these lines. These changes in the structure and pattern of genetic variability – along the generations of self-fertilization - are accompanied by an </a:t>
            </a:r>
            <a:r>
              <a:rPr lang="en-GB" altLang="de-DE" dirty="0">
                <a:solidFill>
                  <a:srgbClr val="0000FF"/>
                </a:solidFill>
                <a:latin typeface="Arial" charset="0"/>
              </a:rPr>
              <a:t>increase of the displayed </a:t>
            </a:r>
            <a:r>
              <a:rPr lang="en-GB" altLang="de-DE" dirty="0">
                <a:solidFill>
                  <a:srgbClr val="0000FF"/>
                </a:solidFill>
                <a:effectLst>
                  <a:outerShdw blurRad="38100" dist="38100" dir="2700000" algn="tl">
                    <a:srgbClr val="000000">
                      <a:alpha val="43137"/>
                    </a:srgbClr>
                  </a:outerShdw>
                </a:effectLst>
                <a:latin typeface="Arial" charset="0"/>
              </a:rPr>
              <a:t>Additive</a:t>
            </a:r>
            <a:r>
              <a:rPr lang="en-GB" altLang="de-DE" dirty="0">
                <a:solidFill>
                  <a:srgbClr val="0000FF"/>
                </a:solidFill>
                <a:latin typeface="Arial" charset="0"/>
              </a:rPr>
              <a:t> Variance </a:t>
            </a:r>
            <a:r>
              <a:rPr lang="en-GB" altLang="de-DE" dirty="0">
                <a:latin typeface="Arial" charset="0"/>
              </a:rPr>
              <a:t>and a </a:t>
            </a:r>
            <a:r>
              <a:rPr lang="en-GB" altLang="de-DE" dirty="0">
                <a:solidFill>
                  <a:srgbClr val="7030A0"/>
                </a:solidFill>
                <a:latin typeface="Arial" charset="0"/>
              </a:rPr>
              <a:t>decrease of the </a:t>
            </a:r>
            <a:r>
              <a:rPr lang="en-GB" altLang="de-DE" dirty="0">
                <a:solidFill>
                  <a:srgbClr val="7030A0"/>
                </a:solidFill>
                <a:effectLst>
                  <a:outerShdw blurRad="38100" dist="38100" dir="2700000" algn="tl">
                    <a:srgbClr val="000000">
                      <a:alpha val="43137"/>
                    </a:srgbClr>
                  </a:outerShdw>
                </a:effectLst>
                <a:latin typeface="Arial" charset="0"/>
              </a:rPr>
              <a:t>Dominance</a:t>
            </a:r>
            <a:r>
              <a:rPr lang="en-GB" altLang="de-DE" dirty="0">
                <a:solidFill>
                  <a:srgbClr val="7030A0"/>
                </a:solidFill>
                <a:latin typeface="Arial" charset="0"/>
              </a:rPr>
              <a:t> Variance</a:t>
            </a:r>
            <a:r>
              <a:rPr lang="en-GB" altLang="de-DE" dirty="0">
                <a:latin typeface="Arial" charset="0"/>
              </a:rPr>
              <a:t>. </a:t>
            </a:r>
            <a:br>
              <a:rPr lang="en-GB" altLang="de-DE" sz="1200" dirty="0">
                <a:latin typeface="Arial" charset="0"/>
              </a:rPr>
            </a:br>
            <a:endParaRPr lang="en-GB" altLang="de-DE" sz="1200" dirty="0">
              <a:latin typeface="Arial" charset="0"/>
            </a:endParaRPr>
          </a:p>
          <a:p>
            <a:pPr>
              <a:spcBef>
                <a:spcPct val="0"/>
              </a:spcBef>
            </a:pPr>
            <a:br>
              <a:rPr lang="en-GB" altLang="de-DE" sz="1200" dirty="0">
                <a:latin typeface="Arial" charset="0"/>
              </a:rPr>
            </a:br>
            <a:r>
              <a:rPr lang="en-GB" altLang="de-DE" dirty="0">
                <a:latin typeface="Arial" charset="0"/>
              </a:rPr>
              <a:t>Take allele frequencies of </a:t>
            </a:r>
            <a:r>
              <a:rPr lang="en-GB" altLang="de-DE" dirty="0">
                <a:solidFill>
                  <a:srgbClr val="0000FF"/>
                </a:solidFill>
                <a:latin typeface="Arial" charset="0"/>
              </a:rPr>
              <a:t>p = q = 0.5 </a:t>
            </a:r>
            <a:r>
              <a:rPr lang="en-GB" altLang="de-DE" dirty="0">
                <a:latin typeface="Arial" charset="0"/>
              </a:rPr>
              <a:t>(true in the unselected offspring of our bi-parental cross from homozygous parents): In spite of inbreeding, we see </a:t>
            </a:r>
            <a:r>
              <a:rPr lang="en-GB" altLang="de-DE" dirty="0">
                <a:solidFill>
                  <a:srgbClr val="0000FF"/>
                </a:solidFill>
                <a:latin typeface="Arial" charset="0"/>
              </a:rPr>
              <a:t>no covariances between the effects of the genetic model</a:t>
            </a:r>
            <a:r>
              <a:rPr lang="en-GB" altLang="de-DE" dirty="0">
                <a:latin typeface="Arial" charset="0"/>
              </a:rPr>
              <a:t> (additive, dominance, epistasis). Therefore, the variances from segregation between and within lines (</a:t>
            </a:r>
            <a:r>
              <a:rPr lang="en-GB" altLang="de-DE" dirty="0">
                <a:solidFill>
                  <a:schemeClr val="tx1">
                    <a:lumMod val="50000"/>
                    <a:lumOff val="50000"/>
                  </a:schemeClr>
                </a:solidFill>
                <a:latin typeface="Arial" charset="0"/>
              </a:rPr>
              <a:t>and groups of lines and families of sub-lines as arising due to continuous selfing without selection</a:t>
            </a:r>
            <a:r>
              <a:rPr lang="en-GB" altLang="de-DE" dirty="0">
                <a:latin typeface="Arial" charset="0"/>
              </a:rPr>
              <a:t>) can be written as simple functions of our ;-) genetic variance components.  We will visit them and  tabulate the results - to have a pretty and clear lay-out .</a:t>
            </a:r>
            <a:endParaRPr lang="en-GB" dirty="0"/>
          </a:p>
        </p:txBody>
      </p:sp>
      <p:sp>
        <p:nvSpPr>
          <p:cNvPr id="14" name="TextBox 13"/>
          <p:cNvSpPr txBox="1"/>
          <p:nvPr/>
        </p:nvSpPr>
        <p:spPr>
          <a:xfrm>
            <a:off x="6236562" y="1685929"/>
            <a:ext cx="5886807" cy="1754326"/>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ltLang="de-DE" dirty="0">
                <a:latin typeface="Arial" charset="0"/>
              </a:rPr>
              <a:t>Consequently, the proportion of genotypes being fixed for the one or other allele increases per each </a:t>
            </a:r>
            <a:r>
              <a:rPr lang="en-GB" altLang="de-DE" dirty="0">
                <a:effectLst>
                  <a:outerShdw blurRad="38100" dist="38100" dir="2700000" algn="tl">
                    <a:srgbClr val="000000">
                      <a:alpha val="43137"/>
                    </a:srgbClr>
                  </a:outerShdw>
                </a:effectLst>
                <a:latin typeface="Arial" charset="0"/>
              </a:rPr>
              <a:t>selfing</a:t>
            </a:r>
            <a:r>
              <a:rPr lang="en-GB" altLang="de-DE" dirty="0">
                <a:latin typeface="Arial" charset="0"/>
              </a:rPr>
              <a:t> generation. </a:t>
            </a:r>
            <a:br>
              <a:rPr lang="en-GB" altLang="de-DE" dirty="0">
                <a:latin typeface="Arial" charset="0"/>
              </a:rPr>
            </a:br>
            <a:r>
              <a:rPr lang="en-GB" altLang="de-DE" dirty="0">
                <a:solidFill>
                  <a:srgbClr val="C00000"/>
                </a:solidFill>
                <a:latin typeface="Arial" charset="0"/>
              </a:rPr>
              <a:t>The genetic </a:t>
            </a:r>
            <a:r>
              <a:rPr lang="en-GB" altLang="de-DE" dirty="0">
                <a:solidFill>
                  <a:srgbClr val="0000FF"/>
                </a:solidFill>
                <a:latin typeface="Arial" charset="0"/>
              </a:rPr>
              <a:t>heterogeneity</a:t>
            </a:r>
            <a:r>
              <a:rPr lang="en-GB" altLang="de-DE" dirty="0">
                <a:solidFill>
                  <a:srgbClr val="C00000"/>
                </a:solidFill>
                <a:latin typeface="Arial" charset="0"/>
              </a:rPr>
              <a:t> within </a:t>
            </a:r>
            <a:r>
              <a:rPr lang="en-GB" altLang="de-DE" b="1" dirty="0">
                <a:solidFill>
                  <a:srgbClr val="C00000"/>
                </a:solidFill>
                <a:effectLst>
                  <a:outerShdw blurRad="38100" dist="38100" dir="2700000" algn="tl">
                    <a:srgbClr val="000000">
                      <a:alpha val="43137"/>
                    </a:srgbClr>
                  </a:outerShdw>
                </a:effectLst>
                <a:latin typeface="Arial" charset="0"/>
              </a:rPr>
              <a:t>single-plants’ </a:t>
            </a:r>
            <a:r>
              <a:rPr lang="en-GB" altLang="de-DE" dirty="0">
                <a:solidFill>
                  <a:srgbClr val="0000FF"/>
                </a:solidFill>
                <a:effectLst>
                  <a:outerShdw blurRad="38100" dist="38100" dir="2700000" algn="tl">
                    <a:srgbClr val="000000">
                      <a:alpha val="43137"/>
                    </a:srgbClr>
                  </a:outerShdw>
                </a:effectLst>
                <a:latin typeface="Arial" charset="0"/>
              </a:rPr>
              <a:t>offspring</a:t>
            </a:r>
            <a:r>
              <a:rPr lang="en-GB" altLang="de-DE" dirty="0">
                <a:solidFill>
                  <a:srgbClr val="C00000"/>
                </a:solidFill>
                <a:effectLst>
                  <a:outerShdw blurRad="38100" dist="38100" dir="2700000" algn="tl">
                    <a:srgbClr val="000000">
                      <a:alpha val="43137"/>
                    </a:srgbClr>
                  </a:outerShdw>
                </a:effectLst>
                <a:latin typeface="Arial" charset="0"/>
              </a:rPr>
              <a:t> </a:t>
            </a:r>
            <a:r>
              <a:rPr lang="en-GB" altLang="de-DE" dirty="0">
                <a:solidFill>
                  <a:srgbClr val="C00000"/>
                </a:solidFill>
                <a:latin typeface="Arial" charset="0"/>
              </a:rPr>
              <a:t>is decreasing and </a:t>
            </a:r>
            <a:r>
              <a:rPr lang="en-GB" altLang="de-DE" dirty="0">
                <a:solidFill>
                  <a:srgbClr val="0000FF"/>
                </a:solidFill>
                <a:latin typeface="Arial" charset="0"/>
              </a:rPr>
              <a:t>homogeneity</a:t>
            </a:r>
            <a:r>
              <a:rPr lang="en-GB" altLang="de-DE" dirty="0">
                <a:solidFill>
                  <a:srgbClr val="C00000"/>
                </a:solidFill>
                <a:latin typeface="Arial" charset="0"/>
              </a:rPr>
              <a:t> increases per each selfing </a:t>
            </a:r>
            <a:r>
              <a:rPr lang="en-GB" altLang="de-DE" dirty="0">
                <a:solidFill>
                  <a:srgbClr val="C00000"/>
                </a:solidFill>
                <a:effectLst>
                  <a:outerShdw blurRad="38100" dist="38100" dir="2700000" algn="tl">
                    <a:srgbClr val="000000">
                      <a:alpha val="43137"/>
                    </a:srgbClr>
                  </a:outerShdw>
                </a:effectLst>
                <a:latin typeface="Arial" charset="0"/>
              </a:rPr>
              <a:t>in the progeny of that initial </a:t>
            </a:r>
            <a:r>
              <a:rPr lang="en-GB" altLang="de-DE" b="1" dirty="0">
                <a:solidFill>
                  <a:srgbClr val="C00000"/>
                </a:solidFill>
                <a:effectLst>
                  <a:outerShdw blurRad="38100" dist="38100" dir="2700000" algn="tl">
                    <a:srgbClr val="000000">
                      <a:alpha val="43137"/>
                    </a:srgbClr>
                  </a:outerShdw>
                </a:effectLst>
                <a:latin typeface="Arial" charset="0"/>
              </a:rPr>
              <a:t>single-plant</a:t>
            </a:r>
            <a:r>
              <a:rPr lang="en-GB" altLang="de-DE" dirty="0">
                <a:latin typeface="Arial" charset="0"/>
              </a:rPr>
              <a:t>.</a:t>
            </a:r>
            <a:endParaRPr lang="en-GB" dirty="0"/>
          </a:p>
        </p:txBody>
      </p:sp>
      <p:cxnSp>
        <p:nvCxnSpPr>
          <p:cNvPr id="16" name="Straight Arrow Connector 15"/>
          <p:cNvCxnSpPr/>
          <p:nvPr/>
        </p:nvCxnSpPr>
        <p:spPr>
          <a:xfrm>
            <a:off x="1186903" y="2331417"/>
            <a:ext cx="787232" cy="0"/>
          </a:xfrm>
          <a:prstGeom prst="straightConnector1">
            <a:avLst/>
          </a:prstGeom>
          <a:ln w="28575">
            <a:solidFill>
              <a:schemeClr val="tx1"/>
            </a:solidFill>
            <a:tailEnd type="stealth"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19</a:t>
            </a:fld>
            <a:endParaRPr lang="en-GB" dirty="0"/>
          </a:p>
        </p:txBody>
      </p:sp>
      <p:pic>
        <p:nvPicPr>
          <p:cNvPr id="18" name="Picture 17">
            <a:extLst>
              <a:ext uri="{FF2B5EF4-FFF2-40B4-BE49-F238E27FC236}">
                <a16:creationId xmlns:a16="http://schemas.microsoft.com/office/drawing/2014/main" id="{3B1C68BF-746D-48C7-954E-3554251D0708}"/>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62000"/>
                    </a14:imgEffect>
                  </a14:imgLayer>
                </a14:imgProps>
              </a:ext>
              <a:ext uri="{28A0092B-C50C-407E-A947-70E740481C1C}">
                <a14:useLocalDpi xmlns:a14="http://schemas.microsoft.com/office/drawing/2010/main" val="0"/>
              </a:ext>
            </a:extLst>
          </a:blip>
          <a:stretch>
            <a:fillRect/>
          </a:stretch>
        </p:blipFill>
        <p:spPr>
          <a:xfrm rot="5400000">
            <a:off x="11000280" y="3962076"/>
            <a:ext cx="560441" cy="1378880"/>
          </a:xfrm>
          <a:prstGeom prst="rect">
            <a:avLst/>
          </a:prstGeom>
          <a:effectLst>
            <a:outerShdw blurRad="50800" dist="38100" dir="2700000" algn="tl" rotWithShape="0">
              <a:prstClr val="black">
                <a:alpha val="40000"/>
              </a:prstClr>
            </a:outerShdw>
          </a:effectLst>
        </p:spPr>
      </p:pic>
      <p:sp>
        <p:nvSpPr>
          <p:cNvPr id="15" name="Rectangle 14">
            <a:extLst>
              <a:ext uri="{FF2B5EF4-FFF2-40B4-BE49-F238E27FC236}">
                <a16:creationId xmlns:a16="http://schemas.microsoft.com/office/drawing/2014/main" id="{90FDEB35-1D91-47E1-B958-919E43084D88}"/>
              </a:ext>
            </a:extLst>
          </p:cNvPr>
          <p:cNvSpPr/>
          <p:nvPr/>
        </p:nvSpPr>
        <p:spPr>
          <a:xfrm>
            <a:off x="6236562" y="1706740"/>
            <a:ext cx="5886807" cy="1729076"/>
          </a:xfrm>
          <a:prstGeom prst="rect">
            <a:avLst/>
          </a:prstGeom>
          <a:noFill/>
          <a:ln>
            <a:solidFill>
              <a:schemeClr val="tx1">
                <a:lumMod val="50000"/>
                <a:lumOff val="5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0" name="Group 19">
            <a:extLst>
              <a:ext uri="{FF2B5EF4-FFF2-40B4-BE49-F238E27FC236}">
                <a16:creationId xmlns:a16="http://schemas.microsoft.com/office/drawing/2014/main" id="{B10BE2DB-9207-43E3-8999-6847828D3C1F}"/>
              </a:ext>
            </a:extLst>
          </p:cNvPr>
          <p:cNvGrpSpPr/>
          <p:nvPr/>
        </p:nvGrpSpPr>
        <p:grpSpPr>
          <a:xfrm>
            <a:off x="9588683" y="2512731"/>
            <a:ext cx="2336815" cy="912934"/>
            <a:chOff x="9588683" y="2512731"/>
            <a:chExt cx="2336815" cy="912934"/>
          </a:xfrm>
        </p:grpSpPr>
        <p:sp>
          <p:nvSpPr>
            <p:cNvPr id="17" name="TextBox 16">
              <a:extLst>
                <a:ext uri="{FF2B5EF4-FFF2-40B4-BE49-F238E27FC236}">
                  <a16:creationId xmlns:a16="http://schemas.microsoft.com/office/drawing/2014/main" id="{720333D8-6935-4E7D-8D77-5B5432D7514B}"/>
                </a:ext>
              </a:extLst>
            </p:cNvPr>
            <p:cNvSpPr txBox="1"/>
            <p:nvPr/>
          </p:nvSpPr>
          <p:spPr>
            <a:xfrm>
              <a:off x="9588683" y="2512731"/>
              <a:ext cx="1611297" cy="369332"/>
            </a:xfrm>
            <a:prstGeom prst="rect">
              <a:avLst/>
            </a:prstGeom>
            <a:noFill/>
          </p:spPr>
          <p:txBody>
            <a:bodyPr wrap="square" rtlCol="0">
              <a:spAutoFit/>
            </a:bodyPr>
            <a:lstStyle/>
            <a:p>
              <a:r>
                <a:rPr lang="en-GB" altLang="de-DE" b="1" dirty="0">
                  <a:solidFill>
                    <a:srgbClr val="7E0000"/>
                  </a:solidFill>
                  <a:latin typeface="Arial" charset="0"/>
                </a:rPr>
                <a:t>single-plants</a:t>
              </a:r>
              <a:endParaRPr lang="en-GB" b="1" dirty="0">
                <a:solidFill>
                  <a:srgbClr val="7E0000"/>
                </a:solidFill>
              </a:endParaRPr>
            </a:p>
          </p:txBody>
        </p:sp>
        <p:sp>
          <p:nvSpPr>
            <p:cNvPr id="19" name="TextBox 18">
              <a:extLst>
                <a:ext uri="{FF2B5EF4-FFF2-40B4-BE49-F238E27FC236}">
                  <a16:creationId xmlns:a16="http://schemas.microsoft.com/office/drawing/2014/main" id="{136CD01A-F1DD-4B14-9672-45F432F2F320}"/>
                </a:ext>
              </a:extLst>
            </p:cNvPr>
            <p:cNvSpPr txBox="1"/>
            <p:nvPr/>
          </p:nvSpPr>
          <p:spPr>
            <a:xfrm>
              <a:off x="10314201" y="3056333"/>
              <a:ext cx="1611297" cy="369332"/>
            </a:xfrm>
            <a:prstGeom prst="rect">
              <a:avLst/>
            </a:prstGeom>
            <a:noFill/>
          </p:spPr>
          <p:txBody>
            <a:bodyPr wrap="square" rtlCol="0">
              <a:spAutoFit/>
            </a:bodyPr>
            <a:lstStyle/>
            <a:p>
              <a:r>
                <a:rPr lang="en-GB" altLang="de-DE" b="1" dirty="0">
                  <a:solidFill>
                    <a:srgbClr val="7E0000"/>
                  </a:solidFill>
                  <a:latin typeface="Arial" charset="0"/>
                </a:rPr>
                <a:t>single-plants</a:t>
              </a:r>
              <a:endParaRPr lang="en-GB" b="1" dirty="0">
                <a:solidFill>
                  <a:srgbClr val="7E0000"/>
                </a:solidFill>
              </a:endParaRPr>
            </a:p>
          </p:txBody>
        </p:sp>
      </p:grpSp>
    </p:spTree>
    <p:extLst>
      <p:ext uri="{BB962C8B-B14F-4D97-AF65-F5344CB8AC3E}">
        <p14:creationId xmlns:p14="http://schemas.microsoft.com/office/powerpoint/2010/main" val="1722576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80">
                                          <p:stCondLst>
                                            <p:cond delay="0"/>
                                          </p:stCondLst>
                                        </p:cTn>
                                        <p:tgtEl>
                                          <p:spTgt spid="15"/>
                                        </p:tgtEl>
                                      </p:cBhvr>
                                    </p:animEffect>
                                    <p:anim calcmode="lin" valueType="num">
                                      <p:cBhvr>
                                        <p:cTn id="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3" dur="26">
                                          <p:stCondLst>
                                            <p:cond delay="650"/>
                                          </p:stCondLst>
                                        </p:cTn>
                                        <p:tgtEl>
                                          <p:spTgt spid="15"/>
                                        </p:tgtEl>
                                      </p:cBhvr>
                                      <p:to x="100000" y="60000"/>
                                    </p:animScale>
                                    <p:animScale>
                                      <p:cBhvr>
                                        <p:cTn id="14" dur="166" decel="50000">
                                          <p:stCondLst>
                                            <p:cond delay="676"/>
                                          </p:stCondLst>
                                        </p:cTn>
                                        <p:tgtEl>
                                          <p:spTgt spid="15"/>
                                        </p:tgtEl>
                                      </p:cBhvr>
                                      <p:to x="100000" y="100000"/>
                                    </p:animScale>
                                    <p:animScale>
                                      <p:cBhvr>
                                        <p:cTn id="15" dur="26">
                                          <p:stCondLst>
                                            <p:cond delay="1312"/>
                                          </p:stCondLst>
                                        </p:cTn>
                                        <p:tgtEl>
                                          <p:spTgt spid="15"/>
                                        </p:tgtEl>
                                      </p:cBhvr>
                                      <p:to x="100000" y="80000"/>
                                    </p:animScale>
                                    <p:animScale>
                                      <p:cBhvr>
                                        <p:cTn id="16" dur="166" decel="50000">
                                          <p:stCondLst>
                                            <p:cond delay="1338"/>
                                          </p:stCondLst>
                                        </p:cTn>
                                        <p:tgtEl>
                                          <p:spTgt spid="15"/>
                                        </p:tgtEl>
                                      </p:cBhvr>
                                      <p:to x="100000" y="100000"/>
                                    </p:animScale>
                                    <p:animScale>
                                      <p:cBhvr>
                                        <p:cTn id="17" dur="26">
                                          <p:stCondLst>
                                            <p:cond delay="1642"/>
                                          </p:stCondLst>
                                        </p:cTn>
                                        <p:tgtEl>
                                          <p:spTgt spid="15"/>
                                        </p:tgtEl>
                                      </p:cBhvr>
                                      <p:to x="100000" y="90000"/>
                                    </p:animScale>
                                    <p:animScale>
                                      <p:cBhvr>
                                        <p:cTn id="18" dur="166" decel="50000">
                                          <p:stCondLst>
                                            <p:cond delay="1668"/>
                                          </p:stCondLst>
                                        </p:cTn>
                                        <p:tgtEl>
                                          <p:spTgt spid="15"/>
                                        </p:tgtEl>
                                      </p:cBhvr>
                                      <p:to x="100000" y="100000"/>
                                    </p:animScale>
                                    <p:animScale>
                                      <p:cBhvr>
                                        <p:cTn id="19" dur="26">
                                          <p:stCondLst>
                                            <p:cond delay="1808"/>
                                          </p:stCondLst>
                                        </p:cTn>
                                        <p:tgtEl>
                                          <p:spTgt spid="15"/>
                                        </p:tgtEl>
                                      </p:cBhvr>
                                      <p:to x="100000" y="95000"/>
                                    </p:animScale>
                                    <p:animScale>
                                      <p:cBhvr>
                                        <p:cTn id="20" dur="166" decel="50000">
                                          <p:stCondLst>
                                            <p:cond delay="1834"/>
                                          </p:stCondLst>
                                        </p:cTn>
                                        <p:tgtEl>
                                          <p:spTgt spid="1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down)">
                                      <p:cBhvr>
                                        <p:cTn id="25" dur="580">
                                          <p:stCondLst>
                                            <p:cond delay="0"/>
                                          </p:stCondLst>
                                        </p:cTn>
                                        <p:tgtEl>
                                          <p:spTgt spid="20"/>
                                        </p:tgtEl>
                                      </p:cBhvr>
                                    </p:animEffect>
                                    <p:anim calcmode="lin" valueType="num">
                                      <p:cBhvr>
                                        <p:cTn id="26"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31" dur="26">
                                          <p:stCondLst>
                                            <p:cond delay="650"/>
                                          </p:stCondLst>
                                        </p:cTn>
                                        <p:tgtEl>
                                          <p:spTgt spid="20"/>
                                        </p:tgtEl>
                                      </p:cBhvr>
                                      <p:to x="100000" y="60000"/>
                                    </p:animScale>
                                    <p:animScale>
                                      <p:cBhvr>
                                        <p:cTn id="32" dur="166" decel="50000">
                                          <p:stCondLst>
                                            <p:cond delay="676"/>
                                          </p:stCondLst>
                                        </p:cTn>
                                        <p:tgtEl>
                                          <p:spTgt spid="20"/>
                                        </p:tgtEl>
                                      </p:cBhvr>
                                      <p:to x="100000" y="100000"/>
                                    </p:animScale>
                                    <p:animScale>
                                      <p:cBhvr>
                                        <p:cTn id="33" dur="26">
                                          <p:stCondLst>
                                            <p:cond delay="1312"/>
                                          </p:stCondLst>
                                        </p:cTn>
                                        <p:tgtEl>
                                          <p:spTgt spid="20"/>
                                        </p:tgtEl>
                                      </p:cBhvr>
                                      <p:to x="100000" y="80000"/>
                                    </p:animScale>
                                    <p:animScale>
                                      <p:cBhvr>
                                        <p:cTn id="34" dur="166" decel="50000">
                                          <p:stCondLst>
                                            <p:cond delay="1338"/>
                                          </p:stCondLst>
                                        </p:cTn>
                                        <p:tgtEl>
                                          <p:spTgt spid="20"/>
                                        </p:tgtEl>
                                      </p:cBhvr>
                                      <p:to x="100000" y="100000"/>
                                    </p:animScale>
                                    <p:animScale>
                                      <p:cBhvr>
                                        <p:cTn id="35" dur="26">
                                          <p:stCondLst>
                                            <p:cond delay="1642"/>
                                          </p:stCondLst>
                                        </p:cTn>
                                        <p:tgtEl>
                                          <p:spTgt spid="20"/>
                                        </p:tgtEl>
                                      </p:cBhvr>
                                      <p:to x="100000" y="90000"/>
                                    </p:animScale>
                                    <p:animScale>
                                      <p:cBhvr>
                                        <p:cTn id="36" dur="166" decel="50000">
                                          <p:stCondLst>
                                            <p:cond delay="1668"/>
                                          </p:stCondLst>
                                        </p:cTn>
                                        <p:tgtEl>
                                          <p:spTgt spid="20"/>
                                        </p:tgtEl>
                                      </p:cBhvr>
                                      <p:to x="100000" y="100000"/>
                                    </p:animScale>
                                    <p:animScale>
                                      <p:cBhvr>
                                        <p:cTn id="37" dur="26">
                                          <p:stCondLst>
                                            <p:cond delay="1808"/>
                                          </p:stCondLst>
                                        </p:cTn>
                                        <p:tgtEl>
                                          <p:spTgt spid="20"/>
                                        </p:tgtEl>
                                      </p:cBhvr>
                                      <p:to x="100000" y="95000"/>
                                    </p:animScale>
                                    <p:animScale>
                                      <p:cBhvr>
                                        <p:cTn id="38" dur="166" decel="50000">
                                          <p:stCondLst>
                                            <p:cond delay="1834"/>
                                          </p:stCondLst>
                                        </p:cTn>
                                        <p:tgtEl>
                                          <p:spTgt spid="2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5824" y="1065072"/>
            <a:ext cx="8580826" cy="5531320"/>
            <a:chOff x="0" y="1065072"/>
            <a:chExt cx="8580826" cy="5531320"/>
          </a:xfrm>
        </p:grpSpPr>
        <p:sp>
          <p:nvSpPr>
            <p:cNvPr id="5" name="Rectangle 4"/>
            <p:cNvSpPr/>
            <p:nvPr/>
          </p:nvSpPr>
          <p:spPr>
            <a:xfrm>
              <a:off x="0" y="1065072"/>
              <a:ext cx="8580826" cy="553132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4" name="Object 3"/>
            <p:cNvGraphicFramePr>
              <a:graphicFrameLocks noChangeAspect="1"/>
            </p:cNvGraphicFramePr>
            <p:nvPr/>
          </p:nvGraphicFramePr>
          <p:xfrm>
            <a:off x="96838" y="1165225"/>
            <a:ext cx="8426450" cy="5359400"/>
          </p:xfrm>
          <a:graphic>
            <a:graphicData uri="http://schemas.openxmlformats.org/presentationml/2006/ole">
              <mc:AlternateContent xmlns:mc="http://schemas.openxmlformats.org/markup-compatibility/2006">
                <mc:Choice xmlns:v="urn:schemas-microsoft-com:vml" Requires="v">
                  <p:oleObj spid="_x0000_s52380" name="Document" r:id="rId3" imgW="8426322" imgH="5359256" progId="Word.Document.12">
                    <p:link updateAutomatic="1"/>
                  </p:oleObj>
                </mc:Choice>
                <mc:Fallback>
                  <p:oleObj name="Document" r:id="rId3" imgW="8426322" imgH="5359256" progId="Word.Document.12">
                    <p:link updateAutomatic="1"/>
                    <p:pic>
                      <p:nvPicPr>
                        <p:cNvPr id="4" name="Object 3"/>
                        <p:cNvPicPr/>
                        <p:nvPr/>
                      </p:nvPicPr>
                      <p:blipFill>
                        <a:blip r:embed="rId4"/>
                        <a:stretch>
                          <a:fillRect/>
                        </a:stretch>
                      </p:blipFill>
                      <p:spPr>
                        <a:xfrm>
                          <a:off x="96838" y="1165225"/>
                          <a:ext cx="8426450" cy="5359400"/>
                        </a:xfrm>
                        <a:prstGeom prst="rect">
                          <a:avLst/>
                        </a:prstGeom>
                      </p:spPr>
                    </p:pic>
                  </p:oleObj>
                </mc:Fallback>
              </mc:AlternateContent>
            </a:graphicData>
          </a:graphic>
        </p:graphicFrame>
      </p:grpSp>
      <p:sp>
        <p:nvSpPr>
          <p:cNvPr id="7" name="TextBox 6"/>
          <p:cNvSpPr txBox="1"/>
          <p:nvPr/>
        </p:nvSpPr>
        <p:spPr>
          <a:xfrm>
            <a:off x="54501" y="48445"/>
            <a:ext cx="12068869" cy="83099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The genetic variance in the (unselected) generations of Line Breeding changes from F1 towards F∞ in a very systematic, clear and relatively simple manner.</a:t>
            </a:r>
          </a:p>
        </p:txBody>
      </p:sp>
      <p:sp>
        <p:nvSpPr>
          <p:cNvPr id="9" name="TextBox 8"/>
          <p:cNvSpPr txBox="1"/>
          <p:nvPr/>
        </p:nvSpPr>
        <p:spPr>
          <a:xfrm>
            <a:off x="8664346" y="1074692"/>
            <a:ext cx="2375203" cy="313932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From F2 to F∞: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The </a:t>
            </a:r>
            <a:r>
              <a:rPr lang="en-GB" dirty="0">
                <a:solidFill>
                  <a:srgbClr val="C00000"/>
                </a:solidFill>
                <a:latin typeface="Arial" panose="020B0604020202020204" pitchFamily="34" charset="0"/>
                <a:cs typeface="Arial" panose="020B0604020202020204" pitchFamily="34" charset="0"/>
              </a:rPr>
              <a:t>total variance σ²</a:t>
            </a:r>
            <a:r>
              <a:rPr lang="en-GB" baseline="-25000" dirty="0">
                <a:solidFill>
                  <a:srgbClr val="C00000"/>
                </a:solidFill>
                <a:latin typeface="Arial" panose="020B0604020202020204" pitchFamily="34" charset="0"/>
                <a:cs typeface="Arial" panose="020B0604020202020204" pitchFamily="34" charset="0"/>
              </a:rPr>
              <a:t>G</a:t>
            </a:r>
          </a:p>
          <a:p>
            <a:r>
              <a:rPr lang="en-GB" dirty="0">
                <a:latin typeface="Arial" panose="020B0604020202020204" pitchFamily="34" charset="0"/>
                <a:cs typeface="Arial" panose="020B0604020202020204" pitchFamily="34" charset="0"/>
              </a:rPr>
              <a:t>in the total bulk of RILs as derived from the cross (from F1; no selection) gains (</a:t>
            </a:r>
            <a:r>
              <a:rPr lang="en-GB" dirty="0">
                <a:solidFill>
                  <a:srgbClr val="C00000"/>
                </a:solidFill>
                <a:latin typeface="Arial" panose="020B0604020202020204" pitchFamily="34" charset="0"/>
                <a:cs typeface="Arial" panose="020B0604020202020204" pitchFamily="34" charset="0"/>
              </a:rPr>
              <a:t>doubles</a:t>
            </a:r>
            <a:r>
              <a:rPr lang="en-GB" dirty="0">
                <a:latin typeface="Arial" panose="020B0604020202020204" pitchFamily="34" charset="0"/>
                <a:cs typeface="Arial" panose="020B0604020202020204" pitchFamily="34" charset="0"/>
              </a:rPr>
              <a:t>) in additive variance and looses all dominance variance.</a:t>
            </a:r>
          </a:p>
        </p:txBody>
      </p:sp>
      <p:sp>
        <p:nvSpPr>
          <p:cNvPr id="12" name="TextBox 11"/>
          <p:cNvSpPr txBox="1"/>
          <p:nvPr/>
        </p:nvSpPr>
        <p:spPr>
          <a:xfrm>
            <a:off x="8664346" y="4334235"/>
            <a:ext cx="3419654" cy="203132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But. </a:t>
            </a:r>
          </a:p>
          <a:p>
            <a:r>
              <a:rPr lang="en-GB" dirty="0">
                <a:latin typeface="Arial" panose="020B0604020202020204" pitchFamily="34" charset="0"/>
                <a:cs typeface="Arial" panose="020B0604020202020204" pitchFamily="34" charset="0"/>
              </a:rPr>
              <a:t>Let us step back and look at the single items more closely and slower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 and come back to this here slightly bit later.</a:t>
            </a:r>
          </a:p>
        </p:txBody>
      </p:sp>
      <p:sp>
        <p:nvSpPr>
          <p:cNvPr id="3" name="TextBox 2"/>
          <p:cNvSpPr txBox="1"/>
          <p:nvPr/>
        </p:nvSpPr>
        <p:spPr>
          <a:xfrm>
            <a:off x="1330036" y="1875916"/>
            <a:ext cx="1320554" cy="446276"/>
          </a:xfrm>
          <a:prstGeom prst="rect">
            <a:avLst/>
          </a:prstGeom>
          <a:solidFill>
            <a:schemeClr val="bg1"/>
          </a:solidFill>
          <a:effectLst>
            <a:outerShdw blurRad="50800" dist="38100" dir="2700000" algn="tl" rotWithShape="0">
              <a:prstClr val="black">
                <a:alpha val="40000"/>
              </a:prstClr>
            </a:outerShdw>
          </a:effectLst>
        </p:spPr>
        <p:txBody>
          <a:bodyPr wrap="none" rtlCol="0">
            <a:spAutoFit/>
          </a:bodyPr>
          <a:lstStyle/>
          <a:p>
            <a:r>
              <a:rPr lang="en-GB" sz="2300" dirty="0">
                <a:solidFill>
                  <a:srgbClr val="0000FF"/>
                </a:solidFill>
                <a:latin typeface="Arial" panose="020B0604020202020204" pitchFamily="34" charset="0"/>
                <a:cs typeface="Arial" panose="020B0604020202020204" pitchFamily="34" charset="0"/>
              </a:rPr>
              <a:t>Total σ²</a:t>
            </a:r>
            <a:r>
              <a:rPr lang="en-GB" sz="2300" baseline="-25000" dirty="0">
                <a:solidFill>
                  <a:srgbClr val="0000FF"/>
                </a:solidFill>
                <a:latin typeface="Arial" panose="020B0604020202020204" pitchFamily="34" charset="0"/>
                <a:cs typeface="Arial" panose="020B0604020202020204" pitchFamily="34" charset="0"/>
              </a:rPr>
              <a:t>G</a:t>
            </a:r>
          </a:p>
        </p:txBody>
      </p:sp>
      <p:cxnSp>
        <p:nvCxnSpPr>
          <p:cNvPr id="11" name="Straight Connector 10"/>
          <p:cNvCxnSpPr/>
          <p:nvPr/>
        </p:nvCxnSpPr>
        <p:spPr>
          <a:xfrm flipH="1">
            <a:off x="2769371" y="1519382"/>
            <a:ext cx="6156" cy="5005243"/>
          </a:xfrm>
          <a:prstGeom prst="line">
            <a:avLst/>
          </a:prstGeom>
          <a:ln w="28575">
            <a:solidFill>
              <a:srgbClr val="0000FF"/>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1222278" y="1533237"/>
            <a:ext cx="6156" cy="5005243"/>
          </a:xfrm>
          <a:prstGeom prst="line">
            <a:avLst/>
          </a:prstGeom>
          <a:ln w="28575">
            <a:solidFill>
              <a:srgbClr val="0000FF"/>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2881745" y="1570182"/>
            <a:ext cx="5588000" cy="4830618"/>
          </a:xfrm>
          <a:prstGeom prst="rect">
            <a:avLst/>
          </a:prstGeom>
          <a:solidFill>
            <a:srgbClr val="FFFFFF">
              <a:alpha val="76078"/>
            </a:srgb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TextBox 15"/>
          <p:cNvSpPr txBox="1"/>
          <p:nvPr/>
        </p:nvSpPr>
        <p:spPr>
          <a:xfrm rot="20690268">
            <a:off x="3216187" y="5056551"/>
            <a:ext cx="4712448" cy="400110"/>
          </a:xfrm>
          <a:prstGeom prst="rect">
            <a:avLst/>
          </a:prstGeom>
          <a:solidFill>
            <a:srgbClr val="FFFFFF"/>
          </a:solidFill>
          <a:effectLst>
            <a:outerShdw blurRad="63500" sx="102000" sy="102000" algn="ctr" rotWithShape="0">
              <a:prstClr val="black">
                <a:alpha val="40000"/>
              </a:prstClr>
            </a:outerShdw>
          </a:effectLst>
        </p:spPr>
        <p:txBody>
          <a:bodyPr wrap="square" rtlCol="0">
            <a:spAutoFit/>
          </a:bodyPr>
          <a:lstStyle/>
          <a:p>
            <a:pPr algn="ctr"/>
            <a:r>
              <a:rPr lang="en-GB" sz="2000" dirty="0">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Assumptions: p=q=0.5, LD=0, no Epistasis</a:t>
            </a:r>
          </a:p>
        </p:txBody>
      </p:sp>
      <p:sp>
        <p:nvSpPr>
          <p:cNvPr id="18" name="Rounded Rectangle 17"/>
          <p:cNvSpPr/>
          <p:nvPr/>
        </p:nvSpPr>
        <p:spPr>
          <a:xfrm>
            <a:off x="1285816" y="2740782"/>
            <a:ext cx="1426015" cy="768394"/>
          </a:xfrm>
          <a:prstGeom prst="roundRect">
            <a:avLst/>
          </a:prstGeom>
          <a:noFill/>
          <a:ln w="1905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F"/>
              </a:solidFill>
            </a:endParaRPr>
          </a:p>
        </p:txBody>
      </p:sp>
      <p:grpSp>
        <p:nvGrpSpPr>
          <p:cNvPr id="13" name="Group 12"/>
          <p:cNvGrpSpPr/>
          <p:nvPr/>
        </p:nvGrpSpPr>
        <p:grpSpPr>
          <a:xfrm>
            <a:off x="3148825" y="2485697"/>
            <a:ext cx="2088232" cy="1287149"/>
            <a:chOff x="1907705" y="5023812"/>
            <a:chExt cx="2088232" cy="1428010"/>
          </a:xfrm>
        </p:grpSpPr>
        <p:sp>
          <p:nvSpPr>
            <p:cNvPr id="21" name="Rounded Rectangle 20"/>
            <p:cNvSpPr/>
            <p:nvPr/>
          </p:nvSpPr>
          <p:spPr>
            <a:xfrm>
              <a:off x="1907705" y="5023812"/>
              <a:ext cx="2088232" cy="1428010"/>
            </a:xfrm>
            <a:prstGeom prst="roundRect">
              <a:avLst/>
            </a:prstGeom>
            <a:solidFill>
              <a:schemeClr val="bg1"/>
            </a:solidFill>
            <a:ln w="28575">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F"/>
                </a:solidFill>
              </a:endParaRPr>
            </a:p>
          </p:txBody>
        </p:sp>
        <p:sp>
          <p:nvSpPr>
            <p:cNvPr id="22" name="TextBox 21"/>
            <p:cNvSpPr txBox="1"/>
            <p:nvPr/>
          </p:nvSpPr>
          <p:spPr>
            <a:xfrm>
              <a:off x="1965244" y="5073722"/>
              <a:ext cx="1937801" cy="1331689"/>
            </a:xfrm>
            <a:prstGeom prst="rect">
              <a:avLst/>
            </a:prstGeom>
            <a:noFill/>
            <a:ln w="28575">
              <a:noFill/>
            </a:ln>
          </p:spPr>
          <p:txBody>
            <a:bodyPr wrap="square" rtlCol="0">
              <a:spAutoFit/>
            </a:bodyPr>
            <a:lstStyle/>
            <a:p>
              <a:r>
                <a:rPr lang="el-GR" dirty="0">
                  <a:solidFill>
                    <a:srgbClr val="0000FF"/>
                  </a:solidFill>
                  <a:latin typeface="Arial" panose="020B0604020202020204" pitchFamily="34" charset="0"/>
                  <a:cs typeface="Arial" panose="020B0604020202020204" pitchFamily="34" charset="0"/>
                </a:rPr>
                <a:t>σ</a:t>
              </a:r>
              <a:r>
                <a:rPr lang="de-DE" dirty="0">
                  <a:solidFill>
                    <a:srgbClr val="0000FF"/>
                  </a:solidFill>
                  <a:latin typeface="Arial" panose="020B0604020202020204" pitchFamily="34" charset="0"/>
                  <a:cs typeface="Arial" panose="020B0604020202020204" pitchFamily="34" charset="0"/>
                </a:rPr>
                <a:t>²</a:t>
              </a:r>
              <a:r>
                <a:rPr lang="de-DE" baseline="-25000" dirty="0">
                  <a:solidFill>
                    <a:srgbClr val="0000FF"/>
                  </a:solidFill>
                  <a:latin typeface="Arial" panose="020B0604020202020204" pitchFamily="34" charset="0"/>
                  <a:cs typeface="Arial" panose="020B0604020202020204" pitchFamily="34" charset="0"/>
                </a:rPr>
                <a:t>A</a:t>
              </a:r>
              <a:r>
                <a:rPr lang="de-DE" dirty="0">
                  <a:solidFill>
                    <a:srgbClr val="0000FF"/>
                  </a:solidFill>
                  <a:latin typeface="Arial" panose="020B0604020202020204" pitchFamily="34" charset="0"/>
                  <a:cs typeface="Arial" panose="020B0604020202020204" pitchFamily="34" charset="0"/>
                </a:rPr>
                <a:t>= ½ a² </a:t>
              </a:r>
              <a:br>
                <a:rPr lang="de-DE" dirty="0">
                  <a:solidFill>
                    <a:srgbClr val="0000FF"/>
                  </a:solidFill>
                  <a:latin typeface="Arial" panose="020B0604020202020204" pitchFamily="34" charset="0"/>
                  <a:cs typeface="Arial" panose="020B0604020202020204" pitchFamily="34" charset="0"/>
                </a:rPr>
              </a:br>
              <a:r>
                <a:rPr lang="el-GR" dirty="0">
                  <a:solidFill>
                    <a:srgbClr val="0000FF"/>
                  </a:solidFill>
                  <a:latin typeface="Arial" panose="020B0604020202020204" pitchFamily="34" charset="0"/>
                  <a:cs typeface="Arial" panose="020B0604020202020204" pitchFamily="34" charset="0"/>
                </a:rPr>
                <a:t>σ</a:t>
              </a:r>
              <a:r>
                <a:rPr lang="de-DE" dirty="0">
                  <a:solidFill>
                    <a:srgbClr val="0000FF"/>
                  </a:solidFill>
                  <a:latin typeface="Arial" panose="020B0604020202020204" pitchFamily="34" charset="0"/>
                  <a:cs typeface="Arial" panose="020B0604020202020204" pitchFamily="34" charset="0"/>
                </a:rPr>
                <a:t>²</a:t>
              </a:r>
              <a:r>
                <a:rPr lang="de-DE" baseline="-25000" dirty="0">
                  <a:solidFill>
                    <a:srgbClr val="0000FF"/>
                  </a:solidFill>
                  <a:latin typeface="Arial" panose="020B0604020202020204" pitchFamily="34" charset="0"/>
                  <a:cs typeface="Arial" panose="020B0604020202020204" pitchFamily="34" charset="0"/>
                </a:rPr>
                <a:t>D</a:t>
              </a:r>
              <a:r>
                <a:rPr lang="de-DE" dirty="0">
                  <a:solidFill>
                    <a:srgbClr val="0000FF"/>
                  </a:solidFill>
                  <a:latin typeface="Arial" panose="020B0604020202020204" pitchFamily="34" charset="0"/>
                  <a:cs typeface="Arial" panose="020B0604020202020204" pitchFamily="34" charset="0"/>
                </a:rPr>
                <a:t>= ¼ d²    </a:t>
              </a:r>
              <a:br>
                <a:rPr lang="de-DE" dirty="0">
                  <a:solidFill>
                    <a:srgbClr val="0000FF"/>
                  </a:solidFill>
                  <a:latin typeface="Arial" panose="020B0604020202020204" pitchFamily="34" charset="0"/>
                  <a:cs typeface="Arial" panose="020B0604020202020204" pitchFamily="34" charset="0"/>
                </a:rPr>
              </a:br>
              <a:r>
                <a:rPr lang="el-GR" dirty="0">
                  <a:solidFill>
                    <a:srgbClr val="0000FF"/>
                  </a:solidFill>
                  <a:latin typeface="Arial" panose="020B0604020202020204" pitchFamily="34" charset="0"/>
                  <a:cs typeface="Arial" panose="020B0604020202020204" pitchFamily="34" charset="0"/>
                </a:rPr>
                <a:t>σ</a:t>
              </a:r>
              <a:r>
                <a:rPr lang="de-DE" dirty="0">
                  <a:solidFill>
                    <a:srgbClr val="0000FF"/>
                  </a:solidFill>
                  <a:latin typeface="Arial" panose="020B0604020202020204" pitchFamily="34" charset="0"/>
                  <a:cs typeface="Arial" panose="020B0604020202020204" pitchFamily="34" charset="0"/>
                </a:rPr>
                <a:t>²</a:t>
              </a:r>
              <a:r>
                <a:rPr lang="de-DE" baseline="-25000" dirty="0">
                  <a:solidFill>
                    <a:srgbClr val="0000FF"/>
                  </a:solidFill>
                  <a:latin typeface="Arial" panose="020B0604020202020204" pitchFamily="34" charset="0"/>
                  <a:cs typeface="Arial" panose="020B0604020202020204" pitchFamily="34" charset="0"/>
                </a:rPr>
                <a:t>G</a:t>
              </a:r>
              <a:r>
                <a:rPr lang="de-DE" dirty="0">
                  <a:solidFill>
                    <a:srgbClr val="0000FF"/>
                  </a:solidFill>
                  <a:latin typeface="Arial" panose="020B0604020202020204" pitchFamily="34" charset="0"/>
                  <a:cs typeface="Arial" panose="020B0604020202020204" pitchFamily="34" charset="0"/>
                </a:rPr>
                <a:t>= </a:t>
              </a:r>
              <a:r>
                <a:rPr lang="el-GR" dirty="0">
                  <a:solidFill>
                    <a:srgbClr val="0000FF"/>
                  </a:solidFill>
                  <a:latin typeface="Arial" panose="020B0604020202020204" pitchFamily="34" charset="0"/>
                  <a:cs typeface="Arial" panose="020B0604020202020204" pitchFamily="34" charset="0"/>
                </a:rPr>
                <a:t>σ</a:t>
              </a:r>
              <a:r>
                <a:rPr lang="de-DE" dirty="0">
                  <a:solidFill>
                    <a:srgbClr val="0000FF"/>
                  </a:solidFill>
                  <a:latin typeface="Arial" panose="020B0604020202020204" pitchFamily="34" charset="0"/>
                  <a:cs typeface="Arial" panose="020B0604020202020204" pitchFamily="34" charset="0"/>
                </a:rPr>
                <a:t>²</a:t>
              </a:r>
              <a:r>
                <a:rPr lang="de-DE" baseline="-25000" dirty="0">
                  <a:solidFill>
                    <a:srgbClr val="0000FF"/>
                  </a:solidFill>
                  <a:latin typeface="Arial" panose="020B0604020202020204" pitchFamily="34" charset="0"/>
                  <a:cs typeface="Arial" panose="020B0604020202020204" pitchFamily="34" charset="0"/>
                </a:rPr>
                <a:t>A</a:t>
              </a:r>
              <a:r>
                <a:rPr lang="de-DE" dirty="0">
                  <a:solidFill>
                    <a:srgbClr val="0000FF"/>
                  </a:solidFill>
                  <a:latin typeface="Arial" panose="020B0604020202020204" pitchFamily="34" charset="0"/>
                  <a:cs typeface="Arial" panose="020B0604020202020204" pitchFamily="34" charset="0"/>
                </a:rPr>
                <a:t> + </a:t>
              </a:r>
              <a:r>
                <a:rPr lang="el-GR" dirty="0">
                  <a:solidFill>
                    <a:srgbClr val="0000FF"/>
                  </a:solidFill>
                  <a:latin typeface="Arial" panose="020B0604020202020204" pitchFamily="34" charset="0"/>
                  <a:cs typeface="Arial" panose="020B0604020202020204" pitchFamily="34" charset="0"/>
                </a:rPr>
                <a:t>σ</a:t>
              </a:r>
              <a:r>
                <a:rPr lang="de-DE" dirty="0">
                  <a:solidFill>
                    <a:srgbClr val="0000FF"/>
                  </a:solidFill>
                  <a:latin typeface="Arial" panose="020B0604020202020204" pitchFamily="34" charset="0"/>
                  <a:cs typeface="Arial" panose="020B0604020202020204" pitchFamily="34" charset="0"/>
                </a:rPr>
                <a:t>²</a:t>
              </a:r>
              <a:r>
                <a:rPr lang="de-DE" baseline="-25000" dirty="0">
                  <a:solidFill>
                    <a:srgbClr val="0000FF"/>
                  </a:solidFill>
                  <a:latin typeface="Arial" panose="020B0604020202020204" pitchFamily="34" charset="0"/>
                  <a:cs typeface="Arial" panose="020B0604020202020204" pitchFamily="34" charset="0"/>
                </a:rPr>
                <a:t>D</a:t>
              </a:r>
              <a:r>
                <a:rPr lang="de-DE" dirty="0">
                  <a:solidFill>
                    <a:srgbClr val="0000FF"/>
                  </a:solidFill>
                  <a:latin typeface="Arial" panose="020B0604020202020204" pitchFamily="34" charset="0"/>
                  <a:cs typeface="Arial" panose="020B0604020202020204" pitchFamily="34" charset="0"/>
                </a:rPr>
                <a:t> </a:t>
              </a:r>
              <a:r>
                <a:rPr lang="el-GR" dirty="0">
                  <a:solidFill>
                    <a:srgbClr val="0000FF"/>
                  </a:solidFill>
                  <a:latin typeface="Arial" panose="020B0604020202020204" pitchFamily="34" charset="0"/>
                  <a:cs typeface="Arial" panose="020B0604020202020204" pitchFamily="34" charset="0"/>
                </a:rPr>
                <a:t>σ</a:t>
              </a:r>
              <a:r>
                <a:rPr lang="de-DE" dirty="0">
                  <a:solidFill>
                    <a:srgbClr val="0000FF"/>
                  </a:solidFill>
                  <a:latin typeface="Arial" panose="020B0604020202020204" pitchFamily="34" charset="0"/>
                  <a:cs typeface="Arial" panose="020B0604020202020204" pitchFamily="34" charset="0"/>
                </a:rPr>
                <a:t>²</a:t>
              </a:r>
              <a:r>
                <a:rPr lang="de-DE" baseline="-25000" dirty="0">
                  <a:solidFill>
                    <a:srgbClr val="0000FF"/>
                  </a:solidFill>
                  <a:latin typeface="Arial" panose="020B0604020202020204" pitchFamily="34" charset="0"/>
                  <a:cs typeface="Arial" panose="020B0604020202020204" pitchFamily="34" charset="0"/>
                </a:rPr>
                <a:t>G</a:t>
              </a:r>
              <a:r>
                <a:rPr lang="de-DE" dirty="0">
                  <a:solidFill>
                    <a:srgbClr val="0000FF"/>
                  </a:solidFill>
                  <a:latin typeface="Arial" panose="020B0604020202020204" pitchFamily="34" charset="0"/>
                  <a:cs typeface="Arial" panose="020B0604020202020204" pitchFamily="34" charset="0"/>
                </a:rPr>
                <a:t>= ½ a² + ¼ d²</a:t>
              </a:r>
              <a:endParaRPr lang="en-GB" dirty="0">
                <a:solidFill>
                  <a:srgbClr val="0000FF"/>
                </a:solidFill>
              </a:endParaRPr>
            </a:p>
          </p:txBody>
        </p:sp>
      </p:grpSp>
      <p:cxnSp>
        <p:nvCxnSpPr>
          <p:cNvPr id="20" name="Straight Arrow Connector 19"/>
          <p:cNvCxnSpPr>
            <a:stCxn id="18" idx="3"/>
            <a:endCxn id="21" idx="1"/>
          </p:cNvCxnSpPr>
          <p:nvPr/>
        </p:nvCxnSpPr>
        <p:spPr>
          <a:xfrm>
            <a:off x="2711831" y="3124979"/>
            <a:ext cx="436994" cy="4293"/>
          </a:xfrm>
          <a:prstGeom prst="straightConnector1">
            <a:avLst/>
          </a:prstGeom>
          <a:ln w="19050">
            <a:solidFill>
              <a:srgbClr val="0000FF"/>
            </a:solidFill>
            <a:headEnd type="diamond" w="med" len="med"/>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a:xfrm>
            <a:off x="1243843" y="2740782"/>
            <a:ext cx="1537061" cy="770507"/>
            <a:chOff x="4758990" y="5926038"/>
            <a:chExt cx="1457991" cy="770507"/>
          </a:xfrm>
        </p:grpSpPr>
        <p:sp>
          <p:nvSpPr>
            <p:cNvPr id="30" name="Rounded Rectangle 29"/>
            <p:cNvSpPr/>
            <p:nvPr/>
          </p:nvSpPr>
          <p:spPr>
            <a:xfrm>
              <a:off x="4758990" y="5926038"/>
              <a:ext cx="1457991" cy="770507"/>
            </a:xfrm>
            <a:prstGeom prst="roundRect">
              <a:avLst/>
            </a:prstGeom>
            <a:solidFill>
              <a:schemeClr val="bg1"/>
            </a:solidFill>
            <a:ln>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F"/>
                </a:solidFill>
              </a:endParaRPr>
            </a:p>
          </p:txBody>
        </p:sp>
        <p:sp>
          <p:nvSpPr>
            <p:cNvPr id="31" name="TextBox 30"/>
            <p:cNvSpPr txBox="1"/>
            <p:nvPr/>
          </p:nvSpPr>
          <p:spPr>
            <a:xfrm>
              <a:off x="4824192" y="6101168"/>
              <a:ext cx="1341885" cy="461665"/>
            </a:xfrm>
            <a:prstGeom prst="rect">
              <a:avLst/>
            </a:prstGeom>
            <a:noFill/>
            <a:ln>
              <a:noFill/>
            </a:ln>
          </p:spPr>
          <p:txBody>
            <a:bodyPr wrap="square" rtlCol="0">
              <a:spAutoFit/>
            </a:bodyPr>
            <a:lstStyle/>
            <a:p>
              <a:r>
                <a:rPr lang="el-GR" sz="2400" dirty="0">
                  <a:solidFill>
                    <a:srgbClr val="C00000"/>
                  </a:solidFill>
                  <a:latin typeface="Arial" panose="020B0604020202020204" pitchFamily="34" charset="0"/>
                  <a:cs typeface="Arial" panose="020B0604020202020204" pitchFamily="34" charset="0"/>
                </a:rPr>
                <a:t>σ</a:t>
              </a:r>
              <a:r>
                <a:rPr lang="de-DE" sz="2400" dirty="0">
                  <a:solidFill>
                    <a:srgbClr val="C00000"/>
                  </a:solidFill>
                  <a:latin typeface="Arial" panose="020B0604020202020204" pitchFamily="34" charset="0"/>
                  <a:cs typeface="Arial" panose="020B0604020202020204" pitchFamily="34" charset="0"/>
                </a:rPr>
                <a:t>²</a:t>
              </a:r>
              <a:r>
                <a:rPr lang="de-DE" sz="2400" baseline="-25000" dirty="0">
                  <a:solidFill>
                    <a:srgbClr val="C00000"/>
                  </a:solidFill>
                  <a:latin typeface="Arial" panose="020B0604020202020204" pitchFamily="34" charset="0"/>
                  <a:cs typeface="Arial" panose="020B0604020202020204" pitchFamily="34" charset="0"/>
                </a:rPr>
                <a:t>A</a:t>
              </a:r>
              <a:r>
                <a:rPr lang="de-DE" sz="2400" dirty="0">
                  <a:solidFill>
                    <a:srgbClr val="0000FF"/>
                  </a:solidFill>
                  <a:latin typeface="Arial" panose="020B0604020202020204" pitchFamily="34" charset="0"/>
                  <a:cs typeface="Arial" panose="020B0604020202020204" pitchFamily="34" charset="0"/>
                </a:rPr>
                <a:t> + </a:t>
              </a:r>
              <a:r>
                <a:rPr lang="el-GR" sz="2400" dirty="0">
                  <a:solidFill>
                    <a:srgbClr val="0000FF"/>
                  </a:solidFill>
                  <a:latin typeface="Arial" panose="020B0604020202020204" pitchFamily="34" charset="0"/>
                  <a:cs typeface="Arial" panose="020B0604020202020204" pitchFamily="34" charset="0"/>
                </a:rPr>
                <a:t>σ</a:t>
              </a:r>
              <a:r>
                <a:rPr lang="de-DE" sz="2400" dirty="0">
                  <a:solidFill>
                    <a:srgbClr val="0000FF"/>
                  </a:solidFill>
                  <a:latin typeface="Arial" panose="020B0604020202020204" pitchFamily="34" charset="0"/>
                  <a:cs typeface="Arial" panose="020B0604020202020204" pitchFamily="34" charset="0"/>
                </a:rPr>
                <a:t>²</a:t>
              </a:r>
              <a:r>
                <a:rPr lang="de-DE" sz="2400" baseline="-25000" dirty="0">
                  <a:solidFill>
                    <a:srgbClr val="0000FF"/>
                  </a:solidFill>
                  <a:latin typeface="Arial" panose="020B0604020202020204" pitchFamily="34" charset="0"/>
                  <a:cs typeface="Arial" panose="020B0604020202020204" pitchFamily="34" charset="0"/>
                </a:rPr>
                <a:t>D</a:t>
              </a:r>
              <a:endParaRPr lang="en-GB" sz="2400" dirty="0">
                <a:solidFill>
                  <a:srgbClr val="0000FF"/>
                </a:solidFill>
              </a:endParaRPr>
            </a:p>
          </p:txBody>
        </p:sp>
      </p:grpSp>
      <p:pic>
        <p:nvPicPr>
          <p:cNvPr id="17" name="Picture 16">
            <a:extLst>
              <a:ext uri="{FF2B5EF4-FFF2-40B4-BE49-F238E27FC236}">
                <a16:creationId xmlns:a16="http://schemas.microsoft.com/office/drawing/2014/main" id="{E1B808A6-3235-4B94-912D-34224E198F99}"/>
              </a:ext>
            </a:extLst>
          </p:cNvPr>
          <p:cNvPicPr>
            <a:picLocks noChangeAspect="1"/>
          </p:cNvPicPr>
          <p:nvPr/>
        </p:nvPicPr>
        <p:blipFill>
          <a:blip r:embed="rId5"/>
          <a:stretch>
            <a:fillRect/>
          </a:stretch>
        </p:blipFill>
        <p:spPr>
          <a:xfrm>
            <a:off x="11110404" y="1065072"/>
            <a:ext cx="997885" cy="2944581"/>
          </a:xfrm>
          <a:prstGeom prst="rect">
            <a:avLst/>
          </a:prstGeom>
        </p:spPr>
      </p:pic>
      <p:sp>
        <p:nvSpPr>
          <p:cNvPr id="23" name="Right Triangle 22">
            <a:extLst>
              <a:ext uri="{FF2B5EF4-FFF2-40B4-BE49-F238E27FC236}">
                <a16:creationId xmlns:a16="http://schemas.microsoft.com/office/drawing/2014/main" id="{7F6AE027-AA6E-4216-9101-279AEDEEABCB}"/>
              </a:ext>
            </a:extLst>
          </p:cNvPr>
          <p:cNvSpPr/>
          <p:nvPr/>
        </p:nvSpPr>
        <p:spPr>
          <a:xfrm>
            <a:off x="22125" y="6627032"/>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20</a:t>
            </a:fld>
            <a:endParaRPr lang="en-GB" dirty="0"/>
          </a:p>
        </p:txBody>
      </p:sp>
    </p:spTree>
    <p:extLst>
      <p:ext uri="{BB962C8B-B14F-4D97-AF65-F5344CB8AC3E}">
        <p14:creationId xmlns:p14="http://schemas.microsoft.com/office/powerpoint/2010/main" val="26737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bgerundete rechteckige Legende 4"/>
          <p:cNvSpPr/>
          <p:nvPr/>
        </p:nvSpPr>
        <p:spPr>
          <a:xfrm>
            <a:off x="96000" y="45205"/>
            <a:ext cx="11939973" cy="5989835"/>
          </a:xfrm>
          <a:prstGeom prst="wedgeRoundRectCallout">
            <a:avLst>
              <a:gd name="adj1" fmla="val -50477"/>
              <a:gd name="adj2" fmla="val 62756"/>
              <a:gd name="adj3" fmla="val 16667"/>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Textfeld 5"/>
          <p:cNvSpPr txBox="1"/>
          <p:nvPr/>
        </p:nvSpPr>
        <p:spPr>
          <a:xfrm>
            <a:off x="997563" y="2004015"/>
            <a:ext cx="8594759" cy="1200329"/>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You may, if you are in a hurry and if you don't have the leisure or time to enjoy different perspectives on the same thing, then you can from here directly jump to page 33.</a:t>
            </a:r>
            <a:endParaRPr lang="en-GB" sz="24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8" name="Textfeld 5"/>
          <p:cNvSpPr txBox="1"/>
          <p:nvPr/>
        </p:nvSpPr>
        <p:spPr>
          <a:xfrm>
            <a:off x="11238614" y="6342528"/>
            <a:ext cx="89220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21</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09735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1150140020"/>
              </p:ext>
            </p:extLst>
          </p:nvPr>
        </p:nvGraphicFramePr>
        <p:xfrm>
          <a:off x="127116" y="522038"/>
          <a:ext cx="9526587" cy="6591300"/>
        </p:xfrm>
        <a:graphic>
          <a:graphicData uri="http://schemas.openxmlformats.org/presentationml/2006/ole">
            <mc:AlternateContent xmlns:mc="http://schemas.openxmlformats.org/markup-compatibility/2006">
              <mc:Choice xmlns:v="urn:schemas-microsoft-com:vml" Requires="v">
                <p:oleObj spid="_x0000_s51371" name="Document" r:id="rId3" imgW="8426322" imgH="5829902" progId="Word.Document.12">
                  <p:link updateAutomatic="1"/>
                </p:oleObj>
              </mc:Choice>
              <mc:Fallback>
                <p:oleObj name="Document" r:id="rId3" imgW="8426322" imgH="5829902" progId="Word.Document.12">
                  <p:link updateAutomatic="1"/>
                  <p:pic>
                    <p:nvPicPr>
                      <p:cNvPr id="3" name="Object 2"/>
                      <p:cNvPicPr/>
                      <p:nvPr/>
                    </p:nvPicPr>
                    <p:blipFill>
                      <a:blip r:embed="rId4"/>
                      <a:stretch>
                        <a:fillRect/>
                      </a:stretch>
                    </p:blipFill>
                    <p:spPr>
                      <a:xfrm>
                        <a:off x="127116" y="522038"/>
                        <a:ext cx="9526587" cy="6591300"/>
                      </a:xfrm>
                      <a:prstGeom prst="rect">
                        <a:avLst/>
                      </a:prstGeom>
                    </p:spPr>
                  </p:pic>
                </p:oleObj>
              </mc:Fallback>
            </mc:AlternateContent>
          </a:graphicData>
        </a:graphic>
      </p:graphicFrame>
      <p:sp>
        <p:nvSpPr>
          <p:cNvPr id="5" name="TextBox 4"/>
          <p:cNvSpPr txBox="1"/>
          <p:nvPr/>
        </p:nvSpPr>
        <p:spPr>
          <a:xfrm>
            <a:off x="133224" y="0"/>
            <a:ext cx="1199811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a:latin typeface="Arial" panose="020B0604020202020204" pitchFamily="34" charset="0"/>
                <a:cs typeface="Arial" panose="020B0604020202020204" pitchFamily="34" charset="0"/>
              </a:rPr>
              <a:t>Not only is F2 accidentally in a HWE equilibrium setting; moreover, the individuals … </a:t>
            </a:r>
          </a:p>
        </p:txBody>
      </p:sp>
      <p:sp>
        <p:nvSpPr>
          <p:cNvPr id="2" name="Textfeld 5"/>
          <p:cNvSpPr txBox="1"/>
          <p:nvPr/>
        </p:nvSpPr>
        <p:spPr>
          <a:xfrm>
            <a:off x="11409831" y="6365560"/>
            <a:ext cx="782172" cy="461665"/>
          </a:xfrm>
          <a:prstGeom prst="rect">
            <a:avLst/>
          </a:prstGeom>
          <a:solidFill>
            <a:schemeClr val="bg1"/>
          </a:solidFill>
        </p:spPr>
        <p:txBody>
          <a:bodyPr wrap="square" rtlCol="0">
            <a:spAutoFit/>
          </a:bodyPr>
          <a:lstStyle/>
          <a:p>
            <a:pPr algn="r"/>
            <a:fld id="{5B255CE3-06F4-4E80-85AD-A0878CDD5C50}" type="slidenum">
              <a:rPr lang="en-GB" sz="2400" smtClean="0">
                <a:latin typeface="Arial" panose="020B0604020202020204" pitchFamily="34" charset="0"/>
                <a:cs typeface="Arial" panose="020B0604020202020204" pitchFamily="34" charset="0"/>
              </a:rPr>
              <a:pPr algn="r"/>
              <a:t>22</a:t>
            </a:fld>
            <a:endParaRPr lang="en-GB" sz="2400">
              <a:latin typeface="Arial" panose="020B0604020202020204" pitchFamily="34" charset="0"/>
              <a:cs typeface="Arial" panose="020B0604020202020204" pitchFamily="34" charset="0"/>
            </a:endParaRPr>
          </a:p>
        </p:txBody>
      </p:sp>
      <p:sp>
        <p:nvSpPr>
          <p:cNvPr id="7" name="Rectangle 6"/>
          <p:cNvSpPr/>
          <p:nvPr/>
        </p:nvSpPr>
        <p:spPr>
          <a:xfrm>
            <a:off x="62575" y="2518911"/>
            <a:ext cx="6631807" cy="42332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 name="Group 14">
            <a:extLst>
              <a:ext uri="{FF2B5EF4-FFF2-40B4-BE49-F238E27FC236}">
                <a16:creationId xmlns:a16="http://schemas.microsoft.com/office/drawing/2014/main" id="{D7C1885D-94E1-4639-B61F-168FD46CCB38}"/>
              </a:ext>
            </a:extLst>
          </p:cNvPr>
          <p:cNvGrpSpPr/>
          <p:nvPr/>
        </p:nvGrpSpPr>
        <p:grpSpPr>
          <a:xfrm>
            <a:off x="160124" y="2594008"/>
            <a:ext cx="4296586" cy="4217866"/>
            <a:chOff x="160124" y="2594008"/>
            <a:chExt cx="4296586" cy="4217866"/>
          </a:xfrm>
        </p:grpSpPr>
        <p:grpSp>
          <p:nvGrpSpPr>
            <p:cNvPr id="13" name="Group 12">
              <a:extLst>
                <a:ext uri="{FF2B5EF4-FFF2-40B4-BE49-F238E27FC236}">
                  <a16:creationId xmlns:a16="http://schemas.microsoft.com/office/drawing/2014/main" id="{FCE6D834-73ED-4CF3-A4E1-960EEB8D8963}"/>
                </a:ext>
              </a:extLst>
            </p:cNvPr>
            <p:cNvGrpSpPr/>
            <p:nvPr/>
          </p:nvGrpSpPr>
          <p:grpSpPr>
            <a:xfrm>
              <a:off x="160124" y="2594008"/>
              <a:ext cx="4296586" cy="3677084"/>
              <a:chOff x="160124" y="2594008"/>
              <a:chExt cx="4296586" cy="3677084"/>
            </a:xfrm>
            <a:effectLst>
              <a:outerShdw blurRad="50800" dist="38100" dir="2700000" algn="tl" rotWithShape="0">
                <a:prstClr val="black">
                  <a:alpha val="40000"/>
                </a:prstClr>
              </a:outerShdw>
            </a:effectLst>
          </p:grpSpPr>
          <p:pic>
            <p:nvPicPr>
              <p:cNvPr id="10" name="Picture 9">
                <a:extLst>
                  <a:ext uri="{FF2B5EF4-FFF2-40B4-BE49-F238E27FC236}">
                    <a16:creationId xmlns:a16="http://schemas.microsoft.com/office/drawing/2014/main" id="{064388B3-373B-4569-B06D-7AD947F13A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124" y="2594008"/>
                <a:ext cx="2451389" cy="3677084"/>
              </a:xfrm>
              <a:prstGeom prst="rect">
                <a:avLst/>
              </a:prstGeom>
            </p:spPr>
          </p:pic>
          <p:pic>
            <p:nvPicPr>
              <p:cNvPr id="12" name="Picture 11">
                <a:extLst>
                  <a:ext uri="{FF2B5EF4-FFF2-40B4-BE49-F238E27FC236}">
                    <a16:creationId xmlns:a16="http://schemas.microsoft.com/office/drawing/2014/main" id="{3F48D6C4-2C57-4B6E-B0EC-C5FD02C7221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05321" y="2594008"/>
                <a:ext cx="2451389" cy="3677084"/>
              </a:xfrm>
              <a:prstGeom prst="rect">
                <a:avLst/>
              </a:prstGeom>
            </p:spPr>
          </p:pic>
        </p:grpSp>
        <p:sp>
          <p:nvSpPr>
            <p:cNvPr id="14" name="TextBox 13">
              <a:extLst>
                <a:ext uri="{FF2B5EF4-FFF2-40B4-BE49-F238E27FC236}">
                  <a16:creationId xmlns:a16="http://schemas.microsoft.com/office/drawing/2014/main" id="{733E282D-5EDA-432E-8CE4-54E9761AA1E6}"/>
                </a:ext>
              </a:extLst>
            </p:cNvPr>
            <p:cNvSpPr txBox="1"/>
            <p:nvPr/>
          </p:nvSpPr>
          <p:spPr>
            <a:xfrm>
              <a:off x="160124" y="6165543"/>
              <a:ext cx="4069711" cy="646331"/>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Cereal ears to symbolize self-fertili-zation (not all cereals are ‚selfers‘).</a:t>
              </a:r>
            </a:p>
          </p:txBody>
        </p:sp>
      </p:grpSp>
      <p:grpSp>
        <p:nvGrpSpPr>
          <p:cNvPr id="45" name="Group 44">
            <a:extLst>
              <a:ext uri="{FF2B5EF4-FFF2-40B4-BE49-F238E27FC236}">
                <a16:creationId xmlns:a16="http://schemas.microsoft.com/office/drawing/2014/main" id="{26280912-E7D5-4BA8-83F4-A8B86D956A8C}"/>
              </a:ext>
            </a:extLst>
          </p:cNvPr>
          <p:cNvGrpSpPr/>
          <p:nvPr/>
        </p:nvGrpSpPr>
        <p:grpSpPr>
          <a:xfrm>
            <a:off x="4229839" y="2597973"/>
            <a:ext cx="4057465" cy="4175689"/>
            <a:chOff x="4229839" y="2593534"/>
            <a:chExt cx="4057465" cy="4175689"/>
          </a:xfrm>
        </p:grpSpPr>
        <p:sp>
          <p:nvSpPr>
            <p:cNvPr id="46" name="Rectangle 45">
              <a:extLst>
                <a:ext uri="{FF2B5EF4-FFF2-40B4-BE49-F238E27FC236}">
                  <a16:creationId xmlns:a16="http://schemas.microsoft.com/office/drawing/2014/main" id="{1CA7CAA5-11F8-4907-A42A-A9025E129712}"/>
                </a:ext>
              </a:extLst>
            </p:cNvPr>
            <p:cNvSpPr/>
            <p:nvPr/>
          </p:nvSpPr>
          <p:spPr>
            <a:xfrm>
              <a:off x="4229839" y="2930408"/>
              <a:ext cx="4057465" cy="3838815"/>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818DEB30-B4D8-4325-AF06-FE68C0D31E15}"/>
                </a:ext>
              </a:extLst>
            </p:cNvPr>
            <p:cNvSpPr>
              <a:spLocks noChangeAspect="1" noChangeArrowheads="1"/>
            </p:cNvSpPr>
            <p:nvPr/>
          </p:nvSpPr>
          <p:spPr bwMode="auto">
            <a:xfrm>
              <a:off x="5606999" y="4159516"/>
              <a:ext cx="1153160" cy="1153159"/>
            </a:xfrm>
            <a:prstGeom prst="rect">
              <a:avLst/>
            </a:prstGeom>
            <a:noFill/>
            <a:ln w="9525">
              <a:no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48" name="Rectangle 47">
              <a:extLst>
                <a:ext uri="{FF2B5EF4-FFF2-40B4-BE49-F238E27FC236}">
                  <a16:creationId xmlns:a16="http://schemas.microsoft.com/office/drawing/2014/main" id="{C779DAC1-B8B2-4B86-8ED7-F07E73DEA704}"/>
                </a:ext>
              </a:extLst>
            </p:cNvPr>
            <p:cNvSpPr>
              <a:spLocks noChangeAspect="1" noChangeArrowheads="1"/>
            </p:cNvSpPr>
            <p:nvPr/>
          </p:nvSpPr>
          <p:spPr bwMode="auto">
            <a:xfrm rot="5400000">
              <a:off x="5606999" y="4159516"/>
              <a:ext cx="345440" cy="345440"/>
            </a:xfrm>
            <a:prstGeom prst="rect">
              <a:avLst/>
            </a:prstGeom>
            <a:solidFill>
              <a:schemeClr val="bg2"/>
            </a:solidFill>
            <a:ln w="3810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49" name="TextBox 48">
              <a:extLst>
                <a:ext uri="{FF2B5EF4-FFF2-40B4-BE49-F238E27FC236}">
                  <a16:creationId xmlns:a16="http://schemas.microsoft.com/office/drawing/2014/main" id="{01DD1FD6-F0AB-463C-8E20-D2214B97D628}"/>
                </a:ext>
              </a:extLst>
            </p:cNvPr>
            <p:cNvSpPr txBox="1"/>
            <p:nvPr/>
          </p:nvSpPr>
          <p:spPr>
            <a:xfrm>
              <a:off x="5553033" y="4126494"/>
              <a:ext cx="503359" cy="369332"/>
            </a:xfrm>
            <a:prstGeom prst="rect">
              <a:avLst/>
            </a:prstGeom>
            <a:noFill/>
          </p:spPr>
          <p:txBody>
            <a:bodyPr wrap="square" rtlCol="0">
              <a:spAutoFit/>
            </a:bodyPr>
            <a:lstStyle/>
            <a:p>
              <a:r>
                <a:rPr lang="en-GB">
                  <a:solidFill>
                    <a:srgbClr val="7030A0"/>
                  </a:solidFill>
                  <a:latin typeface="Arial" panose="020B0604020202020204" pitchFamily="34" charset="0"/>
                  <a:cs typeface="Arial" panose="020B0604020202020204" pitchFamily="34" charset="0"/>
                </a:rPr>
                <a:t>F1</a:t>
              </a:r>
            </a:p>
          </p:txBody>
        </p:sp>
        <p:grpSp>
          <p:nvGrpSpPr>
            <p:cNvPr id="50" name="Group 49">
              <a:extLst>
                <a:ext uri="{FF2B5EF4-FFF2-40B4-BE49-F238E27FC236}">
                  <a16:creationId xmlns:a16="http://schemas.microsoft.com/office/drawing/2014/main" id="{0185BE53-B202-4C86-BE8B-91334039367C}"/>
                </a:ext>
              </a:extLst>
            </p:cNvPr>
            <p:cNvGrpSpPr/>
            <p:nvPr/>
          </p:nvGrpSpPr>
          <p:grpSpPr>
            <a:xfrm>
              <a:off x="6922447" y="5312675"/>
              <a:ext cx="755509" cy="1405214"/>
              <a:chOff x="5952439" y="4381496"/>
              <a:chExt cx="755509" cy="1405214"/>
            </a:xfrm>
          </p:grpSpPr>
          <p:sp>
            <p:nvSpPr>
              <p:cNvPr id="75" name="Rectangle 71">
                <a:extLst>
                  <a:ext uri="{FF2B5EF4-FFF2-40B4-BE49-F238E27FC236}">
                    <a16:creationId xmlns:a16="http://schemas.microsoft.com/office/drawing/2014/main" id="{FEE90218-21C6-441A-BA6A-CA84C0A03A47}"/>
                  </a:ext>
                </a:extLst>
              </p:cNvPr>
              <p:cNvSpPr>
                <a:spLocks noChangeArrowheads="1"/>
              </p:cNvSpPr>
              <p:nvPr/>
            </p:nvSpPr>
            <p:spPr bwMode="auto">
              <a:xfrm rot="18900000">
                <a:off x="6124842" y="4880312"/>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76" name="Rectangle 72">
                <a:extLst>
                  <a:ext uri="{FF2B5EF4-FFF2-40B4-BE49-F238E27FC236}">
                    <a16:creationId xmlns:a16="http://schemas.microsoft.com/office/drawing/2014/main" id="{FC292E7D-30DF-480F-A3B5-DB9307F8C747}"/>
                  </a:ext>
                </a:extLst>
              </p:cNvPr>
              <p:cNvSpPr>
                <a:spLocks noChangeArrowheads="1"/>
              </p:cNvSpPr>
              <p:nvPr/>
            </p:nvSpPr>
            <p:spPr bwMode="auto">
              <a:xfrm rot="18900000">
                <a:off x="6181887" y="4817939"/>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77" name="Rectangle 73">
                <a:extLst>
                  <a:ext uri="{FF2B5EF4-FFF2-40B4-BE49-F238E27FC236}">
                    <a16:creationId xmlns:a16="http://schemas.microsoft.com/office/drawing/2014/main" id="{0174D217-7FFF-4906-B60B-770AC26907B3}"/>
                  </a:ext>
                </a:extLst>
              </p:cNvPr>
              <p:cNvSpPr>
                <a:spLocks noChangeArrowheads="1"/>
              </p:cNvSpPr>
              <p:nvPr/>
            </p:nvSpPr>
            <p:spPr bwMode="auto">
              <a:xfrm rot="18900000">
                <a:off x="6240201" y="4756923"/>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78" name="Rectangle 74">
                <a:extLst>
                  <a:ext uri="{FF2B5EF4-FFF2-40B4-BE49-F238E27FC236}">
                    <a16:creationId xmlns:a16="http://schemas.microsoft.com/office/drawing/2014/main" id="{EA04C8B3-42F2-4FF6-BA7B-C8AB818968D4}"/>
                  </a:ext>
                </a:extLst>
              </p:cNvPr>
              <p:cNvSpPr>
                <a:spLocks noChangeArrowheads="1"/>
              </p:cNvSpPr>
              <p:nvPr/>
            </p:nvSpPr>
            <p:spPr bwMode="auto">
              <a:xfrm rot="18900000">
                <a:off x="6297245" y="4694552"/>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79" name="Rectangle 75">
                <a:extLst>
                  <a:ext uri="{FF2B5EF4-FFF2-40B4-BE49-F238E27FC236}">
                    <a16:creationId xmlns:a16="http://schemas.microsoft.com/office/drawing/2014/main" id="{E297FFEF-2D51-4E5D-8E9E-F90DD4600F3F}"/>
                  </a:ext>
                </a:extLst>
              </p:cNvPr>
              <p:cNvSpPr>
                <a:spLocks noChangeArrowheads="1"/>
              </p:cNvSpPr>
              <p:nvPr/>
            </p:nvSpPr>
            <p:spPr bwMode="auto">
              <a:xfrm rot="18900000">
                <a:off x="6354290" y="4633536"/>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80" name="Rectangle 76">
                <a:extLst>
                  <a:ext uri="{FF2B5EF4-FFF2-40B4-BE49-F238E27FC236}">
                    <a16:creationId xmlns:a16="http://schemas.microsoft.com/office/drawing/2014/main" id="{D48D18BD-4AE8-4EA5-AE77-5F0D8CBA8552}"/>
                  </a:ext>
                </a:extLst>
              </p:cNvPr>
              <p:cNvSpPr>
                <a:spLocks noChangeArrowheads="1"/>
              </p:cNvSpPr>
              <p:nvPr/>
            </p:nvSpPr>
            <p:spPr bwMode="auto">
              <a:xfrm rot="18900000">
                <a:off x="6411335" y="4572520"/>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81" name="Rectangle 77">
                <a:extLst>
                  <a:ext uri="{FF2B5EF4-FFF2-40B4-BE49-F238E27FC236}">
                    <a16:creationId xmlns:a16="http://schemas.microsoft.com/office/drawing/2014/main" id="{646D4F24-46E4-4B8F-A28B-370F8B975FC6}"/>
                  </a:ext>
                </a:extLst>
              </p:cNvPr>
              <p:cNvSpPr>
                <a:spLocks noChangeArrowheads="1"/>
              </p:cNvSpPr>
              <p:nvPr/>
            </p:nvSpPr>
            <p:spPr bwMode="auto">
              <a:xfrm rot="18900000">
                <a:off x="6469649" y="4511504"/>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82" name="Rectangle 78">
                <a:extLst>
                  <a:ext uri="{FF2B5EF4-FFF2-40B4-BE49-F238E27FC236}">
                    <a16:creationId xmlns:a16="http://schemas.microsoft.com/office/drawing/2014/main" id="{0B4C37C4-8A49-4A62-A503-35D8F30766B6}"/>
                  </a:ext>
                </a:extLst>
              </p:cNvPr>
              <p:cNvSpPr>
                <a:spLocks noChangeArrowheads="1"/>
              </p:cNvSpPr>
              <p:nvPr/>
            </p:nvSpPr>
            <p:spPr bwMode="auto">
              <a:xfrm rot="18900000">
                <a:off x="6526693" y="4449132"/>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83" name="Rectangle 79">
                <a:extLst>
                  <a:ext uri="{FF2B5EF4-FFF2-40B4-BE49-F238E27FC236}">
                    <a16:creationId xmlns:a16="http://schemas.microsoft.com/office/drawing/2014/main" id="{4932084B-A0A0-4E7C-A063-268036A47E7A}"/>
                  </a:ext>
                </a:extLst>
              </p:cNvPr>
              <p:cNvSpPr>
                <a:spLocks noChangeArrowheads="1"/>
              </p:cNvSpPr>
              <p:nvPr/>
            </p:nvSpPr>
            <p:spPr bwMode="auto">
              <a:xfrm rot="18900000">
                <a:off x="6585005" y="4388116"/>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84" name="Rectangle 80">
                <a:extLst>
                  <a:ext uri="{FF2B5EF4-FFF2-40B4-BE49-F238E27FC236}">
                    <a16:creationId xmlns:a16="http://schemas.microsoft.com/office/drawing/2014/main" id="{1405CD4A-FCBA-467E-A2FE-DAA5107341D9}"/>
                  </a:ext>
                </a:extLst>
              </p:cNvPr>
              <p:cNvSpPr>
                <a:spLocks noChangeArrowheads="1"/>
              </p:cNvSpPr>
              <p:nvPr/>
            </p:nvSpPr>
            <p:spPr bwMode="auto">
              <a:xfrm rot="18900000">
                <a:off x="6067798" y="4941328"/>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85" name="Rectangle 81">
                <a:extLst>
                  <a:ext uri="{FF2B5EF4-FFF2-40B4-BE49-F238E27FC236}">
                    <a16:creationId xmlns:a16="http://schemas.microsoft.com/office/drawing/2014/main" id="{A771656E-EFD9-4F0C-93D2-10979337B329}"/>
                  </a:ext>
                </a:extLst>
              </p:cNvPr>
              <p:cNvSpPr>
                <a:spLocks noChangeArrowheads="1"/>
              </p:cNvSpPr>
              <p:nvPr/>
            </p:nvSpPr>
            <p:spPr bwMode="auto">
              <a:xfrm rot="18900000">
                <a:off x="6009484" y="5002344"/>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86" name="Rectangle 82">
                <a:extLst>
                  <a:ext uri="{FF2B5EF4-FFF2-40B4-BE49-F238E27FC236}">
                    <a16:creationId xmlns:a16="http://schemas.microsoft.com/office/drawing/2014/main" id="{565E74C4-BDAC-40C9-AC74-6AD97C5718DA}"/>
                  </a:ext>
                </a:extLst>
              </p:cNvPr>
              <p:cNvSpPr>
                <a:spLocks noChangeArrowheads="1"/>
              </p:cNvSpPr>
              <p:nvPr/>
            </p:nvSpPr>
            <p:spPr bwMode="auto">
              <a:xfrm rot="18900000">
                <a:off x="5952439" y="5064715"/>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87" name="Line 400">
                <a:extLst>
                  <a:ext uri="{FF2B5EF4-FFF2-40B4-BE49-F238E27FC236}">
                    <a16:creationId xmlns:a16="http://schemas.microsoft.com/office/drawing/2014/main" id="{1D9E8361-C053-4D28-989E-916B11151EB8}"/>
                  </a:ext>
                </a:extLst>
              </p:cNvPr>
              <p:cNvSpPr>
                <a:spLocks noChangeShapeType="1"/>
              </p:cNvSpPr>
              <p:nvPr/>
            </p:nvSpPr>
            <p:spPr bwMode="auto">
              <a:xfrm>
                <a:off x="5952439" y="4504956"/>
                <a:ext cx="231141" cy="228600"/>
              </a:xfrm>
              <a:prstGeom prst="line">
                <a:avLst/>
              </a:prstGeom>
              <a:noFill/>
              <a:ln w="38100">
                <a:solidFill>
                  <a:schemeClr val="tx1"/>
                </a:solidFill>
                <a:round/>
                <a:headEnd/>
                <a:tailEnd type="triangle" w="med" len="med"/>
              </a:ln>
            </p:spPr>
            <p:txBody>
              <a:bodyPr/>
              <a:lstStyle/>
              <a:p>
                <a:endParaRPr lang="en-GB">
                  <a:latin typeface="Arial" panose="020B0604020202020204" pitchFamily="34" charset="0"/>
                  <a:cs typeface="Arial" panose="020B0604020202020204" pitchFamily="34" charset="0"/>
                </a:endParaRPr>
              </a:p>
            </p:txBody>
          </p:sp>
          <p:sp>
            <p:nvSpPr>
              <p:cNvPr id="88" name="TextBox 87">
                <a:extLst>
                  <a:ext uri="{FF2B5EF4-FFF2-40B4-BE49-F238E27FC236}">
                    <a16:creationId xmlns:a16="http://schemas.microsoft.com/office/drawing/2014/main" id="{1ACDF83A-4D91-4445-B626-D26522EB34DD}"/>
                  </a:ext>
                </a:extLst>
              </p:cNvPr>
              <p:cNvSpPr txBox="1"/>
              <p:nvPr/>
            </p:nvSpPr>
            <p:spPr>
              <a:xfrm rot="18840000">
                <a:off x="5820675" y="4899437"/>
                <a:ext cx="1405214"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a:latin typeface="Arial" panose="020B0604020202020204" pitchFamily="34" charset="0"/>
                    <a:cs typeface="Arial" panose="020B0604020202020204" pitchFamily="34" charset="0"/>
                  </a:rPr>
                  <a:t>RIL Bulk </a:t>
                </a:r>
              </a:p>
            </p:txBody>
          </p:sp>
        </p:grpSp>
        <p:sp>
          <p:nvSpPr>
            <p:cNvPr id="51" name="Line 400">
              <a:extLst>
                <a:ext uri="{FF2B5EF4-FFF2-40B4-BE49-F238E27FC236}">
                  <a16:creationId xmlns:a16="http://schemas.microsoft.com/office/drawing/2014/main" id="{0F54B81C-E68E-402C-B345-58478E41759F}"/>
                </a:ext>
              </a:extLst>
            </p:cNvPr>
            <p:cNvSpPr>
              <a:spLocks noChangeShapeType="1"/>
            </p:cNvSpPr>
            <p:nvPr/>
          </p:nvSpPr>
          <p:spPr bwMode="auto">
            <a:xfrm>
              <a:off x="5364680" y="3951970"/>
              <a:ext cx="231141" cy="228600"/>
            </a:xfrm>
            <a:prstGeom prst="line">
              <a:avLst/>
            </a:prstGeom>
            <a:noFill/>
            <a:ln w="38100">
              <a:solidFill>
                <a:schemeClr val="tx1"/>
              </a:solidFill>
              <a:round/>
              <a:headEnd/>
              <a:tailEnd type="triangle" w="med" len="med"/>
            </a:ln>
          </p:spPr>
          <p:txBody>
            <a:bodyPr/>
            <a:lstStyle/>
            <a:p>
              <a:endParaRPr lang="en-GB">
                <a:latin typeface="Arial" panose="020B0604020202020204" pitchFamily="34" charset="0"/>
                <a:cs typeface="Arial" panose="020B0604020202020204" pitchFamily="34" charset="0"/>
              </a:endParaRPr>
            </a:p>
          </p:txBody>
        </p:sp>
        <p:sp>
          <p:nvSpPr>
            <p:cNvPr id="52" name="Rectangle 51">
              <a:extLst>
                <a:ext uri="{FF2B5EF4-FFF2-40B4-BE49-F238E27FC236}">
                  <a16:creationId xmlns:a16="http://schemas.microsoft.com/office/drawing/2014/main" id="{8EA681FD-F60A-4C20-BD56-B54E678FF467}"/>
                </a:ext>
              </a:extLst>
            </p:cNvPr>
            <p:cNvSpPr>
              <a:spLocks noChangeArrowheads="1"/>
            </p:cNvSpPr>
            <p:nvPr/>
          </p:nvSpPr>
          <p:spPr bwMode="auto">
            <a:xfrm>
              <a:off x="5636423" y="3232408"/>
              <a:ext cx="58421" cy="246381"/>
            </a:xfrm>
            <a:prstGeom prst="rect">
              <a:avLst/>
            </a:prstGeom>
            <a:solidFill>
              <a:srgbClr val="C00000"/>
            </a:solidFill>
            <a:ln w="19050">
              <a:solidFill>
                <a:srgbClr val="C00000"/>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a:latin typeface="Arial" panose="020B0604020202020204" pitchFamily="34" charset="0"/>
                <a:cs typeface="Arial" panose="020B0604020202020204" pitchFamily="34" charset="0"/>
              </a:endParaRPr>
            </a:p>
          </p:txBody>
        </p:sp>
        <p:sp>
          <p:nvSpPr>
            <p:cNvPr id="53" name="Rectangle 52">
              <a:extLst>
                <a:ext uri="{FF2B5EF4-FFF2-40B4-BE49-F238E27FC236}">
                  <a16:creationId xmlns:a16="http://schemas.microsoft.com/office/drawing/2014/main" id="{DF01AD1A-BA89-4356-B4A3-A5675BD07A85}"/>
                </a:ext>
              </a:extLst>
            </p:cNvPr>
            <p:cNvSpPr>
              <a:spLocks noChangeArrowheads="1"/>
            </p:cNvSpPr>
            <p:nvPr/>
          </p:nvSpPr>
          <p:spPr bwMode="auto">
            <a:xfrm rot="5400000">
              <a:off x="4752184" y="4252677"/>
              <a:ext cx="58421" cy="246381"/>
            </a:xfrm>
            <a:prstGeom prst="rect">
              <a:avLst/>
            </a:prstGeom>
            <a:solidFill>
              <a:srgbClr val="0000FF"/>
            </a:solidFill>
            <a:ln w="19050">
              <a:solidFill>
                <a:srgbClr val="0000FF"/>
              </a:solidFill>
              <a:miter lim="800000"/>
              <a:headEnd/>
              <a:tailEnd/>
            </a:ln>
            <a:effectLst>
              <a:outerShdw blurRad="50800" dist="38100" dir="2700000" algn="tl" rotWithShape="0">
                <a:prstClr val="black">
                  <a:alpha val="40000"/>
                </a:prstClr>
              </a:outerShdw>
            </a:effectLst>
          </p:spPr>
          <p:txBody>
            <a:bodyPr wrap="none" anchor="ctr"/>
            <a:lstStyle/>
            <a:p>
              <a:endParaRPr lang="en-GB" altLang="de-DE">
                <a:latin typeface="Arial" panose="020B0604020202020204" pitchFamily="34" charset="0"/>
                <a:cs typeface="Arial" panose="020B0604020202020204" pitchFamily="34" charset="0"/>
              </a:endParaRPr>
            </a:p>
          </p:txBody>
        </p:sp>
        <p:sp>
          <p:nvSpPr>
            <p:cNvPr id="54" name="TextBox 53">
              <a:extLst>
                <a:ext uri="{FF2B5EF4-FFF2-40B4-BE49-F238E27FC236}">
                  <a16:creationId xmlns:a16="http://schemas.microsoft.com/office/drawing/2014/main" id="{1C28CC4C-35AF-44D7-BB16-ABF3D76F1A08}"/>
                </a:ext>
              </a:extLst>
            </p:cNvPr>
            <p:cNvSpPr txBox="1"/>
            <p:nvPr/>
          </p:nvSpPr>
          <p:spPr>
            <a:xfrm>
              <a:off x="5636423" y="3183144"/>
              <a:ext cx="489013" cy="369331"/>
            </a:xfrm>
            <a:prstGeom prst="rect">
              <a:avLst/>
            </a:prstGeom>
            <a:noFill/>
          </p:spPr>
          <p:txBody>
            <a:bodyPr wrap="square" rtlCol="0">
              <a:spAutoFit/>
            </a:bodyPr>
            <a:lstStyle/>
            <a:p>
              <a:r>
                <a:rPr lang="en-GB">
                  <a:solidFill>
                    <a:srgbClr val="C00000"/>
                  </a:solidFill>
                  <a:latin typeface="Arial" panose="020B0604020202020204" pitchFamily="34" charset="0"/>
                  <a:cs typeface="Arial" panose="020B0604020202020204" pitchFamily="34" charset="0"/>
                </a:rPr>
                <a:t>P2</a:t>
              </a:r>
            </a:p>
          </p:txBody>
        </p:sp>
        <p:sp>
          <p:nvSpPr>
            <p:cNvPr id="55" name="TextBox 54">
              <a:extLst>
                <a:ext uri="{FF2B5EF4-FFF2-40B4-BE49-F238E27FC236}">
                  <a16:creationId xmlns:a16="http://schemas.microsoft.com/office/drawing/2014/main" id="{DB54098A-5086-485E-8306-0B5345C00C17}"/>
                </a:ext>
              </a:extLst>
            </p:cNvPr>
            <p:cNvSpPr txBox="1"/>
            <p:nvPr/>
          </p:nvSpPr>
          <p:spPr>
            <a:xfrm>
              <a:off x="4557946" y="4355031"/>
              <a:ext cx="466824" cy="369331"/>
            </a:xfrm>
            <a:prstGeom prst="rect">
              <a:avLst/>
            </a:prstGeom>
            <a:noFill/>
          </p:spPr>
          <p:txBody>
            <a:bodyPr wrap="square" rtlCol="0">
              <a:spAutoFit/>
            </a:bodyPr>
            <a:lstStyle/>
            <a:p>
              <a:r>
                <a:rPr lang="en-GB">
                  <a:solidFill>
                    <a:srgbClr val="0000FF"/>
                  </a:solidFill>
                  <a:latin typeface="Arial" panose="020B0604020202020204" pitchFamily="34" charset="0"/>
                  <a:cs typeface="Arial" panose="020B0604020202020204" pitchFamily="34" charset="0"/>
                </a:rPr>
                <a:t>P1</a:t>
              </a:r>
            </a:p>
          </p:txBody>
        </p:sp>
        <p:sp>
          <p:nvSpPr>
            <p:cNvPr id="56" name="TextBox 55">
              <a:extLst>
                <a:ext uri="{FF2B5EF4-FFF2-40B4-BE49-F238E27FC236}">
                  <a16:creationId xmlns:a16="http://schemas.microsoft.com/office/drawing/2014/main" id="{E5A25EF4-7824-4C67-958E-8AD31466AB05}"/>
                </a:ext>
              </a:extLst>
            </p:cNvPr>
            <p:cNvSpPr txBox="1"/>
            <p:nvPr/>
          </p:nvSpPr>
          <p:spPr>
            <a:xfrm>
              <a:off x="5085513" y="3641429"/>
              <a:ext cx="268654" cy="369332"/>
            </a:xfrm>
            <a:prstGeom prst="rect">
              <a:avLst/>
            </a:prstGeom>
            <a:solidFill>
              <a:schemeClr val="bg1"/>
            </a:solidFill>
            <a:effectLst/>
          </p:spPr>
          <p:txBody>
            <a:bodyPr wrap="square" rtlCol="0">
              <a:spAutoFit/>
            </a:bodyPr>
            <a:lstStyle/>
            <a:p>
              <a:r>
                <a:rPr lang="en-GB"/>
                <a:t>x</a:t>
              </a:r>
            </a:p>
          </p:txBody>
        </p:sp>
        <p:sp>
          <p:nvSpPr>
            <p:cNvPr id="57" name="Rectangle 56">
              <a:extLst>
                <a:ext uri="{FF2B5EF4-FFF2-40B4-BE49-F238E27FC236}">
                  <a16:creationId xmlns:a16="http://schemas.microsoft.com/office/drawing/2014/main" id="{0F6D66F1-52F5-4401-9F69-924686164497}"/>
                </a:ext>
              </a:extLst>
            </p:cNvPr>
            <p:cNvSpPr/>
            <p:nvPr/>
          </p:nvSpPr>
          <p:spPr>
            <a:xfrm rot="18900000">
              <a:off x="4301924" y="3631746"/>
              <a:ext cx="1974092" cy="608013"/>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TextBox 57">
              <a:extLst>
                <a:ext uri="{FF2B5EF4-FFF2-40B4-BE49-F238E27FC236}">
                  <a16:creationId xmlns:a16="http://schemas.microsoft.com/office/drawing/2014/main" id="{520D905B-A965-4CD5-8D2A-A89C86C803AA}"/>
                </a:ext>
              </a:extLst>
            </p:cNvPr>
            <p:cNvSpPr txBox="1"/>
            <p:nvPr/>
          </p:nvSpPr>
          <p:spPr>
            <a:xfrm>
              <a:off x="4229841" y="2593534"/>
              <a:ext cx="4057463" cy="369332"/>
            </a:xfrm>
            <a:prstGeom prst="rect">
              <a:avLst/>
            </a:prstGeom>
            <a:solidFill>
              <a:schemeClr val="bg1"/>
            </a:solidFill>
            <a:ln>
              <a:noFill/>
            </a:ln>
            <a:effectLst>
              <a:outerShdw blurRad="50800" dist="38100" dir="2700000" algn="tl"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Reminder: </a:t>
              </a:r>
              <a:r>
                <a:rPr lang="en-GB">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One</a:t>
              </a:r>
              <a:r>
                <a:rPr lang="en-GB">
                  <a:effectLst>
                    <a:outerShdw blurRad="38100" dist="38100" dir="2700000" algn="tl">
                      <a:srgbClr val="000000">
                        <a:alpha val="43137"/>
                      </a:srgbClr>
                    </a:outerShdw>
                  </a:effectLst>
                  <a:latin typeface="Arial" panose="020B0604020202020204" pitchFamily="34" charset="0"/>
                  <a:cs typeface="Arial" panose="020B0604020202020204" pitchFamily="34" charset="0"/>
                </a:rPr>
                <a:t> cross</a:t>
              </a:r>
            </a:p>
          </p:txBody>
        </p:sp>
        <p:grpSp>
          <p:nvGrpSpPr>
            <p:cNvPr id="59" name="Group 58">
              <a:extLst>
                <a:ext uri="{FF2B5EF4-FFF2-40B4-BE49-F238E27FC236}">
                  <a16:creationId xmlns:a16="http://schemas.microsoft.com/office/drawing/2014/main" id="{BA25A7AD-794B-4431-8AAE-5EE133854F85}"/>
                </a:ext>
              </a:extLst>
            </p:cNvPr>
            <p:cNvGrpSpPr/>
            <p:nvPr/>
          </p:nvGrpSpPr>
          <p:grpSpPr>
            <a:xfrm>
              <a:off x="5937318" y="4372708"/>
              <a:ext cx="690880" cy="922020"/>
              <a:chOff x="8896867" y="1897547"/>
              <a:chExt cx="690880" cy="922020"/>
            </a:xfrm>
          </p:grpSpPr>
          <p:sp>
            <p:nvSpPr>
              <p:cNvPr id="63" name="Rectangle 71">
                <a:extLst>
                  <a:ext uri="{FF2B5EF4-FFF2-40B4-BE49-F238E27FC236}">
                    <a16:creationId xmlns:a16="http://schemas.microsoft.com/office/drawing/2014/main" id="{B33A3995-A5A9-4AF8-9CA7-7929BA91739F}"/>
                  </a:ext>
                </a:extLst>
              </p:cNvPr>
              <p:cNvSpPr>
                <a:spLocks noChangeArrowheads="1"/>
              </p:cNvSpPr>
              <p:nvPr/>
            </p:nvSpPr>
            <p:spPr bwMode="auto">
              <a:xfrm rot="18900000">
                <a:off x="9069270" y="2389743"/>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64" name="Rectangle 72">
                <a:extLst>
                  <a:ext uri="{FF2B5EF4-FFF2-40B4-BE49-F238E27FC236}">
                    <a16:creationId xmlns:a16="http://schemas.microsoft.com/office/drawing/2014/main" id="{67700EC3-818D-41D1-A95A-DEF6C19D2FD8}"/>
                  </a:ext>
                </a:extLst>
              </p:cNvPr>
              <p:cNvSpPr>
                <a:spLocks noChangeArrowheads="1"/>
              </p:cNvSpPr>
              <p:nvPr/>
            </p:nvSpPr>
            <p:spPr bwMode="auto">
              <a:xfrm rot="18900000">
                <a:off x="9126315" y="2327370"/>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65" name="Rectangle 73">
                <a:extLst>
                  <a:ext uri="{FF2B5EF4-FFF2-40B4-BE49-F238E27FC236}">
                    <a16:creationId xmlns:a16="http://schemas.microsoft.com/office/drawing/2014/main" id="{C68E0F57-226F-47C3-BC3F-1C044899682A}"/>
                  </a:ext>
                </a:extLst>
              </p:cNvPr>
              <p:cNvSpPr>
                <a:spLocks noChangeArrowheads="1"/>
              </p:cNvSpPr>
              <p:nvPr/>
            </p:nvSpPr>
            <p:spPr bwMode="auto">
              <a:xfrm rot="18900000">
                <a:off x="9184629" y="2266354"/>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66" name="Rectangle 74">
                <a:extLst>
                  <a:ext uri="{FF2B5EF4-FFF2-40B4-BE49-F238E27FC236}">
                    <a16:creationId xmlns:a16="http://schemas.microsoft.com/office/drawing/2014/main" id="{5306515D-D359-481C-9B18-69C503B80922}"/>
                  </a:ext>
                </a:extLst>
              </p:cNvPr>
              <p:cNvSpPr>
                <a:spLocks noChangeArrowheads="1"/>
              </p:cNvSpPr>
              <p:nvPr/>
            </p:nvSpPr>
            <p:spPr bwMode="auto">
              <a:xfrm rot="18900000">
                <a:off x="9241673" y="2203983"/>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67" name="Rectangle 75">
                <a:extLst>
                  <a:ext uri="{FF2B5EF4-FFF2-40B4-BE49-F238E27FC236}">
                    <a16:creationId xmlns:a16="http://schemas.microsoft.com/office/drawing/2014/main" id="{0DE4DFDD-CFC8-4469-9D15-02E89B769B40}"/>
                  </a:ext>
                </a:extLst>
              </p:cNvPr>
              <p:cNvSpPr>
                <a:spLocks noChangeArrowheads="1"/>
              </p:cNvSpPr>
              <p:nvPr/>
            </p:nvSpPr>
            <p:spPr bwMode="auto">
              <a:xfrm rot="18900000">
                <a:off x="9298718" y="2142967"/>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68" name="Rectangle 76">
                <a:extLst>
                  <a:ext uri="{FF2B5EF4-FFF2-40B4-BE49-F238E27FC236}">
                    <a16:creationId xmlns:a16="http://schemas.microsoft.com/office/drawing/2014/main" id="{D1DCE876-DDAA-4BE6-A31C-F740071C0CC2}"/>
                  </a:ext>
                </a:extLst>
              </p:cNvPr>
              <p:cNvSpPr>
                <a:spLocks noChangeArrowheads="1"/>
              </p:cNvSpPr>
              <p:nvPr/>
            </p:nvSpPr>
            <p:spPr bwMode="auto">
              <a:xfrm rot="18900000">
                <a:off x="9355763" y="2081951"/>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69" name="Rectangle 77">
                <a:extLst>
                  <a:ext uri="{FF2B5EF4-FFF2-40B4-BE49-F238E27FC236}">
                    <a16:creationId xmlns:a16="http://schemas.microsoft.com/office/drawing/2014/main" id="{84BB3682-18E2-4C5D-9DB8-2193C0129A73}"/>
                  </a:ext>
                </a:extLst>
              </p:cNvPr>
              <p:cNvSpPr>
                <a:spLocks noChangeArrowheads="1"/>
              </p:cNvSpPr>
              <p:nvPr/>
            </p:nvSpPr>
            <p:spPr bwMode="auto">
              <a:xfrm rot="18900000">
                <a:off x="9414077" y="2020935"/>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70" name="Rectangle 78">
                <a:extLst>
                  <a:ext uri="{FF2B5EF4-FFF2-40B4-BE49-F238E27FC236}">
                    <a16:creationId xmlns:a16="http://schemas.microsoft.com/office/drawing/2014/main" id="{9283096A-0D9D-4BE6-ACA6-CBF79729C127}"/>
                  </a:ext>
                </a:extLst>
              </p:cNvPr>
              <p:cNvSpPr>
                <a:spLocks noChangeArrowheads="1"/>
              </p:cNvSpPr>
              <p:nvPr/>
            </p:nvSpPr>
            <p:spPr bwMode="auto">
              <a:xfrm rot="18900000">
                <a:off x="9471121" y="1958563"/>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71" name="Rectangle 79">
                <a:extLst>
                  <a:ext uri="{FF2B5EF4-FFF2-40B4-BE49-F238E27FC236}">
                    <a16:creationId xmlns:a16="http://schemas.microsoft.com/office/drawing/2014/main" id="{771A4F2A-5FDC-41C1-8E48-2EB3D41E2054}"/>
                  </a:ext>
                </a:extLst>
              </p:cNvPr>
              <p:cNvSpPr>
                <a:spLocks noChangeArrowheads="1"/>
              </p:cNvSpPr>
              <p:nvPr/>
            </p:nvSpPr>
            <p:spPr bwMode="auto">
              <a:xfrm rot="18900000">
                <a:off x="9529433" y="1897547"/>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72" name="Rectangle 80">
                <a:extLst>
                  <a:ext uri="{FF2B5EF4-FFF2-40B4-BE49-F238E27FC236}">
                    <a16:creationId xmlns:a16="http://schemas.microsoft.com/office/drawing/2014/main" id="{427F6E53-9C99-4563-AA39-A1A22D62C9A6}"/>
                  </a:ext>
                </a:extLst>
              </p:cNvPr>
              <p:cNvSpPr>
                <a:spLocks noChangeArrowheads="1"/>
              </p:cNvSpPr>
              <p:nvPr/>
            </p:nvSpPr>
            <p:spPr bwMode="auto">
              <a:xfrm rot="18900000">
                <a:off x="9012226" y="2450759"/>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73" name="Rectangle 81">
                <a:extLst>
                  <a:ext uri="{FF2B5EF4-FFF2-40B4-BE49-F238E27FC236}">
                    <a16:creationId xmlns:a16="http://schemas.microsoft.com/office/drawing/2014/main" id="{4BE3E7B7-E527-4C05-919D-5285BCD5426A}"/>
                  </a:ext>
                </a:extLst>
              </p:cNvPr>
              <p:cNvSpPr>
                <a:spLocks noChangeArrowheads="1"/>
              </p:cNvSpPr>
              <p:nvPr/>
            </p:nvSpPr>
            <p:spPr bwMode="auto">
              <a:xfrm rot="18900000">
                <a:off x="8953912" y="2511775"/>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sp>
            <p:nvSpPr>
              <p:cNvPr id="74" name="Rectangle 82">
                <a:extLst>
                  <a:ext uri="{FF2B5EF4-FFF2-40B4-BE49-F238E27FC236}">
                    <a16:creationId xmlns:a16="http://schemas.microsoft.com/office/drawing/2014/main" id="{3CA44FC4-8C77-41DC-86AD-158E31A345A8}"/>
                  </a:ext>
                </a:extLst>
              </p:cNvPr>
              <p:cNvSpPr>
                <a:spLocks noChangeArrowheads="1"/>
              </p:cNvSpPr>
              <p:nvPr/>
            </p:nvSpPr>
            <p:spPr bwMode="auto">
              <a:xfrm rot="18900000">
                <a:off x="8896867" y="2574146"/>
                <a:ext cx="58314" cy="245421"/>
              </a:xfrm>
              <a:prstGeom prst="rect">
                <a:avLst/>
              </a:prstGeom>
              <a:noFill/>
              <a:ln w="19050">
                <a:solidFill>
                  <a:schemeClr val="tx1"/>
                </a:solidFill>
                <a:miter lim="800000"/>
                <a:headEnd/>
                <a:tailEnd/>
              </a:ln>
            </p:spPr>
            <p:txBody>
              <a:bodyPr wrap="none" anchor="ctr"/>
              <a:lstStyle/>
              <a:p>
                <a:endParaRPr lang="en-GB" altLang="de-DE">
                  <a:latin typeface="Arial" panose="020B0604020202020204" pitchFamily="34" charset="0"/>
                  <a:cs typeface="Arial" panose="020B0604020202020204" pitchFamily="34" charset="0"/>
                </a:endParaRPr>
              </a:p>
            </p:txBody>
          </p:sp>
        </p:grpSp>
        <p:sp>
          <p:nvSpPr>
            <p:cNvPr id="60" name="Line 400">
              <a:extLst>
                <a:ext uri="{FF2B5EF4-FFF2-40B4-BE49-F238E27FC236}">
                  <a16:creationId xmlns:a16="http://schemas.microsoft.com/office/drawing/2014/main" id="{2AAD74DD-1221-4531-AC80-2CC83149340E}"/>
                </a:ext>
              </a:extLst>
            </p:cNvPr>
            <p:cNvSpPr>
              <a:spLocks noChangeShapeType="1"/>
            </p:cNvSpPr>
            <p:nvPr/>
          </p:nvSpPr>
          <p:spPr bwMode="auto">
            <a:xfrm>
              <a:off x="5951611" y="4511727"/>
              <a:ext cx="231141" cy="228600"/>
            </a:xfrm>
            <a:prstGeom prst="line">
              <a:avLst/>
            </a:prstGeom>
            <a:noFill/>
            <a:ln w="38100">
              <a:solidFill>
                <a:schemeClr val="tx1"/>
              </a:solidFill>
              <a:round/>
              <a:headEnd/>
              <a:tailEnd type="triangle" w="med" len="med"/>
            </a:ln>
          </p:spPr>
          <p:txBody>
            <a:bodyPr/>
            <a:lstStyle/>
            <a:p>
              <a:endParaRPr lang="en-GB">
                <a:latin typeface="Arial" panose="020B0604020202020204" pitchFamily="34" charset="0"/>
                <a:cs typeface="Arial" panose="020B0604020202020204" pitchFamily="34" charset="0"/>
              </a:endParaRPr>
            </a:p>
          </p:txBody>
        </p:sp>
        <p:sp>
          <p:nvSpPr>
            <p:cNvPr id="61" name="TextBox 60">
              <a:extLst>
                <a:ext uri="{FF2B5EF4-FFF2-40B4-BE49-F238E27FC236}">
                  <a16:creationId xmlns:a16="http://schemas.microsoft.com/office/drawing/2014/main" id="{02928AF6-C905-4DF8-978E-B6744893590B}"/>
                </a:ext>
              </a:extLst>
            </p:cNvPr>
            <p:cNvSpPr txBox="1"/>
            <p:nvPr/>
          </p:nvSpPr>
          <p:spPr>
            <a:xfrm rot="18840000">
              <a:off x="5808264" y="4884731"/>
              <a:ext cx="1405214"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a:latin typeface="Arial" panose="020B0604020202020204" pitchFamily="34" charset="0"/>
                  <a:cs typeface="Arial" panose="020B0604020202020204" pitchFamily="34" charset="0"/>
                </a:rPr>
                <a:t>F2 Bulk</a:t>
              </a:r>
            </a:p>
          </p:txBody>
        </p:sp>
        <p:sp>
          <p:nvSpPr>
            <p:cNvPr id="62" name="Line 400">
              <a:extLst>
                <a:ext uri="{FF2B5EF4-FFF2-40B4-BE49-F238E27FC236}">
                  <a16:creationId xmlns:a16="http://schemas.microsoft.com/office/drawing/2014/main" id="{FDBD3DAA-D80F-4D31-B047-6F036369DE70}"/>
                </a:ext>
              </a:extLst>
            </p:cNvPr>
            <p:cNvSpPr>
              <a:spLocks noChangeShapeType="1"/>
            </p:cNvSpPr>
            <p:nvPr/>
          </p:nvSpPr>
          <p:spPr bwMode="auto">
            <a:xfrm>
              <a:off x="6655766" y="5208818"/>
              <a:ext cx="356482" cy="332371"/>
            </a:xfrm>
            <a:prstGeom prst="line">
              <a:avLst/>
            </a:prstGeom>
            <a:noFill/>
            <a:ln w="38100">
              <a:solidFill>
                <a:schemeClr val="tx1"/>
              </a:solidFill>
              <a:prstDash val="sysDash"/>
              <a:round/>
              <a:headEnd type="none" w="med" len="med"/>
              <a:tailEnd type="arrow" w="med" len="med"/>
            </a:ln>
          </p:spPr>
          <p:txBody>
            <a:bodyPr/>
            <a:lstStyle/>
            <a:p>
              <a:endParaRPr lang="en-GB">
                <a:latin typeface="Arial" panose="020B0604020202020204" pitchFamily="34" charset="0"/>
                <a:cs typeface="Arial" panose="020B0604020202020204" pitchFamily="34" charset="0"/>
              </a:endParaRPr>
            </a:p>
          </p:txBody>
        </p:sp>
      </p:grpSp>
      <p:sp>
        <p:nvSpPr>
          <p:cNvPr id="9" name="TextBox 8">
            <a:extLst>
              <a:ext uri="{FF2B5EF4-FFF2-40B4-BE49-F238E27FC236}">
                <a16:creationId xmlns:a16="http://schemas.microsoft.com/office/drawing/2014/main" id="{7219E2E6-6FB4-4C19-B288-DD745C22D9CD}"/>
              </a:ext>
            </a:extLst>
          </p:cNvPr>
          <p:cNvSpPr txBox="1"/>
          <p:nvPr/>
        </p:nvSpPr>
        <p:spPr>
          <a:xfrm>
            <a:off x="8387562" y="2512375"/>
            <a:ext cx="3804437" cy="427809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a:solidFill>
                  <a:srgbClr val="0000FF"/>
                </a:solidFill>
                <a:latin typeface="Arial" panose="020B0604020202020204" pitchFamily="34" charset="0"/>
                <a:cs typeface="Arial" panose="020B0604020202020204" pitchFamily="34" charset="0"/>
              </a:rPr>
              <a:t>rity: </a:t>
            </a:r>
            <a:r>
              <a:rPr lang="en-GB">
                <a:solidFill>
                  <a:schemeClr val="tx1">
                    <a:lumMod val="50000"/>
                    <a:lumOff val="50000"/>
                  </a:schemeClr>
                </a:solidFill>
                <a:latin typeface="Arial" panose="020B0604020202020204" pitchFamily="34" charset="0"/>
                <a:cs typeface="Arial" panose="020B0604020202020204" pitchFamily="34" charset="0"/>
              </a:rPr>
              <a:t>“~All are equal, but some are more equal than others”. Orwell, ‘45</a:t>
            </a:r>
            <a:r>
              <a:rPr lang="en-GB">
                <a:latin typeface="Arial" panose="020B0604020202020204" pitchFamily="34" charset="0"/>
                <a:cs typeface="Arial" panose="020B0604020202020204" pitchFamily="34" charset="0"/>
              </a:rPr>
              <a:t>). </a:t>
            </a:r>
            <a:endParaRPr lang="en-GB" sz="1200">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Take for a moment that ‘</a:t>
            </a:r>
            <a:r>
              <a:rPr lang="en-GB">
                <a:solidFill>
                  <a:schemeClr val="tx1">
                    <a:lumMod val="50000"/>
                    <a:lumOff val="50000"/>
                  </a:schemeClr>
                </a:solidFill>
                <a:latin typeface="Arial" panose="020B0604020202020204" pitchFamily="34" charset="0"/>
                <a:cs typeface="Arial" panose="020B0604020202020204" pitchFamily="34" charset="0"/>
              </a:rPr>
              <a:t>this F2 is all-what-is for this species in the Universe</a:t>
            </a:r>
            <a:r>
              <a:rPr lang="en-GB">
                <a:latin typeface="Arial" panose="020B0604020202020204" pitchFamily="34" charset="0"/>
                <a:cs typeface="Arial" panose="020B0604020202020204" pitchFamily="34" charset="0"/>
              </a:rPr>
              <a:t>’, then ‘</a:t>
            </a:r>
            <a:r>
              <a:rPr lang="en-GB">
                <a:solidFill>
                  <a:schemeClr val="tx1">
                    <a:lumMod val="50000"/>
                    <a:lumOff val="50000"/>
                  </a:schemeClr>
                </a:solidFill>
                <a:latin typeface="Arial" panose="020B0604020202020204" pitchFamily="34" charset="0"/>
                <a:cs typeface="Arial" panose="020B0604020202020204" pitchFamily="34" charset="0"/>
              </a:rPr>
              <a:t>this F2</a:t>
            </a:r>
            <a:r>
              <a:rPr lang="en-GB">
                <a:latin typeface="Arial" panose="020B0604020202020204" pitchFamily="34" charset="0"/>
                <a:cs typeface="Arial" panose="020B0604020202020204" pitchFamily="34" charset="0"/>
              </a:rPr>
              <a:t>’ is the Reference Population, its inbree-ding is then F=0 and we accept its HWE status happily (well, still a slightly strange perspective).</a:t>
            </a:r>
            <a:endParaRPr lang="en-GB" sz="800">
              <a:latin typeface="Arial" panose="020B0604020202020204" pitchFamily="34" charset="0"/>
              <a:cs typeface="Arial" panose="020B0604020202020204" pitchFamily="34" charset="0"/>
            </a:endParaRPr>
          </a:p>
          <a:p>
            <a:endParaRPr lang="en-GB" sz="800">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And: The hypothesis of maximum 2 alleles is naïve and artificial, just to simplify things). </a:t>
            </a:r>
            <a:r>
              <a:rPr lang="en-GB">
                <a:solidFill>
                  <a:schemeClr val="tx1">
                    <a:lumMod val="50000"/>
                    <a:lumOff val="50000"/>
                  </a:schemeClr>
                </a:solidFill>
                <a:latin typeface="Arial" panose="020B0604020202020204" pitchFamily="34" charset="0"/>
                <a:cs typeface="Arial" panose="020B0604020202020204" pitchFamily="34" charset="0"/>
              </a:rPr>
              <a:t>Neglect epistasis, epigenetics, </a:t>
            </a:r>
            <a:r>
              <a:rPr lang="en-GB">
                <a:solidFill>
                  <a:schemeClr val="tx1">
                    <a:lumMod val="50000"/>
                    <a:lumOff val="50000"/>
                  </a:schemeClr>
                </a:solidFill>
                <a:latin typeface="Chiller" panose="04020404031007020602" pitchFamily="82" charset="0"/>
                <a:cs typeface="Arial" panose="020B0604020202020204" pitchFamily="34" charset="0"/>
              </a:rPr>
              <a:t>magic</a:t>
            </a:r>
            <a:r>
              <a:rPr lang="en-GB">
                <a:solidFill>
                  <a:schemeClr val="tx1">
                    <a:lumMod val="50000"/>
                    <a:lumOff val="50000"/>
                  </a:schemeClr>
                </a:solidFill>
                <a:latin typeface="Arial" panose="020B0604020202020204" pitchFamily="34" charset="0"/>
                <a:cs typeface="Arial" panose="020B0604020202020204" pitchFamily="34" charset="0"/>
              </a:rPr>
              <a:t> .... anyway</a:t>
            </a:r>
            <a:r>
              <a:rPr lang="en-GB">
                <a:latin typeface="Arial" panose="020B0604020202020204" pitchFamily="34" charset="0"/>
                <a:cs typeface="Arial" panose="020B0604020202020204" pitchFamily="34" charset="0"/>
              </a:rPr>
              <a:t>.</a:t>
            </a:r>
            <a:endParaRPr lang="en-GB"/>
          </a:p>
        </p:txBody>
      </p:sp>
      <p:sp>
        <p:nvSpPr>
          <p:cNvPr id="4" name="TextBox 3"/>
          <p:cNvSpPr txBox="1"/>
          <p:nvPr/>
        </p:nvSpPr>
        <p:spPr>
          <a:xfrm>
            <a:off x="6704840" y="555585"/>
            <a:ext cx="5487159" cy="2031325"/>
          </a:xfrm>
          <a:prstGeom prst="rect">
            <a:avLst/>
          </a:prstGeom>
          <a:solidFill>
            <a:schemeClr val="bg1"/>
          </a:solidFill>
          <a:effectLst>
            <a:outerShdw blurRad="50800" dist="38100" dir="13500000" algn="br" rotWithShape="0">
              <a:prstClr val="black">
                <a:alpha val="40000"/>
              </a:prstClr>
            </a:outerShdw>
          </a:effectLst>
        </p:spPr>
        <p:txBody>
          <a:bodyPr wrap="square" rtlCol="0">
            <a:spAutoFit/>
          </a:bodyPr>
          <a:lstStyle/>
          <a:p>
            <a:r>
              <a:rPr lang="en-GB">
                <a:latin typeface="Arial" panose="020B0604020202020204" pitchFamily="34" charset="0"/>
                <a:cs typeface="Arial" panose="020B0604020202020204" pitchFamily="34" charset="0"/>
              </a:rPr>
              <a:t>... cannot meaningfully be grouped. They are, based on their pedigree, all related to each other to the same extend. But</a:t>
            </a:r>
            <a:r>
              <a:rPr lang="en-GB">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a:latin typeface="Arial" panose="020B0604020202020204" pitchFamily="34" charset="0"/>
                <a:cs typeface="Arial" panose="020B0604020202020204" pitchFamily="34" charset="0"/>
              </a:rPr>
              <a:t> in ‘reality’, there is true genetic segregation for </a:t>
            </a:r>
            <a:r>
              <a:rPr lang="en-GB">
                <a:solidFill>
                  <a:srgbClr val="0000FF"/>
                </a:solidFill>
                <a:latin typeface="Arial" panose="020B0604020202020204" pitchFamily="34" charset="0"/>
                <a:cs typeface="Arial" panose="020B0604020202020204" pitchFamily="34" charset="0"/>
              </a:rPr>
              <a:t>(1)</a:t>
            </a:r>
            <a:r>
              <a:rPr lang="en-GB">
                <a:latin typeface="Arial" panose="020B0604020202020204" pitchFamily="34" charset="0"/>
                <a:cs typeface="Arial" panose="020B0604020202020204" pitchFamily="34" charset="0"/>
              </a:rPr>
              <a:t> their mono-genic, oligogenic etc. </a:t>
            </a:r>
            <a:r>
              <a:rPr lang="en-GB">
                <a:solidFill>
                  <a:srgbClr val="0000FF"/>
                </a:solidFill>
                <a:latin typeface="Arial" panose="020B0604020202020204" pitchFamily="34" charset="0"/>
                <a:cs typeface="Arial" panose="020B0604020202020204" pitchFamily="34" charset="0"/>
              </a:rPr>
              <a:t>genotype</a:t>
            </a:r>
            <a:r>
              <a:rPr lang="en-GB">
                <a:latin typeface="Arial" panose="020B0604020202020204" pitchFamily="34" charset="0"/>
                <a:cs typeface="Arial" panose="020B0604020202020204" pitchFamily="34" charset="0"/>
              </a:rPr>
              <a:t>, </a:t>
            </a:r>
            <a:r>
              <a:rPr lang="en-GB">
                <a:solidFill>
                  <a:srgbClr val="0000FF"/>
                </a:solidFill>
                <a:latin typeface="Arial" panose="020B0604020202020204" pitchFamily="34" charset="0"/>
                <a:cs typeface="Arial" panose="020B0604020202020204" pitchFamily="34" charset="0"/>
              </a:rPr>
              <a:t>(2) </a:t>
            </a:r>
            <a:r>
              <a:rPr lang="en-GB">
                <a:latin typeface="Arial" panose="020B0604020202020204" pitchFamily="34" charset="0"/>
                <a:cs typeface="Arial" panose="020B0604020202020204" pitchFamily="34" charset="0"/>
              </a:rPr>
              <a:t>their level of </a:t>
            </a:r>
            <a:r>
              <a:rPr lang="en-GB">
                <a:solidFill>
                  <a:srgbClr val="0000FF"/>
                </a:solidFill>
                <a:latin typeface="Arial" panose="020B0604020202020204" pitchFamily="34" charset="0"/>
                <a:cs typeface="Arial" panose="020B0604020202020204" pitchFamily="34" charset="0"/>
              </a:rPr>
              <a:t>homozygosity</a:t>
            </a:r>
            <a:r>
              <a:rPr lang="en-GB">
                <a:latin typeface="Arial" panose="020B0604020202020204" pitchFamily="34" charset="0"/>
                <a:cs typeface="Arial" panose="020B0604020202020204" pitchFamily="34" charset="0"/>
              </a:rPr>
              <a:t>, </a:t>
            </a:r>
            <a:r>
              <a:rPr lang="en-GB">
                <a:solidFill>
                  <a:srgbClr val="0000FF"/>
                </a:solidFill>
                <a:latin typeface="Arial" panose="020B0604020202020204" pitchFamily="34" charset="0"/>
                <a:cs typeface="Arial" panose="020B0604020202020204" pitchFamily="34" charset="0"/>
              </a:rPr>
              <a:t>(3)</a:t>
            </a:r>
            <a:r>
              <a:rPr lang="en-GB">
                <a:latin typeface="Arial" panose="020B0604020202020204" pitchFamily="34" charset="0"/>
                <a:cs typeface="Arial" panose="020B0604020202020204" pitchFamily="34" charset="0"/>
              </a:rPr>
              <a:t> their shares of grandparents’ P1 and P2 genomes (consequently thus for their </a:t>
            </a:r>
            <a:r>
              <a:rPr lang="en-GB">
                <a:solidFill>
                  <a:srgbClr val="0000FF"/>
                </a:solidFill>
                <a:latin typeface="Arial" panose="020B0604020202020204" pitchFamily="34" charset="0"/>
                <a:cs typeface="Arial" panose="020B0604020202020204" pitchFamily="34" charset="0"/>
              </a:rPr>
              <a:t>realized genetic simila-</a:t>
            </a:r>
            <a:endParaRPr lang="en-GB">
              <a:latin typeface="Arial" panose="020B0604020202020204" pitchFamily="34" charset="0"/>
              <a:cs typeface="Arial" panose="020B0604020202020204" pitchFamily="34" charset="0"/>
            </a:endParaRPr>
          </a:p>
        </p:txBody>
      </p:sp>
      <p:sp>
        <p:nvSpPr>
          <p:cNvPr id="89" name="Textfeld 5">
            <a:extLst>
              <a:ext uri="{FF2B5EF4-FFF2-40B4-BE49-F238E27FC236}">
                <a16:creationId xmlns:a16="http://schemas.microsoft.com/office/drawing/2014/main" id="{533F3519-85D8-446D-8B0A-FD154765BE7A}"/>
              </a:ext>
            </a:extLst>
          </p:cNvPr>
          <p:cNvSpPr txBox="1"/>
          <p:nvPr/>
        </p:nvSpPr>
        <p:spPr>
          <a:xfrm>
            <a:off x="4134094" y="6320371"/>
            <a:ext cx="89220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22</a:t>
            </a:fld>
            <a:endParaRPr lang="en-GB" sz="240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92CB82A6-3D32-4BA4-A5D0-DC976DF63DB4}"/>
              </a:ext>
            </a:extLst>
          </p:cNvPr>
          <p:cNvSpPr txBox="1"/>
          <p:nvPr/>
        </p:nvSpPr>
        <p:spPr>
          <a:xfrm rot="21361948">
            <a:off x="2024633" y="2624246"/>
            <a:ext cx="1805844" cy="92333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r>
              <a:rPr lang="en-GB">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GB">
                <a:latin typeface="Arial" panose="020B0604020202020204" pitchFamily="34" charset="0"/>
                <a:cs typeface="Arial" panose="020B0604020202020204" pitchFamily="34" charset="0"/>
              </a:rPr>
              <a:t> see </a:t>
            </a:r>
            <a:r>
              <a:rPr lang="en-GB" altLang="de-DE" sz="1800">
                <a:latin typeface="Arial" panose="020B0604020202020204" pitchFamily="34" charset="0"/>
                <a:cs typeface="Arial" panose="020B0604020202020204" pitchFamily="34" charset="0"/>
              </a:rPr>
              <a:t>UNPLAB-BrMeth_Ch-10</a:t>
            </a:r>
            <a:br>
              <a:rPr lang="en-GB" altLang="de-DE" sz="1800">
                <a:latin typeface="Arial" panose="020B0604020202020204" pitchFamily="34" charset="0"/>
                <a:cs typeface="Arial" panose="020B0604020202020204" pitchFamily="34" charset="0"/>
              </a:rPr>
            </a:br>
            <a:r>
              <a:rPr lang="en-GB" altLang="de-DE" sz="1800">
                <a:latin typeface="Arial" panose="020B0604020202020204" pitchFamily="34" charset="0"/>
                <a:cs typeface="Arial" panose="020B0604020202020204" pitchFamily="34" charset="0"/>
              </a:rPr>
              <a:t>[TheFour III]</a:t>
            </a:r>
            <a:endParaRPr lang="en-GB"/>
          </a:p>
        </p:txBody>
      </p:sp>
    </p:spTree>
    <p:extLst>
      <p:ext uri="{BB962C8B-B14F-4D97-AF65-F5344CB8AC3E}">
        <p14:creationId xmlns:p14="http://schemas.microsoft.com/office/powerpoint/2010/main" val="2810247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2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895747554"/>
              </p:ext>
            </p:extLst>
          </p:nvPr>
        </p:nvGraphicFramePr>
        <p:xfrm>
          <a:off x="127000" y="477838"/>
          <a:ext cx="9526588" cy="6680200"/>
        </p:xfrm>
        <a:graphic>
          <a:graphicData uri="http://schemas.openxmlformats.org/presentationml/2006/ole">
            <mc:AlternateContent xmlns:mc="http://schemas.openxmlformats.org/markup-compatibility/2006">
              <mc:Choice xmlns:v="urn:schemas-microsoft-com:vml" Requires="v">
                <p:oleObj spid="_x0000_s44316" name="Document" r:id="rId3" imgW="8426940" imgH="5906786" progId="Word.Document.12">
                  <p:link updateAutomatic="1"/>
                </p:oleObj>
              </mc:Choice>
              <mc:Fallback>
                <p:oleObj name="Document" r:id="rId3" imgW="8426940" imgH="5906786" progId="Word.Document.12">
                  <p:link updateAutomatic="1"/>
                  <p:pic>
                    <p:nvPicPr>
                      <p:cNvPr id="0" name=""/>
                      <p:cNvPicPr/>
                      <p:nvPr/>
                    </p:nvPicPr>
                    <p:blipFill>
                      <a:blip r:embed="rId4"/>
                      <a:stretch>
                        <a:fillRect/>
                      </a:stretch>
                    </p:blipFill>
                    <p:spPr>
                      <a:xfrm>
                        <a:off x="127000" y="477838"/>
                        <a:ext cx="9526588" cy="6680200"/>
                      </a:xfrm>
                      <a:prstGeom prst="rect">
                        <a:avLst/>
                      </a:prstGeom>
                    </p:spPr>
                  </p:pic>
                </p:oleObj>
              </mc:Fallback>
            </mc:AlternateContent>
          </a:graphicData>
        </a:graphic>
      </p:graphicFrame>
      <p:sp>
        <p:nvSpPr>
          <p:cNvPr id="5" name="TextBox 4"/>
          <p:cNvSpPr txBox="1"/>
          <p:nvPr/>
        </p:nvSpPr>
        <p:spPr>
          <a:xfrm>
            <a:off x="133224" y="0"/>
            <a:ext cx="1194775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Not only is F2 accidentally in a HWE equilibrium setting; moreover, the individuals … </a:t>
            </a:r>
          </a:p>
        </p:txBody>
      </p:sp>
      <p:sp>
        <p:nvSpPr>
          <p:cNvPr id="7" name="Rectangle 6"/>
          <p:cNvSpPr/>
          <p:nvPr/>
        </p:nvSpPr>
        <p:spPr>
          <a:xfrm>
            <a:off x="62564" y="4682691"/>
            <a:ext cx="6631807" cy="2144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B4AD46CB-0886-463A-8E79-1EBADECF8B32}"/>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62000"/>
                    </a14:imgEffect>
                  </a14:imgLayer>
                </a14:imgProps>
              </a:ext>
              <a:ext uri="{28A0092B-C50C-407E-A947-70E740481C1C}">
                <a14:useLocalDpi xmlns:a14="http://schemas.microsoft.com/office/drawing/2010/main" val="0"/>
              </a:ext>
            </a:extLst>
          </a:blip>
          <a:stretch>
            <a:fillRect/>
          </a:stretch>
        </p:blipFill>
        <p:spPr>
          <a:xfrm>
            <a:off x="127000" y="4825562"/>
            <a:ext cx="1026665" cy="1539998"/>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249AB5E9-1E85-4791-81AB-E1EFCB725EA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89638" y="4825563"/>
            <a:ext cx="1539998" cy="1539998"/>
          </a:xfrm>
          <a:prstGeom prst="rect">
            <a:avLst/>
          </a:prstGeom>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A24A6A62-8465-41B6-A953-BDFF096B4328}"/>
              </a:ext>
            </a:extLst>
          </p:cNvPr>
          <p:cNvSpPr txBox="1"/>
          <p:nvPr/>
        </p:nvSpPr>
        <p:spPr>
          <a:xfrm>
            <a:off x="2876364" y="5987989"/>
            <a:ext cx="3860248"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Two self-fertilizing species. </a:t>
            </a:r>
          </a:p>
        </p:txBody>
      </p:sp>
      <p:sp>
        <p:nvSpPr>
          <p:cNvPr id="12" name="TextBox 11">
            <a:extLst>
              <a:ext uri="{FF2B5EF4-FFF2-40B4-BE49-F238E27FC236}">
                <a16:creationId xmlns:a16="http://schemas.microsoft.com/office/drawing/2014/main" id="{0D96FF06-AD2D-4CC1-A205-15E2DDA3153C}"/>
              </a:ext>
            </a:extLst>
          </p:cNvPr>
          <p:cNvSpPr txBox="1"/>
          <p:nvPr/>
        </p:nvSpPr>
        <p:spPr>
          <a:xfrm>
            <a:off x="8387562" y="2512375"/>
            <a:ext cx="3804437" cy="427809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err="1">
                <a:solidFill>
                  <a:srgbClr val="0000FF"/>
                </a:solidFill>
                <a:latin typeface="Arial" panose="020B0604020202020204" pitchFamily="34" charset="0"/>
                <a:cs typeface="Arial" panose="020B0604020202020204" pitchFamily="34" charset="0"/>
              </a:rPr>
              <a:t>rity</a:t>
            </a:r>
            <a:r>
              <a:rPr lang="en-GB" dirty="0">
                <a:solidFill>
                  <a:srgbClr val="0000FF"/>
                </a:solidFill>
                <a:latin typeface="Arial" panose="020B060402020202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“~All are equal, but some are more equal than others”. Orwell, ‘45</a:t>
            </a:r>
            <a:r>
              <a:rPr lang="en-GB" dirty="0">
                <a:latin typeface="Arial" panose="020B060402020202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solidFill>
                  <a:schemeClr val="tx1">
                    <a:lumMod val="50000"/>
                    <a:lumOff val="50000"/>
                  </a:schemeClr>
                </a:solidFill>
                <a:latin typeface="Arial" panose="020B0604020202020204" pitchFamily="34" charset="0"/>
                <a:cs typeface="Arial" panose="020B0604020202020204" pitchFamily="34" charset="0"/>
              </a:rPr>
              <a:t>Take for a moment that ‘this F2 is all-what-is for this species in the Universe’, then ‘this F2’ is the Reference Population, its </a:t>
            </a:r>
            <a:r>
              <a:rPr lang="en-GB" dirty="0" err="1">
                <a:solidFill>
                  <a:schemeClr val="tx1">
                    <a:lumMod val="50000"/>
                    <a:lumOff val="50000"/>
                  </a:schemeClr>
                </a:solidFill>
                <a:latin typeface="Arial" panose="020B0604020202020204" pitchFamily="34" charset="0"/>
                <a:cs typeface="Arial" panose="020B0604020202020204" pitchFamily="34" charset="0"/>
              </a:rPr>
              <a:t>inbree</a:t>
            </a:r>
            <a:r>
              <a:rPr lang="en-GB" dirty="0">
                <a:solidFill>
                  <a:schemeClr val="tx1">
                    <a:lumMod val="50000"/>
                    <a:lumOff val="50000"/>
                  </a:schemeClr>
                </a:solidFill>
                <a:latin typeface="Arial" panose="020B0604020202020204" pitchFamily="34" charset="0"/>
                <a:cs typeface="Arial" panose="020B0604020202020204" pitchFamily="34" charset="0"/>
              </a:rPr>
              <a:t>-ding is then F=0 and we accept its HWE status happily (well, still a slightly strange perspective).</a:t>
            </a:r>
            <a:endParaRPr lang="en-GB" sz="800" dirty="0">
              <a:solidFill>
                <a:schemeClr val="tx1">
                  <a:lumMod val="50000"/>
                  <a:lumOff val="50000"/>
                </a:schemeClr>
              </a:solidFill>
              <a:latin typeface="Arial" panose="020B0604020202020204" pitchFamily="34" charset="0"/>
              <a:cs typeface="Arial" panose="020B0604020202020204" pitchFamily="34" charset="0"/>
            </a:endParaRPr>
          </a:p>
          <a:p>
            <a:endParaRPr lang="en-GB" sz="800" dirty="0">
              <a:solidFill>
                <a:schemeClr val="tx1">
                  <a:lumMod val="50000"/>
                  <a:lumOff val="50000"/>
                </a:schemeClr>
              </a:solidFill>
              <a:latin typeface="Arial" panose="020B0604020202020204" pitchFamily="34" charset="0"/>
              <a:cs typeface="Arial" panose="020B0604020202020204" pitchFamily="34" charset="0"/>
            </a:endParaRPr>
          </a:p>
          <a:p>
            <a:r>
              <a:rPr lang="en-GB" dirty="0">
                <a:solidFill>
                  <a:schemeClr val="tx1">
                    <a:lumMod val="50000"/>
                    <a:lumOff val="50000"/>
                  </a:schemeClr>
                </a:solidFill>
                <a:latin typeface="Arial" panose="020B0604020202020204" pitchFamily="34" charset="0"/>
                <a:cs typeface="Arial" panose="020B0604020202020204" pitchFamily="34" charset="0"/>
              </a:rPr>
              <a:t>And: The hypothesis of maximum 2 alleles is naïve and artificial, just to simplify things). Neglect epistasis, epigenetics, </a:t>
            </a:r>
            <a:r>
              <a:rPr lang="en-GB" dirty="0">
                <a:solidFill>
                  <a:schemeClr val="tx1">
                    <a:lumMod val="50000"/>
                    <a:lumOff val="50000"/>
                  </a:schemeClr>
                </a:solidFill>
                <a:latin typeface="Chiller" panose="04020404031007020602" pitchFamily="82" charset="0"/>
                <a:cs typeface="Arial" panose="020B0604020202020204" pitchFamily="34" charset="0"/>
              </a:rPr>
              <a:t>magic</a:t>
            </a:r>
            <a:r>
              <a:rPr lang="en-GB" dirty="0">
                <a:solidFill>
                  <a:schemeClr val="tx1">
                    <a:lumMod val="50000"/>
                    <a:lumOff val="50000"/>
                  </a:schemeClr>
                </a:solidFill>
                <a:latin typeface="Arial" panose="020B0604020202020204" pitchFamily="34" charset="0"/>
                <a:cs typeface="Arial" panose="020B0604020202020204" pitchFamily="34" charset="0"/>
              </a:rPr>
              <a:t> .... anyway.</a:t>
            </a:r>
            <a:endParaRPr lang="en-GB" dirty="0">
              <a:solidFill>
                <a:schemeClr val="tx1">
                  <a:lumMod val="50000"/>
                  <a:lumOff val="50000"/>
                </a:schemeClr>
              </a:solidFill>
            </a:endParaRPr>
          </a:p>
        </p:txBody>
      </p:sp>
      <p:sp>
        <p:nvSpPr>
          <p:cNvPr id="13" name="TextBox 12">
            <a:extLst>
              <a:ext uri="{FF2B5EF4-FFF2-40B4-BE49-F238E27FC236}">
                <a16:creationId xmlns:a16="http://schemas.microsoft.com/office/drawing/2014/main" id="{CEB2CDB8-08BD-4C6B-B831-5E8135D3A7CF}"/>
              </a:ext>
            </a:extLst>
          </p:cNvPr>
          <p:cNvSpPr txBox="1"/>
          <p:nvPr/>
        </p:nvSpPr>
        <p:spPr>
          <a:xfrm>
            <a:off x="6704840" y="555585"/>
            <a:ext cx="5487159" cy="2031325"/>
          </a:xfrm>
          <a:prstGeom prst="rect">
            <a:avLst/>
          </a:prstGeom>
          <a:solidFill>
            <a:schemeClr val="bg1"/>
          </a:solidFill>
          <a:effectLst>
            <a:outerShdw blurRad="50800" dist="38100" dir="13500000" algn="br"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 cannot meaningfully be grouped. They are, based on their pedigree, all related to each other to the same extend. But  in ‘reality’, there is true genetic segregation for </a:t>
            </a:r>
            <a:r>
              <a:rPr lang="en-GB" dirty="0">
                <a:solidFill>
                  <a:srgbClr val="0000FF"/>
                </a:solidFill>
                <a:latin typeface="Arial" panose="020B0604020202020204" pitchFamily="34" charset="0"/>
                <a:cs typeface="Arial" panose="020B0604020202020204" pitchFamily="34" charset="0"/>
              </a:rPr>
              <a:t>(1)</a:t>
            </a:r>
            <a:r>
              <a:rPr lang="en-GB" dirty="0">
                <a:latin typeface="Arial" panose="020B060402020202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their mono-genic, oligogenic etc. </a:t>
            </a:r>
            <a:r>
              <a:rPr lang="en-GB" dirty="0">
                <a:solidFill>
                  <a:srgbClr val="0000FF"/>
                </a:solidFill>
                <a:latin typeface="Arial" panose="020B0604020202020204" pitchFamily="34" charset="0"/>
                <a:cs typeface="Arial" panose="020B0604020202020204" pitchFamily="34" charset="0"/>
              </a:rPr>
              <a:t>genotype</a:t>
            </a:r>
            <a:r>
              <a:rPr lang="en-GB" dirty="0">
                <a:latin typeface="Arial" panose="020B0604020202020204" pitchFamily="34" charset="0"/>
                <a:cs typeface="Arial" panose="020B0604020202020204" pitchFamily="34" charset="0"/>
              </a:rPr>
              <a:t>, </a:t>
            </a:r>
            <a:r>
              <a:rPr lang="en-GB" dirty="0">
                <a:solidFill>
                  <a:srgbClr val="0000FF"/>
                </a:solidFill>
                <a:latin typeface="Arial" panose="020B0604020202020204" pitchFamily="34" charset="0"/>
                <a:cs typeface="Arial" panose="020B0604020202020204" pitchFamily="34" charset="0"/>
              </a:rPr>
              <a:t>(2) </a:t>
            </a:r>
            <a:r>
              <a:rPr lang="en-GB" dirty="0">
                <a:solidFill>
                  <a:schemeClr val="tx1">
                    <a:lumMod val="50000"/>
                    <a:lumOff val="50000"/>
                  </a:schemeClr>
                </a:solidFill>
                <a:latin typeface="Arial" panose="020B0604020202020204" pitchFamily="34" charset="0"/>
                <a:cs typeface="Arial" panose="020B0604020202020204" pitchFamily="34" charset="0"/>
              </a:rPr>
              <a:t>their level of </a:t>
            </a:r>
            <a:r>
              <a:rPr lang="en-GB" dirty="0">
                <a:solidFill>
                  <a:srgbClr val="0000FF"/>
                </a:solidFill>
                <a:latin typeface="Arial" panose="020B0604020202020204" pitchFamily="34" charset="0"/>
                <a:cs typeface="Arial" panose="020B0604020202020204" pitchFamily="34" charset="0"/>
              </a:rPr>
              <a:t>homozygosity</a:t>
            </a:r>
            <a:r>
              <a:rPr lang="en-GB" dirty="0">
                <a:latin typeface="Arial" panose="020B0604020202020204" pitchFamily="34" charset="0"/>
                <a:cs typeface="Arial" panose="020B0604020202020204" pitchFamily="34" charset="0"/>
              </a:rPr>
              <a:t>, </a:t>
            </a:r>
            <a:r>
              <a:rPr lang="en-GB" dirty="0">
                <a:solidFill>
                  <a:srgbClr val="0000FF"/>
                </a:solidFill>
                <a:latin typeface="Arial" panose="020B0604020202020204" pitchFamily="34" charset="0"/>
                <a:cs typeface="Arial" panose="020B0604020202020204" pitchFamily="34" charset="0"/>
              </a:rPr>
              <a:t>(3)</a:t>
            </a:r>
            <a:r>
              <a:rPr lang="en-GB" dirty="0">
                <a:latin typeface="Arial" panose="020B060402020202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their shares of grandparents’ P1 and P2 genomes (consequently thus for their </a:t>
            </a:r>
            <a:r>
              <a:rPr lang="en-GB" dirty="0">
                <a:solidFill>
                  <a:srgbClr val="0000FF"/>
                </a:solidFill>
                <a:latin typeface="Arial" panose="020B0604020202020204" pitchFamily="34" charset="0"/>
                <a:cs typeface="Arial" panose="020B0604020202020204" pitchFamily="34" charset="0"/>
              </a:rPr>
              <a:t>realized genetic </a:t>
            </a:r>
            <a:r>
              <a:rPr lang="en-GB" dirty="0" err="1">
                <a:solidFill>
                  <a:srgbClr val="0000FF"/>
                </a:solidFill>
                <a:latin typeface="Arial" panose="020B0604020202020204" pitchFamily="34" charset="0"/>
                <a:cs typeface="Arial" panose="020B0604020202020204" pitchFamily="34" charset="0"/>
              </a:rPr>
              <a:t>simila</a:t>
            </a:r>
            <a:r>
              <a:rPr lang="en-GB" dirty="0">
                <a:solidFill>
                  <a:srgbClr val="0000FF"/>
                </a:solidFill>
                <a:latin typeface="Arial" panose="020B0604020202020204" pitchFamily="34" charset="0"/>
                <a:cs typeface="Arial" panose="020B0604020202020204" pitchFamily="34" charset="0"/>
              </a:rPr>
              <a:t>-</a:t>
            </a:r>
            <a:endParaRPr lang="en-GB" dirty="0">
              <a:latin typeface="Arial" panose="020B0604020202020204" pitchFamily="34" charset="0"/>
              <a:cs typeface="Arial" panose="020B0604020202020204" pitchFamily="34" charset="0"/>
            </a:endParaRPr>
          </a:p>
        </p:txBody>
      </p:sp>
      <p:sp>
        <p:nvSpPr>
          <p:cNvPr id="2" name="Textfeld 5"/>
          <p:cNvSpPr txBox="1"/>
          <p:nvPr/>
        </p:nvSpPr>
        <p:spPr>
          <a:xfrm>
            <a:off x="7074837" y="6328804"/>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23</a:t>
            </a:fld>
            <a:endParaRPr lang="en-GB" dirty="0"/>
          </a:p>
        </p:txBody>
      </p:sp>
    </p:spTree>
    <p:extLst>
      <p:ext uri="{BB962C8B-B14F-4D97-AF65-F5344CB8AC3E}">
        <p14:creationId xmlns:p14="http://schemas.microsoft.com/office/powerpoint/2010/main" val="6386394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3224" y="0"/>
            <a:ext cx="1194775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3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Twice</a:t>
            </a:r>
            <a:r>
              <a:rPr lang="en-GB" sz="2300" dirty="0">
                <a:latin typeface="Arial" panose="020B0604020202020204" pitchFamily="34" charset="0"/>
                <a:cs typeface="Arial" panose="020B0604020202020204" pitchFamily="34" charset="0"/>
              </a:rPr>
              <a:t> genetic σ² </a:t>
            </a:r>
            <a:r>
              <a:rPr lang="en-GB" sz="2300" dirty="0">
                <a:solidFill>
                  <a:srgbClr val="0000FF"/>
                </a:solidFill>
                <a:latin typeface="Arial" panose="020B0604020202020204" pitchFamily="34" charset="0"/>
                <a:cs typeface="Arial" panose="020B0604020202020204" pitchFamily="34" charset="0"/>
              </a:rPr>
              <a:t>between</a:t>
            </a:r>
            <a:r>
              <a:rPr lang="en-GB" sz="2300" dirty="0">
                <a:latin typeface="Arial" panose="020B0604020202020204" pitchFamily="34" charset="0"/>
                <a:cs typeface="Arial" panose="020B0604020202020204" pitchFamily="34" charset="0"/>
              </a:rPr>
              <a:t> F2-individuals than </a:t>
            </a:r>
            <a:r>
              <a:rPr lang="en-GB" sz="2300" dirty="0">
                <a:solidFill>
                  <a:srgbClr val="0000FF"/>
                </a:solidFill>
                <a:latin typeface="Arial" panose="020B0604020202020204" pitchFamily="34" charset="0"/>
                <a:cs typeface="Arial" panose="020B0604020202020204" pitchFamily="34" charset="0"/>
              </a:rPr>
              <a:t>within </a:t>
            </a:r>
            <a:r>
              <a:rPr lang="en-GB" sz="2300" dirty="0">
                <a:latin typeface="Arial" panose="020B0604020202020204" pitchFamily="34" charset="0"/>
                <a:cs typeface="Arial" panose="020B0604020202020204" pitchFamily="34" charset="0"/>
              </a:rPr>
              <a:t>their F3-lines.</a:t>
            </a:r>
          </a:p>
        </p:txBody>
      </p:sp>
      <p:grpSp>
        <p:nvGrpSpPr>
          <p:cNvPr id="15" name="Group 14">
            <a:extLst>
              <a:ext uri="{FF2B5EF4-FFF2-40B4-BE49-F238E27FC236}">
                <a16:creationId xmlns:a16="http://schemas.microsoft.com/office/drawing/2014/main" id="{A7C8D9CD-5482-4C54-9542-A45AF7E78D1C}"/>
              </a:ext>
            </a:extLst>
          </p:cNvPr>
          <p:cNvGrpSpPr/>
          <p:nvPr/>
        </p:nvGrpSpPr>
        <p:grpSpPr>
          <a:xfrm>
            <a:off x="133224" y="391212"/>
            <a:ext cx="9593389" cy="6735076"/>
            <a:chOff x="133224" y="391212"/>
            <a:chExt cx="9593389" cy="6735076"/>
          </a:xfrm>
        </p:grpSpPr>
        <p:sp>
          <p:nvSpPr>
            <p:cNvPr id="10" name="Rectangle 9"/>
            <p:cNvSpPr/>
            <p:nvPr/>
          </p:nvSpPr>
          <p:spPr>
            <a:xfrm>
              <a:off x="133224" y="391212"/>
              <a:ext cx="6655136" cy="6405515"/>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3" name="Object 2"/>
            <p:cNvGraphicFramePr>
              <a:graphicFrameLocks noChangeAspect="1"/>
            </p:cNvGraphicFramePr>
            <p:nvPr>
              <p:extLst>
                <p:ext uri="{D42A27DB-BD31-4B8C-83A1-F6EECF244321}">
                  <p14:modId xmlns:p14="http://schemas.microsoft.com/office/powerpoint/2010/main" val="3865677636"/>
                </p:ext>
              </p:extLst>
            </p:nvPr>
          </p:nvGraphicFramePr>
          <p:xfrm>
            <a:off x="200025" y="446088"/>
            <a:ext cx="9526588" cy="6680200"/>
          </p:xfrm>
          <a:graphic>
            <a:graphicData uri="http://schemas.openxmlformats.org/presentationml/2006/ole">
              <mc:AlternateContent xmlns:mc="http://schemas.openxmlformats.org/markup-compatibility/2006">
                <mc:Choice xmlns:v="urn:schemas-microsoft-com:vml" Requires="v">
                  <p:oleObj spid="_x0000_s45344" name="Document" r:id="rId3" imgW="8426940" imgH="5906786" progId="Word.Document.12">
                    <p:link updateAutomatic="1"/>
                  </p:oleObj>
                </mc:Choice>
                <mc:Fallback>
                  <p:oleObj name="Document" r:id="rId3" imgW="8426940" imgH="5906786" progId="Word.Document.12">
                    <p:link updateAutomatic="1"/>
                    <p:pic>
                      <p:nvPicPr>
                        <p:cNvPr id="3" name="Object 2"/>
                        <p:cNvPicPr/>
                        <p:nvPr/>
                      </p:nvPicPr>
                      <p:blipFill>
                        <a:blip r:embed="rId4"/>
                        <a:stretch>
                          <a:fillRect/>
                        </a:stretch>
                      </p:blipFill>
                      <p:spPr>
                        <a:xfrm>
                          <a:off x="200025" y="446088"/>
                          <a:ext cx="9526588" cy="6680200"/>
                        </a:xfrm>
                        <a:prstGeom prst="rect">
                          <a:avLst/>
                        </a:prstGeom>
                      </p:spPr>
                    </p:pic>
                  </p:oleObj>
                </mc:Fallback>
              </mc:AlternateContent>
            </a:graphicData>
          </a:graphic>
        </p:graphicFrame>
        <p:sp>
          <p:nvSpPr>
            <p:cNvPr id="6" name="Rectangle 5"/>
            <p:cNvSpPr/>
            <p:nvPr/>
          </p:nvSpPr>
          <p:spPr>
            <a:xfrm>
              <a:off x="4705279" y="2922901"/>
              <a:ext cx="968901" cy="357282"/>
            </a:xfrm>
            <a:prstGeom prst="rect">
              <a:avLst/>
            </a:prstGeom>
            <a:noFill/>
            <a:ln w="1905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4705278" y="6397364"/>
              <a:ext cx="823163" cy="357282"/>
            </a:xfrm>
            <a:prstGeom prst="rect">
              <a:avLst/>
            </a:prstGeom>
            <a:noFill/>
            <a:ln w="1905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p:cNvSpPr/>
            <p:nvPr/>
          </p:nvSpPr>
          <p:spPr>
            <a:xfrm>
              <a:off x="133224" y="4594193"/>
              <a:ext cx="6631807" cy="11230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 name="TextBox 3"/>
          <p:cNvSpPr txBox="1"/>
          <p:nvPr/>
        </p:nvSpPr>
        <p:spPr>
          <a:xfrm>
            <a:off x="6909473" y="562007"/>
            <a:ext cx="5171507" cy="49167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Why is </a:t>
            </a:r>
            <a:r>
              <a:rPr lang="en-GB"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this</a:t>
            </a:r>
            <a:r>
              <a:rPr lang="en-GB" dirty="0">
                <a:latin typeface="Arial" panose="020B0604020202020204" pitchFamily="34" charset="0"/>
                <a:cs typeface="Arial" panose="020B0604020202020204" pitchFamily="34" charset="0"/>
              </a:rPr>
              <a:t>? In F2, half are homozygous (for loci which were different between P1 and P2 in the first place); these cause </a:t>
            </a:r>
            <a:r>
              <a:rPr lang="en-GB" dirty="0">
                <a:solidFill>
                  <a:srgbClr val="0000FF"/>
                </a:solidFill>
                <a:latin typeface="Arial" panose="020B0604020202020204" pitchFamily="34" charset="0"/>
                <a:cs typeface="Arial" panose="020B0604020202020204" pitchFamily="34" charset="0"/>
              </a:rPr>
              <a:t>zero</a:t>
            </a:r>
            <a:r>
              <a:rPr lang="en-GB" dirty="0">
                <a:latin typeface="Arial" panose="020B0604020202020204" pitchFamily="34" charset="0"/>
                <a:cs typeface="Arial" panose="020B0604020202020204" pitchFamily="34" charset="0"/>
              </a:rPr>
              <a:t> segregation within their F3-line (at this locus). And half are hetero-</a:t>
            </a:r>
            <a:r>
              <a:rPr lang="en-GB" dirty="0" err="1">
                <a:latin typeface="Arial" panose="020B0604020202020204" pitchFamily="34" charset="0"/>
                <a:cs typeface="Arial" panose="020B0604020202020204" pitchFamily="34" charset="0"/>
              </a:rPr>
              <a:t>zygous</a:t>
            </a:r>
            <a:r>
              <a:rPr lang="en-GB" dirty="0">
                <a:latin typeface="Arial" panose="020B0604020202020204" pitchFamily="34" charset="0"/>
                <a:cs typeface="Arial" panose="020B0604020202020204" pitchFamily="34" charset="0"/>
              </a:rPr>
              <a:t>. At such loci, these F2 individuals (F2 genotypes) behave just like the initial F1 </a:t>
            </a:r>
            <a:r>
              <a:rPr lang="en-GB" dirty="0" err="1">
                <a:latin typeface="Arial" panose="020B0604020202020204" pitchFamily="34" charset="0"/>
                <a:cs typeface="Arial" panose="020B0604020202020204" pitchFamily="34" charset="0"/>
              </a:rPr>
              <a:t>geno</a:t>
            </a:r>
            <a:r>
              <a:rPr lang="en-GB" dirty="0">
                <a:latin typeface="Arial" panose="020B0604020202020204" pitchFamily="34" charset="0"/>
                <a:cs typeface="Arial" panose="020B0604020202020204" pitchFamily="34" charset="0"/>
              </a:rPr>
              <a:t>-type. Since that F1-genotype caused </a:t>
            </a:r>
            <a:br>
              <a:rPr lang="en-GB" dirty="0">
                <a:latin typeface="Arial" panose="020B0604020202020204" pitchFamily="34" charset="0"/>
                <a:ea typeface="Calibri" panose="020F0502020204030204" pitchFamily="34" charset="0"/>
                <a:cs typeface="Times New Roman" panose="02020603050405020304" pitchFamily="18" charset="0"/>
              </a:rPr>
            </a:br>
            <a:r>
              <a:rPr lang="en-GB" dirty="0">
                <a:latin typeface="Arial" panose="020B0604020202020204" pitchFamily="34" charset="0"/>
                <a:ea typeface="Calibri" panose="020F0502020204030204" pitchFamily="34" charset="0"/>
                <a:cs typeface="Times New Roman" panose="02020603050405020304" pitchFamily="18" charset="0"/>
              </a:rPr>
              <a:t>σ²</a:t>
            </a:r>
            <a:r>
              <a:rPr lang="en-GB" baseline="-25000" dirty="0">
                <a:latin typeface="Arial" panose="020B0604020202020204" pitchFamily="34" charset="0"/>
                <a:ea typeface="Calibri" panose="020F0502020204030204" pitchFamily="34" charset="0"/>
                <a:cs typeface="Times New Roman" panose="02020603050405020304" pitchFamily="18" charset="0"/>
              </a:rPr>
              <a:t>G(F2)</a:t>
            </a:r>
            <a:r>
              <a:rPr lang="en-GB" dirty="0">
                <a:latin typeface="Arial" panose="020B0604020202020204" pitchFamily="34" charset="0"/>
                <a:ea typeface="Calibri" panose="020F0502020204030204" pitchFamily="34" charset="0"/>
                <a:cs typeface="Times New Roman" panose="02020603050405020304" pitchFamily="18" charset="0"/>
              </a:rPr>
              <a:t> = </a:t>
            </a:r>
            <a:r>
              <a:rPr lang="en-GB" dirty="0">
                <a:solidFill>
                  <a:srgbClr val="0000FF"/>
                </a:solidFill>
                <a:latin typeface="Arial" panose="020B0604020202020204" pitchFamily="34" charset="0"/>
                <a:ea typeface="Calibri" panose="020F0502020204030204" pitchFamily="34" charset="0"/>
                <a:cs typeface="Times New Roman" panose="02020603050405020304" pitchFamily="18" charset="0"/>
              </a:rPr>
              <a:t>σ²</a:t>
            </a:r>
            <a:r>
              <a:rPr lang="en-GB" baseline="-25000" dirty="0">
                <a:solidFill>
                  <a:srgbClr val="0000FF"/>
                </a:solidFill>
                <a:latin typeface="Arial" panose="020B0604020202020204" pitchFamily="34" charset="0"/>
                <a:ea typeface="Calibri" panose="020F0502020204030204" pitchFamily="34" charset="0"/>
                <a:cs typeface="Times New Roman" panose="02020603050405020304" pitchFamily="18" charset="0"/>
              </a:rPr>
              <a:t>A</a:t>
            </a:r>
            <a:r>
              <a:rPr lang="en-GB" dirty="0">
                <a:solidFill>
                  <a:srgbClr val="0000FF"/>
                </a:solidFill>
                <a:latin typeface="Arial" panose="020B0604020202020204" pitchFamily="34" charset="0"/>
                <a:ea typeface="Calibri" panose="020F0502020204030204" pitchFamily="34" charset="0"/>
                <a:cs typeface="Times New Roman" panose="02020603050405020304" pitchFamily="18" charset="0"/>
              </a:rPr>
              <a:t> + σ²</a:t>
            </a:r>
            <a:r>
              <a:rPr lang="en-GB" baseline="-25000" dirty="0">
                <a:solidFill>
                  <a:srgbClr val="0000FF"/>
                </a:solidFill>
                <a:latin typeface="Arial" panose="020B0604020202020204" pitchFamily="34" charset="0"/>
                <a:ea typeface="Calibri" panose="020F0502020204030204" pitchFamily="34" charset="0"/>
                <a:cs typeface="Times New Roman" panose="02020603050405020304" pitchFamily="18" charset="0"/>
              </a:rPr>
              <a:t>D </a:t>
            </a:r>
            <a:r>
              <a:rPr lang="en-GB" dirty="0">
                <a:latin typeface="Arial" panose="020B0604020202020204" pitchFamily="34" charset="0"/>
                <a:ea typeface="Calibri" panose="020F0502020204030204" pitchFamily="34" charset="0"/>
                <a:cs typeface="Times New Roman" panose="02020603050405020304" pitchFamily="18" charset="0"/>
              </a:rPr>
              <a:t>= ½ a² + ¼ d²      ... such Aa </a:t>
            </a:r>
            <a:r>
              <a:rPr lang="en-GB" dirty="0" err="1">
                <a:latin typeface="Arial" panose="020B0604020202020204" pitchFamily="34" charset="0"/>
                <a:ea typeface="Calibri" panose="020F0502020204030204" pitchFamily="34" charset="0"/>
                <a:cs typeface="Times New Roman" panose="02020603050405020304" pitchFamily="18" charset="0"/>
              </a:rPr>
              <a:t>heteroygous</a:t>
            </a:r>
            <a:r>
              <a:rPr lang="en-GB" dirty="0">
                <a:latin typeface="Arial" panose="020B0604020202020204" pitchFamily="34" charset="0"/>
                <a:ea typeface="Calibri" panose="020F0502020204030204" pitchFamily="34" charset="0"/>
                <a:cs typeface="Times New Roman" panose="02020603050405020304" pitchFamily="18" charset="0"/>
              </a:rPr>
              <a:t> F2 individuals cause the same in (=</a:t>
            </a:r>
            <a:r>
              <a:rPr lang="en-GB" dirty="0">
                <a:solidFill>
                  <a:srgbClr val="0000FF"/>
                </a:solidFill>
                <a:latin typeface="Arial" panose="020B0604020202020204" pitchFamily="34" charset="0"/>
                <a:ea typeface="Calibri" panose="020F0502020204030204" pitchFamily="34" charset="0"/>
                <a:cs typeface="Times New Roman" panose="02020603050405020304" pitchFamily="18" charset="0"/>
              </a:rPr>
              <a:t>within</a:t>
            </a:r>
            <a:r>
              <a:rPr lang="en-GB" dirty="0">
                <a:latin typeface="Arial" panose="020B0604020202020204" pitchFamily="34" charset="0"/>
                <a:ea typeface="Calibri" panose="020F0502020204030204" pitchFamily="34" charset="0"/>
                <a:cs typeface="Times New Roman" panose="02020603050405020304" pitchFamily="18" charset="0"/>
              </a:rPr>
              <a:t>) their F3-lines (</a:t>
            </a:r>
            <a:r>
              <a:rPr lang="en-GB" dirty="0">
                <a:solidFill>
                  <a:schemeClr val="tx1">
                    <a:lumMod val="50000"/>
                    <a:lumOff val="50000"/>
                  </a:schemeClr>
                </a:solidFill>
                <a:latin typeface="Arial" panose="020B0604020202020204" pitchFamily="34" charset="0"/>
                <a:ea typeface="Calibri" panose="020F0502020204030204" pitchFamily="34" charset="0"/>
                <a:cs typeface="Times New Roman" panose="02020603050405020304" pitchFamily="18" charset="0"/>
              </a:rPr>
              <a:t>between the plants </a:t>
            </a:r>
            <a:r>
              <a:rPr lang="en-GB" dirty="0">
                <a:solidFill>
                  <a:srgbClr val="0000FF"/>
                </a:solidFill>
                <a:latin typeface="Arial" panose="020B0604020202020204" pitchFamily="34" charset="0"/>
                <a:ea typeface="Calibri" panose="020F0502020204030204" pitchFamily="34" charset="0"/>
                <a:cs typeface="Times New Roman" panose="02020603050405020304" pitchFamily="18" charset="0"/>
              </a:rPr>
              <a:t>within</a:t>
            </a:r>
            <a:r>
              <a:rPr lang="en-GB" dirty="0">
                <a:solidFill>
                  <a:schemeClr val="tx1">
                    <a:lumMod val="50000"/>
                    <a:lumOff val="50000"/>
                  </a:schemeClr>
                </a:solidFill>
                <a:latin typeface="Arial" panose="020B0604020202020204" pitchFamily="34" charset="0"/>
                <a:ea typeface="Calibri" panose="020F0502020204030204" pitchFamily="34" charset="0"/>
                <a:cs typeface="Times New Roman" panose="02020603050405020304" pitchFamily="18" charset="0"/>
              </a:rPr>
              <a:t> their F3-line</a:t>
            </a:r>
            <a:r>
              <a:rPr lang="en-GB" dirty="0">
                <a:latin typeface="Arial" panose="020B0604020202020204" pitchFamily="34" charset="0"/>
                <a:ea typeface="Calibri" panose="020F0502020204030204" pitchFamily="34" charset="0"/>
                <a:cs typeface="Times New Roman" panose="02020603050405020304" pitchFamily="18" charset="0"/>
              </a:rPr>
              <a:t>).</a:t>
            </a:r>
            <a:br>
              <a:rPr lang="en-GB" sz="1200" dirty="0">
                <a:latin typeface="Arial" panose="020B0604020202020204" pitchFamily="34" charset="0"/>
                <a:ea typeface="Calibri" panose="020F0502020204030204" pitchFamily="34" charset="0"/>
                <a:cs typeface="Times New Roman" panose="02020603050405020304" pitchFamily="18" charset="0"/>
              </a:rPr>
            </a:br>
            <a:endParaRPr lang="en-GB" sz="1200" dirty="0">
              <a:latin typeface="Arial" panose="020B0604020202020204" pitchFamily="34" charset="0"/>
              <a:ea typeface="Calibri" panose="020F0502020204030204" pitchFamily="34" charset="0"/>
              <a:cs typeface="Times New Roman" panose="02020603050405020304" pitchFamily="18" charset="0"/>
            </a:endParaRPr>
          </a:p>
          <a:p>
            <a:pPr lvl="0">
              <a:lnSpc>
                <a:spcPct val="115000"/>
              </a:lnSpc>
            </a:pPr>
            <a:r>
              <a:rPr lang="en-GB" dirty="0">
                <a:latin typeface="Arial" panose="020B0604020202020204" pitchFamily="34" charset="0"/>
                <a:ea typeface="Calibri" panose="020F0502020204030204" pitchFamily="34" charset="0"/>
                <a:cs typeface="Times New Roman" panose="02020603050405020304" pitchFamily="18" charset="0"/>
              </a:rPr>
              <a:t>Half of the F3-lines segregate </a:t>
            </a:r>
            <a:r>
              <a:rPr lang="en-GB" dirty="0">
                <a:solidFill>
                  <a:srgbClr val="0000FF"/>
                </a:solidFill>
                <a:latin typeface="Arial" panose="020B0604020202020204" pitchFamily="34" charset="0"/>
                <a:ea typeface="Calibri" panose="020F0502020204030204" pitchFamily="34" charset="0"/>
                <a:cs typeface="Times New Roman" panose="02020603050405020304" pitchFamily="18" charset="0"/>
              </a:rPr>
              <a:t>zero</a:t>
            </a:r>
          </a:p>
          <a:p>
            <a:pPr lvl="0">
              <a:lnSpc>
                <a:spcPct val="115000"/>
              </a:lnSpc>
            </a:pPr>
            <a:r>
              <a:rPr lang="en-GB" dirty="0">
                <a:latin typeface="Arial" panose="020B0604020202020204" pitchFamily="34" charset="0"/>
                <a:ea typeface="Calibri" panose="020F0502020204030204" pitchFamily="34" charset="0"/>
                <a:cs typeface="Times New Roman" panose="02020603050405020304" pitchFamily="18" charset="0"/>
              </a:rPr>
              <a:t>Half of the F3-lines segregate </a:t>
            </a:r>
            <a:r>
              <a:rPr lang="en-GB" dirty="0">
                <a:solidFill>
                  <a:srgbClr val="0000FF"/>
                </a:solidFill>
                <a:latin typeface="Arial" panose="020B0604020202020204" pitchFamily="34" charset="0"/>
                <a:ea typeface="Calibri" panose="020F0502020204030204" pitchFamily="34" charset="0"/>
                <a:cs typeface="Times New Roman" panose="02020603050405020304" pitchFamily="18" charset="0"/>
              </a:rPr>
              <a:t>σ²</a:t>
            </a:r>
            <a:r>
              <a:rPr lang="en-GB" baseline="-25000" dirty="0">
                <a:solidFill>
                  <a:srgbClr val="0000FF"/>
                </a:solidFill>
                <a:latin typeface="Arial" panose="020B0604020202020204" pitchFamily="34" charset="0"/>
                <a:ea typeface="Calibri" panose="020F0502020204030204" pitchFamily="34" charset="0"/>
                <a:cs typeface="Times New Roman" panose="02020603050405020304" pitchFamily="18" charset="0"/>
              </a:rPr>
              <a:t>A</a:t>
            </a:r>
            <a:r>
              <a:rPr lang="en-GB" dirty="0">
                <a:solidFill>
                  <a:srgbClr val="0000FF"/>
                </a:solidFill>
                <a:latin typeface="Arial" panose="020B0604020202020204" pitchFamily="34" charset="0"/>
                <a:ea typeface="Calibri" panose="020F0502020204030204" pitchFamily="34" charset="0"/>
                <a:cs typeface="Times New Roman" panose="02020603050405020304" pitchFamily="18" charset="0"/>
              </a:rPr>
              <a:t> + σ²</a:t>
            </a:r>
            <a:r>
              <a:rPr lang="en-GB" baseline="-25000" dirty="0">
                <a:solidFill>
                  <a:srgbClr val="0000FF"/>
                </a:solidFill>
                <a:latin typeface="Arial" panose="020B0604020202020204" pitchFamily="34" charset="0"/>
                <a:ea typeface="Calibri" panose="020F0502020204030204" pitchFamily="34" charset="0"/>
                <a:cs typeface="Times New Roman" panose="02020603050405020304" pitchFamily="18" charset="0"/>
              </a:rPr>
              <a:t>D </a:t>
            </a:r>
            <a:r>
              <a:rPr lang="en-GB" dirty="0">
                <a:solidFill>
                  <a:srgbClr val="0000FF"/>
                </a:solidFill>
                <a:latin typeface="Arial" panose="020B0604020202020204" pitchFamily="34" charset="0"/>
                <a:ea typeface="Calibri" panose="020F0502020204030204" pitchFamily="34" charset="0"/>
                <a:cs typeface="Times New Roman" panose="02020603050405020304" pitchFamily="18" charset="0"/>
              </a:rPr>
              <a:t> </a:t>
            </a:r>
          </a:p>
          <a:p>
            <a:pPr>
              <a:lnSpc>
                <a:spcPct val="115000"/>
              </a:lnSpc>
            </a:pPr>
            <a:r>
              <a:rPr lang="en-GB" dirty="0">
                <a:latin typeface="Arial" panose="020B0604020202020204" pitchFamily="34" charset="0"/>
                <a:ea typeface="Calibri" panose="020F0502020204030204" pitchFamily="34" charset="0"/>
                <a:cs typeface="Times New Roman" panose="02020603050405020304" pitchFamily="18" charset="0"/>
              </a:rPr>
              <a:t>On </a:t>
            </a:r>
            <a:r>
              <a:rPr lang="en-GB" dirty="0">
                <a:solidFill>
                  <a:srgbClr val="0000FF"/>
                </a:solidFill>
                <a:latin typeface="Arial" panose="020B0604020202020204" pitchFamily="34" charset="0"/>
                <a:ea typeface="Calibri" panose="020F0502020204030204" pitchFamily="34" charset="0"/>
                <a:cs typeface="Times New Roman" panose="02020603050405020304" pitchFamily="18" charset="0"/>
              </a:rPr>
              <a:t>average</a:t>
            </a:r>
            <a:r>
              <a:rPr lang="en-GB" dirty="0">
                <a:latin typeface="Arial" panose="020B0604020202020204" pitchFamily="34" charset="0"/>
                <a:ea typeface="Calibri" panose="020F0502020204030204" pitchFamily="34" charset="0"/>
                <a:cs typeface="Times New Roman" panose="02020603050405020304" pitchFamily="18" charset="0"/>
              </a:rPr>
              <a:t>, the </a:t>
            </a:r>
            <a:r>
              <a:rPr lang="en-GB" dirty="0">
                <a:solidFill>
                  <a:srgbClr val="0000FF"/>
                </a:solidFill>
                <a:latin typeface="Arial" panose="020B0604020202020204" pitchFamily="34" charset="0"/>
                <a:ea typeface="Calibri" panose="020F0502020204030204" pitchFamily="34" charset="0"/>
                <a:cs typeface="Times New Roman" panose="02020603050405020304" pitchFamily="18" charset="0"/>
              </a:rPr>
              <a:t>within</a:t>
            </a:r>
            <a:r>
              <a:rPr lang="en-GB" dirty="0">
                <a:latin typeface="Arial" panose="020B0604020202020204" pitchFamily="34" charset="0"/>
                <a:ea typeface="Calibri" panose="020F0502020204030204" pitchFamily="34" charset="0"/>
                <a:cs typeface="Times New Roman" panose="02020603050405020304" pitchFamily="18" charset="0"/>
              </a:rPr>
              <a:t> F3-line segregation is  </a:t>
            </a:r>
          </a:p>
          <a:p>
            <a:pPr>
              <a:lnSpc>
                <a:spcPct val="115000"/>
              </a:lnSpc>
            </a:pPr>
            <a:r>
              <a:rPr lang="en-GB"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½ σ²</a:t>
            </a:r>
            <a:r>
              <a:rPr lang="en-GB" baseline="-250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A</a:t>
            </a:r>
            <a:r>
              <a:rPr lang="en-GB"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Times New Roman" panose="02020603050405020304" pitchFamily="18" charset="0"/>
              </a:rPr>
              <a:t> </a:t>
            </a:r>
            <a:r>
              <a:rPr lang="en-GB" dirty="0">
                <a:latin typeface="Arial" panose="020B0604020202020204" pitchFamily="34" charset="0"/>
                <a:ea typeface="Calibri" panose="020F0502020204030204" pitchFamily="34" charset="0"/>
                <a:cs typeface="Times New Roman" panose="02020603050405020304" pitchFamily="18" charset="0"/>
              </a:rPr>
              <a:t>+ </a:t>
            </a:r>
            <a:r>
              <a:rPr lang="en-GB" dirty="0">
                <a:solidFill>
                  <a:srgbClr val="0000FF"/>
                </a:solidFill>
                <a:latin typeface="Arial" panose="020B0604020202020204" pitchFamily="34" charset="0"/>
                <a:ea typeface="Calibri" panose="020F0502020204030204" pitchFamily="34" charset="0"/>
                <a:cs typeface="Times New Roman" panose="02020603050405020304" pitchFamily="18" charset="0"/>
              </a:rPr>
              <a:t>½</a:t>
            </a:r>
            <a:r>
              <a:rPr lang="en-GB" dirty="0">
                <a:latin typeface="Arial" panose="020B0604020202020204" pitchFamily="34" charset="0"/>
                <a:ea typeface="Calibri" panose="020F0502020204030204" pitchFamily="34" charset="0"/>
                <a:cs typeface="Times New Roman" panose="02020603050405020304" pitchFamily="18" charset="0"/>
              </a:rPr>
              <a:t> σ²</a:t>
            </a:r>
            <a:r>
              <a:rPr lang="en-GB" baseline="-25000" dirty="0">
                <a:latin typeface="Arial" panose="020B0604020202020204" pitchFamily="34" charset="0"/>
                <a:ea typeface="Calibri" panose="020F0502020204030204" pitchFamily="34" charset="0"/>
                <a:cs typeface="Times New Roman" panose="02020603050405020304" pitchFamily="18" charset="0"/>
              </a:rPr>
              <a:t>D </a:t>
            </a:r>
            <a:r>
              <a:rPr lang="en-GB" dirty="0">
                <a:latin typeface="Arial" panose="020B0604020202020204" pitchFamily="34" charset="0"/>
                <a:ea typeface="Calibri" panose="020F0502020204030204" pitchFamily="34" charset="0"/>
                <a:cs typeface="Times New Roman" panose="02020603050405020304" pitchFamily="18" charset="0"/>
              </a:rPr>
              <a:t>  ... as speculated and seen </a:t>
            </a:r>
            <a:r>
              <a:rPr lang="en-GB" dirty="0">
                <a:solidFill>
                  <a:schemeClr val="tx1">
                    <a:lumMod val="50000"/>
                    <a:lumOff val="50000"/>
                  </a:schemeClr>
                </a:solidFill>
                <a:latin typeface="Arial" panose="020B0604020202020204" pitchFamily="34" charset="0"/>
                <a:ea typeface="Calibri" panose="020F0502020204030204" pitchFamily="34" charset="0"/>
                <a:cs typeface="Times New Roman" panose="02020603050405020304" pitchFamily="18" charset="0"/>
              </a:rPr>
              <a:t>earlier</a:t>
            </a:r>
            <a:r>
              <a:rPr lang="en-GB" dirty="0">
                <a:latin typeface="Arial" panose="020B0604020202020204" pitchFamily="34" charset="0"/>
                <a:ea typeface="Calibri" panose="020F0502020204030204" pitchFamily="34" charset="0"/>
                <a:cs typeface="Times New Roman" panose="02020603050405020304" pitchFamily="18" charset="0"/>
              </a:rPr>
              <a:t> as</a:t>
            </a:r>
            <a:r>
              <a:rPr lang="en-GB" dirty="0">
                <a:solidFill>
                  <a:srgbClr val="0000CC"/>
                </a:solidFill>
                <a:latin typeface="Arial" panose="020B0604020202020204" pitchFamily="34" charset="0"/>
                <a:ea typeface="Calibri" panose="020F0502020204030204" pitchFamily="34" charset="0"/>
                <a:cs typeface="Times New Roman" panose="02020603050405020304" pitchFamily="18" charset="0"/>
              </a:rPr>
              <a:t> </a:t>
            </a:r>
            <a:r>
              <a:rPr lang="en-GB" dirty="0">
                <a:latin typeface="Arial" panose="020B0604020202020204" pitchFamily="34" charset="0"/>
                <a:ea typeface="Calibri" panose="020F0502020204030204" pitchFamily="34" charset="0"/>
                <a:cs typeface="Times New Roman" panose="02020603050405020304" pitchFamily="18" charset="0"/>
              </a:rPr>
              <a:t>σ²</a:t>
            </a:r>
            <a:r>
              <a:rPr lang="en-GB" baseline="-25000" dirty="0">
                <a:latin typeface="Arial" panose="020B0604020202020204" pitchFamily="34" charset="0"/>
                <a:ea typeface="Calibri" panose="020F0502020204030204" pitchFamily="34" charset="0"/>
                <a:cs typeface="Times New Roman" panose="02020603050405020304" pitchFamily="18" charset="0"/>
              </a:rPr>
              <a:t>G(F3lines</a:t>
            </a:r>
            <a:r>
              <a:rPr lang="en-GB" baseline="-25000" dirty="0">
                <a:solidFill>
                  <a:srgbClr val="0000CC"/>
                </a:solidFill>
                <a:latin typeface="Arial" panose="020B0604020202020204" pitchFamily="34" charset="0"/>
                <a:ea typeface="Calibri" panose="020F0502020204030204" pitchFamily="34" charset="0"/>
                <a:cs typeface="Times New Roman" panose="02020603050405020304" pitchFamily="18" charset="0"/>
              </a:rPr>
              <a:t>, between</a:t>
            </a:r>
            <a:r>
              <a:rPr lang="en-GB" baseline="-25000" dirty="0">
                <a:latin typeface="Arial" panose="020B0604020202020204" pitchFamily="34" charset="0"/>
                <a:ea typeface="Calibri" panose="020F0502020204030204" pitchFamily="34" charset="0"/>
                <a:cs typeface="Times New Roman" panose="02020603050405020304" pitchFamily="18" charset="0"/>
              </a:rPr>
              <a:t>)</a:t>
            </a:r>
            <a:r>
              <a:rPr lang="en-GB" dirty="0">
                <a:solidFill>
                  <a:srgbClr val="0000CC"/>
                </a:solidFill>
                <a:latin typeface="Arial" panose="020B0604020202020204" pitchFamily="34" charset="0"/>
                <a:ea typeface="Calibri" panose="020F0502020204030204" pitchFamily="34" charset="0"/>
                <a:cs typeface="Times New Roman" panose="02020603050405020304" pitchFamily="18" charset="0"/>
              </a:rPr>
              <a:t> = 7, half of </a:t>
            </a:r>
            <a:r>
              <a:rPr lang="en-GB" dirty="0">
                <a:latin typeface="Arial" panose="020B0604020202020204" pitchFamily="34" charset="0"/>
                <a:ea typeface="Calibri" panose="020F0502020204030204" pitchFamily="34" charset="0"/>
                <a:cs typeface="Times New Roman" panose="02020603050405020304" pitchFamily="18" charset="0"/>
              </a:rPr>
              <a:t>σ²</a:t>
            </a:r>
            <a:r>
              <a:rPr lang="en-GB" baseline="-25000" dirty="0">
                <a:latin typeface="Arial" panose="020B0604020202020204" pitchFamily="34" charset="0"/>
                <a:ea typeface="Calibri" panose="020F0502020204030204" pitchFamily="34" charset="0"/>
                <a:cs typeface="Times New Roman" panose="02020603050405020304" pitchFamily="18" charset="0"/>
              </a:rPr>
              <a:t>G(F2)</a:t>
            </a:r>
            <a:r>
              <a:rPr lang="en-GB" dirty="0">
                <a:solidFill>
                  <a:srgbClr val="0000CC"/>
                </a:solidFill>
                <a:latin typeface="Arial" panose="020B0604020202020204" pitchFamily="34" charset="0"/>
                <a:ea typeface="Calibri" panose="020F0502020204030204" pitchFamily="34" charset="0"/>
                <a:cs typeface="Times New Roman" panose="02020603050405020304" pitchFamily="18" charset="0"/>
              </a:rPr>
              <a:t> = 14.</a:t>
            </a:r>
          </a:p>
        </p:txBody>
      </p:sp>
      <p:pic>
        <p:nvPicPr>
          <p:cNvPr id="9" name="Picture 8">
            <a:extLst>
              <a:ext uri="{FF2B5EF4-FFF2-40B4-BE49-F238E27FC236}">
                <a16:creationId xmlns:a16="http://schemas.microsoft.com/office/drawing/2014/main" id="{AC8B2C7E-DC59-44BD-9AA6-BDE8BAB475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09473" y="5535226"/>
            <a:ext cx="1906053" cy="1265925"/>
          </a:xfrm>
          <a:prstGeom prst="rect">
            <a:avLst/>
          </a:prstGeom>
          <a:effectLst>
            <a:outerShdw blurRad="50800" dist="38100" dir="2700000" algn="tl" rotWithShape="0">
              <a:prstClr val="black">
                <a:alpha val="40000"/>
              </a:prstClr>
            </a:outerShdw>
          </a:effectLst>
        </p:spPr>
      </p:pic>
      <p:sp>
        <p:nvSpPr>
          <p:cNvPr id="18" name="TextBox 17">
            <a:extLst>
              <a:ext uri="{FF2B5EF4-FFF2-40B4-BE49-F238E27FC236}">
                <a16:creationId xmlns:a16="http://schemas.microsoft.com/office/drawing/2014/main" id="{F7721EE1-F01B-4AC6-A303-921C1D0377BC}"/>
              </a:ext>
            </a:extLst>
          </p:cNvPr>
          <p:cNvSpPr txBox="1"/>
          <p:nvPr/>
        </p:nvSpPr>
        <p:spPr>
          <a:xfrm>
            <a:off x="8828842" y="5570737"/>
            <a:ext cx="3221449"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Pea, segregation inside pod due to ‘Xenia’. © RM</a:t>
            </a:r>
          </a:p>
        </p:txBody>
      </p:sp>
      <p:sp>
        <p:nvSpPr>
          <p:cNvPr id="2"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24</a:t>
            </a:fld>
            <a:endParaRPr lang="en-GB" dirty="0"/>
          </a:p>
        </p:txBody>
      </p:sp>
      <p:sp>
        <p:nvSpPr>
          <p:cNvPr id="19" name="Rectangle 18">
            <a:extLst>
              <a:ext uri="{FF2B5EF4-FFF2-40B4-BE49-F238E27FC236}">
                <a16:creationId xmlns:a16="http://schemas.microsoft.com/office/drawing/2014/main" id="{452C6975-7D04-4F39-9FA9-CEB4619F5446}"/>
              </a:ext>
            </a:extLst>
          </p:cNvPr>
          <p:cNvSpPr/>
          <p:nvPr/>
        </p:nvSpPr>
        <p:spPr>
          <a:xfrm>
            <a:off x="71967" y="3420653"/>
            <a:ext cx="6692900" cy="1113367"/>
          </a:xfrm>
          <a:prstGeom prst="rect">
            <a:avLst/>
          </a:prstGeom>
          <a:solidFill>
            <a:srgbClr val="FFFFFF">
              <a:alpha val="78039"/>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2" name="Group 21">
            <a:extLst>
              <a:ext uri="{FF2B5EF4-FFF2-40B4-BE49-F238E27FC236}">
                <a16:creationId xmlns:a16="http://schemas.microsoft.com/office/drawing/2014/main" id="{8FD21A05-F494-40AB-9D0E-0983595091CF}"/>
              </a:ext>
            </a:extLst>
          </p:cNvPr>
          <p:cNvGrpSpPr/>
          <p:nvPr/>
        </p:nvGrpSpPr>
        <p:grpSpPr>
          <a:xfrm>
            <a:off x="191147" y="0"/>
            <a:ext cx="8065086" cy="907753"/>
            <a:chOff x="191147" y="0"/>
            <a:chExt cx="8065086" cy="907753"/>
          </a:xfrm>
        </p:grpSpPr>
        <p:sp>
          <p:nvSpPr>
            <p:cNvPr id="20" name="Rectangle: Rounded Corners 19">
              <a:extLst>
                <a:ext uri="{FF2B5EF4-FFF2-40B4-BE49-F238E27FC236}">
                  <a16:creationId xmlns:a16="http://schemas.microsoft.com/office/drawing/2014/main" id="{3C44D2E7-B5B7-4E1D-A73C-B6FA7CBD8F11}"/>
                </a:ext>
              </a:extLst>
            </p:cNvPr>
            <p:cNvSpPr/>
            <p:nvPr/>
          </p:nvSpPr>
          <p:spPr>
            <a:xfrm>
              <a:off x="191147" y="0"/>
              <a:ext cx="825345" cy="446088"/>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0A4D0A55-2A1A-4EFC-A1D6-2F77458B1E7F}"/>
                </a:ext>
              </a:extLst>
            </p:cNvPr>
            <p:cNvSpPr/>
            <p:nvPr/>
          </p:nvSpPr>
          <p:spPr>
            <a:xfrm>
              <a:off x="7725330" y="562007"/>
              <a:ext cx="530903" cy="34574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4" name="Rectangle: Rounded Corners 23">
            <a:extLst>
              <a:ext uri="{FF2B5EF4-FFF2-40B4-BE49-F238E27FC236}">
                <a16:creationId xmlns:a16="http://schemas.microsoft.com/office/drawing/2014/main" id="{945D8779-D497-4B64-835A-D0E5D438F69C}"/>
              </a:ext>
            </a:extLst>
          </p:cNvPr>
          <p:cNvSpPr/>
          <p:nvPr/>
        </p:nvSpPr>
        <p:spPr>
          <a:xfrm>
            <a:off x="2465387" y="2911789"/>
            <a:ext cx="4237254" cy="35728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Rounded Corners 24">
            <a:extLst>
              <a:ext uri="{FF2B5EF4-FFF2-40B4-BE49-F238E27FC236}">
                <a16:creationId xmlns:a16="http://schemas.microsoft.com/office/drawing/2014/main" id="{0733E3A9-940A-4E0C-929C-DB2C75A25C37}"/>
              </a:ext>
            </a:extLst>
          </p:cNvPr>
          <p:cNvSpPr/>
          <p:nvPr/>
        </p:nvSpPr>
        <p:spPr>
          <a:xfrm>
            <a:off x="2457985" y="6419931"/>
            <a:ext cx="4244656" cy="35728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44830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80">
                                          <p:stCondLst>
                                            <p:cond delay="0"/>
                                          </p:stCondLst>
                                        </p:cTn>
                                        <p:tgtEl>
                                          <p:spTgt spid="22"/>
                                        </p:tgtEl>
                                      </p:cBhvr>
                                    </p:animEffect>
                                    <p:anim calcmode="lin" valueType="num">
                                      <p:cBhvr>
                                        <p:cTn id="8"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13" dur="26">
                                          <p:stCondLst>
                                            <p:cond delay="650"/>
                                          </p:stCondLst>
                                        </p:cTn>
                                        <p:tgtEl>
                                          <p:spTgt spid="22"/>
                                        </p:tgtEl>
                                      </p:cBhvr>
                                      <p:to x="100000" y="60000"/>
                                    </p:animScale>
                                    <p:animScale>
                                      <p:cBhvr>
                                        <p:cTn id="14" dur="166" decel="50000">
                                          <p:stCondLst>
                                            <p:cond delay="676"/>
                                          </p:stCondLst>
                                        </p:cTn>
                                        <p:tgtEl>
                                          <p:spTgt spid="22"/>
                                        </p:tgtEl>
                                      </p:cBhvr>
                                      <p:to x="100000" y="100000"/>
                                    </p:animScale>
                                    <p:animScale>
                                      <p:cBhvr>
                                        <p:cTn id="15" dur="26">
                                          <p:stCondLst>
                                            <p:cond delay="1312"/>
                                          </p:stCondLst>
                                        </p:cTn>
                                        <p:tgtEl>
                                          <p:spTgt spid="22"/>
                                        </p:tgtEl>
                                      </p:cBhvr>
                                      <p:to x="100000" y="80000"/>
                                    </p:animScale>
                                    <p:animScale>
                                      <p:cBhvr>
                                        <p:cTn id="16" dur="166" decel="50000">
                                          <p:stCondLst>
                                            <p:cond delay="1338"/>
                                          </p:stCondLst>
                                        </p:cTn>
                                        <p:tgtEl>
                                          <p:spTgt spid="22"/>
                                        </p:tgtEl>
                                      </p:cBhvr>
                                      <p:to x="100000" y="100000"/>
                                    </p:animScale>
                                    <p:animScale>
                                      <p:cBhvr>
                                        <p:cTn id="17" dur="26">
                                          <p:stCondLst>
                                            <p:cond delay="1642"/>
                                          </p:stCondLst>
                                        </p:cTn>
                                        <p:tgtEl>
                                          <p:spTgt spid="22"/>
                                        </p:tgtEl>
                                      </p:cBhvr>
                                      <p:to x="100000" y="90000"/>
                                    </p:animScale>
                                    <p:animScale>
                                      <p:cBhvr>
                                        <p:cTn id="18" dur="166" decel="50000">
                                          <p:stCondLst>
                                            <p:cond delay="1668"/>
                                          </p:stCondLst>
                                        </p:cTn>
                                        <p:tgtEl>
                                          <p:spTgt spid="22"/>
                                        </p:tgtEl>
                                      </p:cBhvr>
                                      <p:to x="100000" y="100000"/>
                                    </p:animScale>
                                    <p:animScale>
                                      <p:cBhvr>
                                        <p:cTn id="19" dur="26">
                                          <p:stCondLst>
                                            <p:cond delay="1808"/>
                                          </p:stCondLst>
                                        </p:cTn>
                                        <p:tgtEl>
                                          <p:spTgt spid="22"/>
                                        </p:tgtEl>
                                      </p:cBhvr>
                                      <p:to x="100000" y="95000"/>
                                    </p:animScale>
                                    <p:animScale>
                                      <p:cBhvr>
                                        <p:cTn id="20" dur="166" decel="50000">
                                          <p:stCondLst>
                                            <p:cond delay="1834"/>
                                          </p:stCondLst>
                                        </p:cTn>
                                        <p:tgtEl>
                                          <p:spTgt spid="2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down)">
                                      <p:cBhvr>
                                        <p:cTn id="23" dur="580">
                                          <p:stCondLst>
                                            <p:cond delay="0"/>
                                          </p:stCondLst>
                                        </p:cTn>
                                        <p:tgtEl>
                                          <p:spTgt spid="24"/>
                                        </p:tgtEl>
                                      </p:cBhvr>
                                    </p:animEffect>
                                    <p:anim calcmode="lin" valueType="num">
                                      <p:cBhvr>
                                        <p:cTn id="24"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29" dur="26">
                                          <p:stCondLst>
                                            <p:cond delay="650"/>
                                          </p:stCondLst>
                                        </p:cTn>
                                        <p:tgtEl>
                                          <p:spTgt spid="24"/>
                                        </p:tgtEl>
                                      </p:cBhvr>
                                      <p:to x="100000" y="60000"/>
                                    </p:animScale>
                                    <p:animScale>
                                      <p:cBhvr>
                                        <p:cTn id="30" dur="166" decel="50000">
                                          <p:stCondLst>
                                            <p:cond delay="676"/>
                                          </p:stCondLst>
                                        </p:cTn>
                                        <p:tgtEl>
                                          <p:spTgt spid="24"/>
                                        </p:tgtEl>
                                      </p:cBhvr>
                                      <p:to x="100000" y="100000"/>
                                    </p:animScale>
                                    <p:animScale>
                                      <p:cBhvr>
                                        <p:cTn id="31" dur="26">
                                          <p:stCondLst>
                                            <p:cond delay="1312"/>
                                          </p:stCondLst>
                                        </p:cTn>
                                        <p:tgtEl>
                                          <p:spTgt spid="24"/>
                                        </p:tgtEl>
                                      </p:cBhvr>
                                      <p:to x="100000" y="80000"/>
                                    </p:animScale>
                                    <p:animScale>
                                      <p:cBhvr>
                                        <p:cTn id="32" dur="166" decel="50000">
                                          <p:stCondLst>
                                            <p:cond delay="1338"/>
                                          </p:stCondLst>
                                        </p:cTn>
                                        <p:tgtEl>
                                          <p:spTgt spid="24"/>
                                        </p:tgtEl>
                                      </p:cBhvr>
                                      <p:to x="100000" y="100000"/>
                                    </p:animScale>
                                    <p:animScale>
                                      <p:cBhvr>
                                        <p:cTn id="33" dur="26">
                                          <p:stCondLst>
                                            <p:cond delay="1642"/>
                                          </p:stCondLst>
                                        </p:cTn>
                                        <p:tgtEl>
                                          <p:spTgt spid="24"/>
                                        </p:tgtEl>
                                      </p:cBhvr>
                                      <p:to x="100000" y="90000"/>
                                    </p:animScale>
                                    <p:animScale>
                                      <p:cBhvr>
                                        <p:cTn id="34" dur="166" decel="50000">
                                          <p:stCondLst>
                                            <p:cond delay="1668"/>
                                          </p:stCondLst>
                                        </p:cTn>
                                        <p:tgtEl>
                                          <p:spTgt spid="24"/>
                                        </p:tgtEl>
                                      </p:cBhvr>
                                      <p:to x="100000" y="100000"/>
                                    </p:animScale>
                                    <p:animScale>
                                      <p:cBhvr>
                                        <p:cTn id="35" dur="26">
                                          <p:stCondLst>
                                            <p:cond delay="1808"/>
                                          </p:stCondLst>
                                        </p:cTn>
                                        <p:tgtEl>
                                          <p:spTgt spid="24"/>
                                        </p:tgtEl>
                                      </p:cBhvr>
                                      <p:to x="100000" y="95000"/>
                                    </p:animScale>
                                    <p:animScale>
                                      <p:cBhvr>
                                        <p:cTn id="36" dur="166" decel="50000">
                                          <p:stCondLst>
                                            <p:cond delay="1834"/>
                                          </p:stCondLst>
                                        </p:cTn>
                                        <p:tgtEl>
                                          <p:spTgt spid="24"/>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down)">
                                      <p:cBhvr>
                                        <p:cTn id="39" dur="580">
                                          <p:stCondLst>
                                            <p:cond delay="0"/>
                                          </p:stCondLst>
                                        </p:cTn>
                                        <p:tgtEl>
                                          <p:spTgt spid="25"/>
                                        </p:tgtEl>
                                      </p:cBhvr>
                                    </p:animEffect>
                                    <p:anim calcmode="lin" valueType="num">
                                      <p:cBhvr>
                                        <p:cTn id="40"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45" dur="26">
                                          <p:stCondLst>
                                            <p:cond delay="650"/>
                                          </p:stCondLst>
                                        </p:cTn>
                                        <p:tgtEl>
                                          <p:spTgt spid="25"/>
                                        </p:tgtEl>
                                      </p:cBhvr>
                                      <p:to x="100000" y="60000"/>
                                    </p:animScale>
                                    <p:animScale>
                                      <p:cBhvr>
                                        <p:cTn id="46" dur="166" decel="50000">
                                          <p:stCondLst>
                                            <p:cond delay="676"/>
                                          </p:stCondLst>
                                        </p:cTn>
                                        <p:tgtEl>
                                          <p:spTgt spid="25"/>
                                        </p:tgtEl>
                                      </p:cBhvr>
                                      <p:to x="100000" y="100000"/>
                                    </p:animScale>
                                    <p:animScale>
                                      <p:cBhvr>
                                        <p:cTn id="47" dur="26">
                                          <p:stCondLst>
                                            <p:cond delay="1312"/>
                                          </p:stCondLst>
                                        </p:cTn>
                                        <p:tgtEl>
                                          <p:spTgt spid="25"/>
                                        </p:tgtEl>
                                      </p:cBhvr>
                                      <p:to x="100000" y="80000"/>
                                    </p:animScale>
                                    <p:animScale>
                                      <p:cBhvr>
                                        <p:cTn id="48" dur="166" decel="50000">
                                          <p:stCondLst>
                                            <p:cond delay="1338"/>
                                          </p:stCondLst>
                                        </p:cTn>
                                        <p:tgtEl>
                                          <p:spTgt spid="25"/>
                                        </p:tgtEl>
                                      </p:cBhvr>
                                      <p:to x="100000" y="100000"/>
                                    </p:animScale>
                                    <p:animScale>
                                      <p:cBhvr>
                                        <p:cTn id="49" dur="26">
                                          <p:stCondLst>
                                            <p:cond delay="1642"/>
                                          </p:stCondLst>
                                        </p:cTn>
                                        <p:tgtEl>
                                          <p:spTgt spid="25"/>
                                        </p:tgtEl>
                                      </p:cBhvr>
                                      <p:to x="100000" y="90000"/>
                                    </p:animScale>
                                    <p:animScale>
                                      <p:cBhvr>
                                        <p:cTn id="50" dur="166" decel="50000">
                                          <p:stCondLst>
                                            <p:cond delay="1668"/>
                                          </p:stCondLst>
                                        </p:cTn>
                                        <p:tgtEl>
                                          <p:spTgt spid="25"/>
                                        </p:tgtEl>
                                      </p:cBhvr>
                                      <p:to x="100000" y="100000"/>
                                    </p:animScale>
                                    <p:animScale>
                                      <p:cBhvr>
                                        <p:cTn id="51" dur="26">
                                          <p:stCondLst>
                                            <p:cond delay="1808"/>
                                          </p:stCondLst>
                                        </p:cTn>
                                        <p:tgtEl>
                                          <p:spTgt spid="25"/>
                                        </p:tgtEl>
                                      </p:cBhvr>
                                      <p:to x="100000" y="95000"/>
                                    </p:animScale>
                                    <p:animScale>
                                      <p:cBhvr>
                                        <p:cTn id="52" dur="166" decel="50000">
                                          <p:stCondLst>
                                            <p:cond delay="1834"/>
                                          </p:stCondLst>
                                        </p:cTn>
                                        <p:tgtEl>
                                          <p:spTgt spid="2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43314" y="538952"/>
            <a:ext cx="6655136" cy="6251672"/>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3" name="Object 2"/>
          <p:cNvGraphicFramePr>
            <a:graphicFrameLocks noChangeAspect="1"/>
          </p:cNvGraphicFramePr>
          <p:nvPr>
            <p:extLst>
              <p:ext uri="{D42A27DB-BD31-4B8C-83A1-F6EECF244321}">
                <p14:modId xmlns:p14="http://schemas.microsoft.com/office/powerpoint/2010/main" val="4258425542"/>
              </p:ext>
            </p:extLst>
          </p:nvPr>
        </p:nvGraphicFramePr>
        <p:xfrm>
          <a:off x="133350" y="496918"/>
          <a:ext cx="9526588" cy="6678612"/>
        </p:xfrm>
        <a:graphic>
          <a:graphicData uri="http://schemas.openxmlformats.org/presentationml/2006/ole">
            <mc:AlternateContent xmlns:mc="http://schemas.openxmlformats.org/markup-compatibility/2006">
              <mc:Choice xmlns:v="urn:schemas-microsoft-com:vml" Requires="v">
                <p:oleObj spid="_x0000_s46354" name="Document" r:id="rId3" imgW="8426940" imgH="5906786" progId="Word.Document.12">
                  <p:link updateAutomatic="1"/>
                </p:oleObj>
              </mc:Choice>
              <mc:Fallback>
                <p:oleObj name="Document" r:id="rId3" imgW="8426940" imgH="5906786" progId="Word.Document.12">
                  <p:link updateAutomatic="1"/>
                  <p:pic>
                    <p:nvPicPr>
                      <p:cNvPr id="3" name="Object 2"/>
                      <p:cNvPicPr/>
                      <p:nvPr/>
                    </p:nvPicPr>
                    <p:blipFill>
                      <a:blip r:embed="rId4"/>
                      <a:stretch>
                        <a:fillRect/>
                      </a:stretch>
                    </p:blipFill>
                    <p:spPr>
                      <a:xfrm>
                        <a:off x="133350" y="496918"/>
                        <a:ext cx="9526588" cy="6678612"/>
                      </a:xfrm>
                      <a:prstGeom prst="rect">
                        <a:avLst/>
                      </a:prstGeom>
                    </p:spPr>
                  </p:pic>
                </p:oleObj>
              </mc:Fallback>
            </mc:AlternateContent>
          </a:graphicData>
        </a:graphic>
      </p:graphicFrame>
      <p:sp>
        <p:nvSpPr>
          <p:cNvPr id="5" name="TextBox 4"/>
          <p:cNvSpPr txBox="1"/>
          <p:nvPr/>
        </p:nvSpPr>
        <p:spPr>
          <a:xfrm>
            <a:off x="133224" y="0"/>
            <a:ext cx="1194775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Same share of additive-genetic σ² </a:t>
            </a:r>
            <a:r>
              <a:rPr lang="en-GB" sz="2400" dirty="0">
                <a:solidFill>
                  <a:srgbClr val="0000FF"/>
                </a:solidFill>
                <a:latin typeface="Arial" panose="020B0604020202020204" pitchFamily="34" charset="0"/>
                <a:cs typeface="Arial" panose="020B0604020202020204" pitchFamily="34" charset="0"/>
              </a:rPr>
              <a:t>between</a:t>
            </a:r>
            <a:r>
              <a:rPr lang="en-GB" sz="2400" dirty="0">
                <a:latin typeface="Arial" panose="020B0604020202020204" pitchFamily="34" charset="0"/>
                <a:cs typeface="Arial" panose="020B0604020202020204" pitchFamily="34" charset="0"/>
              </a:rPr>
              <a:t> F2-individuals &amp;  </a:t>
            </a:r>
            <a:r>
              <a:rPr lang="en-GB" sz="2400" dirty="0">
                <a:solidFill>
                  <a:srgbClr val="0000FF"/>
                </a:solidFill>
                <a:latin typeface="Arial" panose="020B0604020202020204" pitchFamily="34" charset="0"/>
                <a:cs typeface="Arial" panose="020B0604020202020204" pitchFamily="34" charset="0"/>
              </a:rPr>
              <a:t>between </a:t>
            </a:r>
            <a:r>
              <a:rPr lang="en-GB" sz="2400" dirty="0">
                <a:latin typeface="Arial" panose="020B0604020202020204" pitchFamily="34" charset="0"/>
                <a:cs typeface="Arial" panose="020B0604020202020204" pitchFamily="34" charset="0"/>
              </a:rPr>
              <a:t>their F3-lines.</a:t>
            </a:r>
          </a:p>
        </p:txBody>
      </p:sp>
      <p:sp>
        <p:nvSpPr>
          <p:cNvPr id="6" name="Rectangle 5"/>
          <p:cNvSpPr/>
          <p:nvPr/>
        </p:nvSpPr>
        <p:spPr>
          <a:xfrm>
            <a:off x="4705278" y="2977293"/>
            <a:ext cx="824523" cy="357282"/>
          </a:xfrm>
          <a:prstGeom prst="rect">
            <a:avLst/>
          </a:prstGeom>
          <a:noFill/>
          <a:ln w="1905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4663440" y="5297443"/>
            <a:ext cx="717528" cy="357282"/>
          </a:xfrm>
          <a:prstGeom prst="rect">
            <a:avLst/>
          </a:prstGeom>
          <a:noFill/>
          <a:ln w="1905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4" name="TextBox 3"/>
              <p:cNvSpPr txBox="1"/>
              <p:nvPr/>
            </p:nvSpPr>
            <p:spPr>
              <a:xfrm>
                <a:off x="6909473" y="562007"/>
                <a:ext cx="5171507" cy="470898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Reminder (no Selection </a:t>
                </a:r>
                <a:r>
                  <a:rPr lang="en-GB" i="1"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etc.</a:t>
                </a:r>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a:t>
                </a:r>
              </a:p>
              <a:p>
                <a:r>
                  <a:rPr lang="en-GB" dirty="0">
                    <a:solidFill>
                      <a:schemeClr val="tx1">
                        <a:lumMod val="50000"/>
                        <a:lumOff val="50000"/>
                      </a:schemeClr>
                    </a:solidFill>
                    <a:latin typeface="Courier New" panose="02070309020205020404" pitchFamily="49" charset="0"/>
                    <a:ea typeface="Calibri" panose="020F0502020204030204" pitchFamily="34" charset="0"/>
                    <a:cs typeface="Courier New" panose="02070309020205020404" pitchFamily="49" charset="0"/>
                  </a:rPr>
                  <a:t>F2 Genotypes  ► ¼ AA   ½ Aa  ¼ aa</a:t>
                </a:r>
              </a:p>
              <a:p>
                <a:r>
                  <a:rPr lang="en-GB" dirty="0">
                    <a:solidFill>
                      <a:schemeClr val="tx1">
                        <a:lumMod val="50000"/>
                        <a:lumOff val="50000"/>
                      </a:schemeClr>
                    </a:solidFill>
                    <a:latin typeface="Courier New" panose="02070309020205020404" pitchFamily="49" charset="0"/>
                    <a:ea typeface="Calibri" panose="020F0502020204030204" pitchFamily="34" charset="0"/>
                    <a:cs typeface="Courier New" panose="02070309020205020404" pitchFamily="49" charset="0"/>
                  </a:rPr>
                  <a:t>F2 Gen. Value ►   +a    +d    -a</a:t>
                </a:r>
              </a:p>
              <a:p>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The genetic mean in </a:t>
                </a:r>
                <a:r>
                  <a:rPr lang="en-GB"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F2</a:t>
                </a:r>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 is µ=½d.</a:t>
                </a:r>
              </a:p>
              <a:p>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The genetic variance </a:t>
                </a:r>
                <a:r>
                  <a:rPr lang="en-GB"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σ²</a:t>
                </a:r>
                <a:r>
                  <a:rPr lang="en-GB" baseline="-250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G</a:t>
                </a:r>
                <a:r>
                  <a:rPr lang="en-GB"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=½ a²+¼ d² = </a:t>
                </a:r>
                <a:r>
                  <a:rPr lang="en-GB"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σ²</a:t>
                </a:r>
                <a:r>
                  <a:rPr lang="en-GB" baseline="-250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a:t>
                </a:r>
                <a:r>
                  <a:rPr lang="en-GB"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 σ²</a:t>
                </a:r>
                <a:r>
                  <a:rPr lang="en-GB" baseline="-250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D</a:t>
                </a:r>
                <a:endParaRPr lang="en-GB" sz="12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p>
                <a:endParaRPr lang="en-GB" sz="1200" dirty="0">
                  <a:solidFill>
                    <a:srgbClr val="0000FF"/>
                  </a:solidFill>
                  <a:latin typeface="Courier New" panose="02070309020205020404" pitchFamily="49" charset="0"/>
                  <a:ea typeface="Calibri" panose="020F0502020204030204" pitchFamily="34" charset="0"/>
                  <a:cs typeface="Courier New" panose="02070309020205020404" pitchFamily="49" charset="0"/>
                </a:endParaRPr>
              </a:p>
              <a:p>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We have in F3 (</a:t>
                </a:r>
                <a:r>
                  <a:rPr lang="en-GB" dirty="0">
                    <a:solidFill>
                      <a:srgbClr val="0000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total</a:t>
                </a:r>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 genetic variance of F3 bulk):</a:t>
                </a:r>
              </a:p>
              <a:p>
                <a:r>
                  <a:rPr lang="en-GB" dirty="0">
                    <a:solidFill>
                      <a:srgbClr val="0000FF"/>
                    </a:solidFill>
                    <a:latin typeface="Courier New" panose="02070309020205020404" pitchFamily="49" charset="0"/>
                    <a:ea typeface="Calibri" panose="020F0502020204030204" pitchFamily="34" charset="0"/>
                    <a:cs typeface="Courier New" panose="02070309020205020404" pitchFamily="49" charset="0"/>
                  </a:rPr>
                  <a:t>F3 Genotypes  ► </a:t>
                </a:r>
                <a14:m>
                  <m:oMath xmlns:m="http://schemas.openxmlformats.org/officeDocument/2006/math">
                    <m:f>
                      <m:fPr>
                        <m:type m:val="skw"/>
                        <m:ctrlPr>
                          <a:rPr lang="en-GB" i="1">
                            <a:solidFill>
                              <a:srgbClr val="0000FF"/>
                            </a:solidFill>
                            <a:latin typeface="Cambria Math" panose="02040503050406030204" pitchFamily="18" charset="0"/>
                          </a:rPr>
                        </m:ctrlPr>
                      </m:fPr>
                      <m:num>
                        <m:r>
                          <a:rPr lang="en-GB" b="0" i="1">
                            <a:solidFill>
                              <a:srgbClr val="0000FF"/>
                            </a:solidFill>
                            <a:latin typeface="Cambria Math" panose="02040503050406030204" pitchFamily="18" charset="0"/>
                          </a:rPr>
                          <m:t>3</m:t>
                        </m:r>
                      </m:num>
                      <m:den>
                        <m:r>
                          <a:rPr lang="en-GB" b="0" i="1">
                            <a:solidFill>
                              <a:srgbClr val="0000FF"/>
                            </a:solidFill>
                            <a:latin typeface="Cambria Math" panose="02040503050406030204" pitchFamily="18" charset="0"/>
                          </a:rPr>
                          <m:t>8</m:t>
                        </m:r>
                      </m:den>
                    </m:f>
                    <m:r>
                      <a:rPr lang="en-GB" sz="1400" b="0" i="1">
                        <a:solidFill>
                          <a:srgbClr val="0000FF"/>
                        </a:solidFill>
                        <a:latin typeface="Cambria Math" panose="02040503050406030204" pitchFamily="18" charset="0"/>
                      </a:rPr>
                      <m:t> </m:t>
                    </m:r>
                  </m:oMath>
                </a14:m>
                <a:r>
                  <a:rPr lang="en-GB" dirty="0">
                    <a:solidFill>
                      <a:srgbClr val="0000FF"/>
                    </a:solidFill>
                  </a:rPr>
                  <a:t> </a:t>
                </a:r>
                <a:r>
                  <a:rPr lang="en-GB" dirty="0">
                    <a:solidFill>
                      <a:srgbClr val="0000FF"/>
                    </a:solidFill>
                    <a:latin typeface="Courier New" panose="02070309020205020404" pitchFamily="49" charset="0"/>
                    <a:ea typeface="Calibri" panose="020F0502020204030204" pitchFamily="34" charset="0"/>
                    <a:cs typeface="Courier New" panose="02070309020205020404" pitchFamily="49" charset="0"/>
                  </a:rPr>
                  <a:t>AA   ¼ Aa  </a:t>
                </a:r>
                <a14:m>
                  <m:oMath xmlns:m="http://schemas.openxmlformats.org/officeDocument/2006/math">
                    <m:f>
                      <m:fPr>
                        <m:type m:val="skw"/>
                        <m:ctrlPr>
                          <a:rPr lang="en-GB" i="1">
                            <a:solidFill>
                              <a:srgbClr val="0000FF"/>
                            </a:solidFill>
                            <a:latin typeface="Cambria Math" panose="02040503050406030204" pitchFamily="18" charset="0"/>
                          </a:rPr>
                        </m:ctrlPr>
                      </m:fPr>
                      <m:num>
                        <m:r>
                          <a:rPr lang="en-GB" b="0" i="1">
                            <a:solidFill>
                              <a:srgbClr val="0000FF"/>
                            </a:solidFill>
                            <a:latin typeface="Cambria Math" panose="02040503050406030204" pitchFamily="18" charset="0"/>
                          </a:rPr>
                          <m:t>3</m:t>
                        </m:r>
                      </m:num>
                      <m:den>
                        <m:r>
                          <a:rPr lang="en-GB" b="0" i="1">
                            <a:solidFill>
                              <a:srgbClr val="0000FF"/>
                            </a:solidFill>
                            <a:latin typeface="Cambria Math" panose="02040503050406030204" pitchFamily="18" charset="0"/>
                          </a:rPr>
                          <m:t>8</m:t>
                        </m:r>
                      </m:den>
                    </m:f>
                  </m:oMath>
                </a14:m>
                <a:r>
                  <a:rPr lang="en-GB" dirty="0">
                    <a:solidFill>
                      <a:srgbClr val="0000FF"/>
                    </a:solidFill>
                    <a:latin typeface="Courier New" panose="02070309020205020404" pitchFamily="49" charset="0"/>
                    <a:ea typeface="Calibri" panose="020F0502020204030204" pitchFamily="34" charset="0"/>
                    <a:cs typeface="Courier New" panose="02070309020205020404" pitchFamily="49" charset="0"/>
                  </a:rPr>
                  <a:t> aa</a:t>
                </a:r>
              </a:p>
              <a:p>
                <a:r>
                  <a:rPr lang="en-GB" dirty="0">
                    <a:solidFill>
                      <a:srgbClr val="0000FF"/>
                    </a:solidFill>
                    <a:latin typeface="Courier New" panose="02070309020205020404" pitchFamily="49" charset="0"/>
                    <a:ea typeface="Calibri" panose="020F0502020204030204" pitchFamily="34" charset="0"/>
                    <a:cs typeface="Courier New" panose="02070309020205020404" pitchFamily="49" charset="0"/>
                  </a:rPr>
                  <a:t>F3 Gen. Value ►   +a     +d    -a</a:t>
                </a:r>
              </a:p>
              <a:p>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The genetic mean of </a:t>
                </a:r>
                <a:r>
                  <a:rPr lang="en-GB" dirty="0">
                    <a:solidFill>
                      <a:srgbClr val="0000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F3</a:t>
                </a:r>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 is µ=¼ d.</a:t>
                </a:r>
                <a:br>
                  <a:rPr lang="en-GB" dirty="0">
                    <a:solidFill>
                      <a:srgbClr val="0000FF"/>
                    </a:solidFill>
                    <a:latin typeface="Arial" panose="020B0604020202020204" pitchFamily="34" charset="0"/>
                    <a:ea typeface="Calibri" panose="020F0502020204030204" pitchFamily="34" charset="0"/>
                    <a:cs typeface="Arial" panose="020B0604020202020204" pitchFamily="34" charset="0"/>
                  </a:rPr>
                </a:br>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The gen. var. </a:t>
                </a:r>
                <a:r>
                  <a:rPr lang="en-GB" dirty="0">
                    <a:solidFill>
                      <a:srgbClr val="0000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σ²</a:t>
                </a:r>
                <a:r>
                  <a:rPr lang="en-GB" baseline="-25000" dirty="0">
                    <a:solidFill>
                      <a:srgbClr val="0000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G</a:t>
                </a:r>
                <a:r>
                  <a:rPr lang="en-GB" dirty="0">
                    <a:solidFill>
                      <a:srgbClr val="0000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 </a:t>
                </a:r>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¾ a² + </a:t>
                </a:r>
                <a14:m>
                  <m:oMath xmlns:m="http://schemas.openxmlformats.org/officeDocument/2006/math">
                    <m:f>
                      <m:fPr>
                        <m:type m:val="skw"/>
                        <m:ctrlPr>
                          <a:rPr lang="en-GB" i="1">
                            <a:solidFill>
                              <a:srgbClr val="0000FF"/>
                            </a:solidFill>
                            <a:latin typeface="Cambria Math" panose="02040503050406030204" pitchFamily="18" charset="0"/>
                          </a:rPr>
                        </m:ctrlPr>
                      </m:fPr>
                      <m:num>
                        <m:r>
                          <a:rPr lang="en-GB" i="1">
                            <a:solidFill>
                              <a:srgbClr val="0000FF"/>
                            </a:solidFill>
                            <a:latin typeface="Cambria Math" panose="02040503050406030204" pitchFamily="18" charset="0"/>
                          </a:rPr>
                          <m:t>3</m:t>
                        </m:r>
                      </m:num>
                      <m:den>
                        <m:r>
                          <a:rPr lang="en-GB" b="0" i="1" smtClean="0">
                            <a:solidFill>
                              <a:srgbClr val="0000FF"/>
                            </a:solidFill>
                            <a:latin typeface="Cambria Math" panose="02040503050406030204" pitchFamily="18" charset="0"/>
                          </a:rPr>
                          <m:t>16</m:t>
                        </m:r>
                      </m:den>
                    </m:f>
                  </m:oMath>
                </a14:m>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d²  =</a:t>
                </a:r>
                <a14:m>
                  <m:oMath xmlns:m="http://schemas.openxmlformats.org/officeDocument/2006/math">
                    <m:f>
                      <m:fPr>
                        <m:type m:val="skw"/>
                        <m:ctrlPr>
                          <a:rPr lang="en-GB" i="1" smtClean="0">
                            <a:solidFill>
                              <a:srgbClr val="C00000"/>
                            </a:solidFill>
                            <a:effectLst>
                              <a:outerShdw blurRad="38100" dist="38100" dir="2700000" algn="tl">
                                <a:srgbClr val="000000">
                                  <a:alpha val="43137"/>
                                </a:srgbClr>
                              </a:outerShdw>
                            </a:effectLst>
                            <a:latin typeface="Cambria Math" panose="02040503050406030204" pitchFamily="18" charset="0"/>
                          </a:rPr>
                        </m:ctrlPr>
                      </m:fPr>
                      <m:num>
                        <m:r>
                          <a:rPr lang="en-GB" i="1">
                            <a:solidFill>
                              <a:srgbClr val="C00000"/>
                            </a:solidFill>
                            <a:effectLst>
                              <a:outerShdw blurRad="38100" dist="38100" dir="2700000" algn="tl">
                                <a:srgbClr val="000000">
                                  <a:alpha val="43137"/>
                                </a:srgbClr>
                              </a:outerShdw>
                            </a:effectLst>
                            <a:latin typeface="Cambria Math" panose="02040503050406030204" pitchFamily="18" charset="0"/>
                          </a:rPr>
                          <m:t>3</m:t>
                        </m:r>
                      </m:num>
                      <m:den>
                        <m:r>
                          <a:rPr lang="en-GB" b="0" i="1" smtClean="0">
                            <a:solidFill>
                              <a:srgbClr val="C00000"/>
                            </a:solidFill>
                            <a:effectLst>
                              <a:outerShdw blurRad="38100" dist="38100" dir="2700000" algn="tl">
                                <a:srgbClr val="000000">
                                  <a:alpha val="43137"/>
                                </a:srgbClr>
                              </a:outerShdw>
                            </a:effectLst>
                            <a:latin typeface="Cambria Math" panose="02040503050406030204" pitchFamily="18" charset="0"/>
                          </a:rPr>
                          <m:t>2</m:t>
                        </m:r>
                      </m:den>
                    </m:f>
                  </m:oMath>
                </a14:m>
                <a:r>
                  <a:rPr lang="en-GB"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σ²</a:t>
                </a:r>
                <a:r>
                  <a:rPr lang="en-GB" baseline="-250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 </a:t>
                </a:r>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+¾ σ²</a:t>
                </a:r>
                <a:r>
                  <a:rPr lang="en-GB" baseline="-25000" dirty="0">
                    <a:solidFill>
                      <a:srgbClr val="0000FF"/>
                    </a:solidFill>
                    <a:latin typeface="Arial" panose="020B0604020202020204" pitchFamily="34" charset="0"/>
                    <a:ea typeface="Calibri" panose="020F0502020204030204" pitchFamily="34" charset="0"/>
                    <a:cs typeface="Arial" panose="020B0604020202020204" pitchFamily="34" charset="0"/>
                  </a:rPr>
                  <a:t>D</a:t>
                </a:r>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a:t>
                </a:r>
              </a:p>
              <a:p>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     </a:t>
                </a:r>
              </a:p>
              <a:p>
                <a:r>
                  <a:rPr lang="en-GB" dirty="0">
                    <a:solidFill>
                      <a:schemeClr val="tx1"/>
                    </a:solidFill>
                    <a:latin typeface="Arial" panose="020B0604020202020204" pitchFamily="34" charset="0"/>
                    <a:ea typeface="Calibri" panose="020F0502020204030204" pitchFamily="34" charset="0"/>
                    <a:cs typeface="Arial" panose="020B0604020202020204" pitchFamily="34" charset="0"/>
                  </a:rPr>
                  <a:t>Total variance in F3 is composed from „between“ and „within“. Subtract the already seen ½</a:t>
                </a:r>
                <a:r>
                  <a:rPr lang="en-GB" dirty="0">
                    <a:solidFill>
                      <a:schemeClr val="tx1"/>
                    </a:solidFill>
                    <a:latin typeface="Arial" panose="020B0604020202020204" pitchFamily="34" charset="0"/>
                    <a:ea typeface="Calibri" panose="020F0502020204030204" pitchFamily="34" charset="0"/>
                    <a:cs typeface="Times New Roman" panose="02020603050405020304" pitchFamily="18" charset="0"/>
                  </a:rPr>
                  <a:t> σ²</a:t>
                </a:r>
                <a:r>
                  <a:rPr lang="en-GB" baseline="-25000" dirty="0">
                    <a:solidFill>
                      <a:schemeClr val="tx1"/>
                    </a:solidFill>
                    <a:latin typeface="Arial" panose="020B0604020202020204" pitchFamily="34" charset="0"/>
                    <a:ea typeface="Calibri" panose="020F0502020204030204" pitchFamily="34" charset="0"/>
                    <a:cs typeface="Times New Roman" panose="02020603050405020304" pitchFamily="18" charset="0"/>
                  </a:rPr>
                  <a:t>A</a:t>
                </a:r>
                <a:r>
                  <a:rPr lang="en-GB" dirty="0">
                    <a:solidFill>
                      <a:schemeClr val="tx1"/>
                    </a:solidFill>
                    <a:latin typeface="Arial" panose="020B0604020202020204" pitchFamily="34" charset="0"/>
                    <a:ea typeface="Calibri" panose="020F0502020204030204" pitchFamily="34" charset="0"/>
                    <a:cs typeface="Times New Roman" panose="02020603050405020304" pitchFamily="18" charset="0"/>
                  </a:rPr>
                  <a:t> “within F3-lines” from the </a:t>
                </a:r>
                <a:r>
                  <a:rPr lang="en-GB" dirty="0">
                    <a:solidFill>
                      <a:schemeClr val="tx1"/>
                    </a:solidFill>
                    <a:latin typeface="Arial" panose="020B0604020202020204" pitchFamily="34" charset="0"/>
                    <a:ea typeface="Calibri" panose="020F0502020204030204" pitchFamily="34" charset="0"/>
                    <a:cs typeface="Arial" panose="020B0604020202020204" pitchFamily="34" charset="0"/>
                  </a:rPr>
                  <a:t>here-shown </a:t>
                </a:r>
                <a14:m>
                  <m:oMath xmlns:m="http://schemas.openxmlformats.org/officeDocument/2006/math">
                    <m:f>
                      <m:fPr>
                        <m:type m:val="skw"/>
                        <m:ctrlPr>
                          <a:rPr lang="en-GB" i="1" smtClean="0">
                            <a:solidFill>
                              <a:srgbClr val="C00000"/>
                            </a:solidFill>
                            <a:effectLst>
                              <a:outerShdw blurRad="38100" dist="38100" dir="2700000" algn="tl">
                                <a:srgbClr val="000000">
                                  <a:alpha val="43137"/>
                                </a:srgbClr>
                              </a:outerShdw>
                            </a:effectLst>
                            <a:latin typeface="Cambria Math" panose="02040503050406030204" pitchFamily="18" charset="0"/>
                          </a:rPr>
                        </m:ctrlPr>
                      </m:fPr>
                      <m:num>
                        <m:r>
                          <a:rPr lang="en-GB" i="1">
                            <a:solidFill>
                              <a:srgbClr val="C00000"/>
                            </a:solidFill>
                            <a:effectLst>
                              <a:outerShdw blurRad="38100" dist="38100" dir="2700000" algn="tl">
                                <a:srgbClr val="000000">
                                  <a:alpha val="43137"/>
                                </a:srgbClr>
                              </a:outerShdw>
                            </a:effectLst>
                            <a:latin typeface="Cambria Math" panose="02040503050406030204" pitchFamily="18" charset="0"/>
                          </a:rPr>
                          <m:t>3</m:t>
                        </m:r>
                      </m:num>
                      <m:den>
                        <m:r>
                          <a:rPr lang="en-GB" i="1">
                            <a:solidFill>
                              <a:srgbClr val="C00000"/>
                            </a:solidFill>
                            <a:effectLst>
                              <a:outerShdw blurRad="38100" dist="38100" dir="2700000" algn="tl">
                                <a:srgbClr val="000000">
                                  <a:alpha val="43137"/>
                                </a:srgbClr>
                              </a:outerShdw>
                            </a:effectLst>
                            <a:latin typeface="Cambria Math" panose="02040503050406030204" pitchFamily="18" charset="0"/>
                          </a:rPr>
                          <m:t>2</m:t>
                        </m:r>
                      </m:den>
                    </m:f>
                  </m:oMath>
                </a14:m>
                <a:r>
                  <a:rPr lang="en-GB"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σ²</a:t>
                </a:r>
                <a:r>
                  <a:rPr lang="en-GB" baseline="-250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a:t>
                </a:r>
                <a:r>
                  <a:rPr lang="en-GB"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r>
                  <a:rPr lang="en-GB" dirty="0">
                    <a:solidFill>
                      <a:schemeClr val="tx1"/>
                    </a:solidFill>
                    <a:latin typeface="Arial" panose="020B0604020202020204" pitchFamily="34" charset="0"/>
                    <a:ea typeface="Calibri" panose="020F0502020204030204" pitchFamily="34" charset="0"/>
                    <a:cs typeface="Arial" panose="020B0604020202020204" pitchFamily="34" charset="0"/>
                  </a:rPr>
                  <a:t>“total in F3” and you come directly to  1 ∙ σ²</a:t>
                </a:r>
                <a:r>
                  <a:rPr lang="en-GB" baseline="-25000" dirty="0">
                    <a:solidFill>
                      <a:schemeClr val="tx1"/>
                    </a:solidFill>
                    <a:latin typeface="Arial" panose="020B0604020202020204" pitchFamily="34" charset="0"/>
                    <a:ea typeface="Calibri" panose="020F0502020204030204" pitchFamily="34" charset="0"/>
                    <a:cs typeface="Arial" panose="020B0604020202020204" pitchFamily="34" charset="0"/>
                  </a:rPr>
                  <a:t>A</a:t>
                </a:r>
                <a:r>
                  <a:rPr lang="en-GB"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between</a:t>
                </a:r>
                <a:r>
                  <a:rPr lang="en-GB" dirty="0">
                    <a:solidFill>
                      <a:schemeClr val="tx1"/>
                    </a:solidFill>
                    <a:latin typeface="Arial" panose="020B0604020202020204" pitchFamily="34" charset="0"/>
                    <a:ea typeface="Calibri" panose="020F0502020204030204" pitchFamily="34" charset="0"/>
                    <a:cs typeface="Arial" panose="020B0604020202020204" pitchFamily="34" charset="0"/>
                  </a:rPr>
                  <a:t> F3”. </a:t>
                </a:r>
                <a:endParaRPr lang="en-GB" dirty="0">
                  <a:solidFill>
                    <a:srgbClr val="0000CC"/>
                  </a:solidFill>
                  <a:latin typeface="Arial" panose="020B0604020202020204" pitchFamily="34" charset="0"/>
                  <a:ea typeface="Calibri" panose="020F0502020204030204" pitchFamily="34" charset="0"/>
                  <a:cs typeface="Times New Roman" panose="02020603050405020304" pitchFamily="18"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6909473" y="562007"/>
                <a:ext cx="5171507" cy="4708981"/>
              </a:xfrm>
              <a:prstGeom prst="rect">
                <a:avLst/>
              </a:prstGeom>
              <a:blipFill>
                <a:blip r:embed="rId5"/>
                <a:stretch>
                  <a:fillRect/>
                </a:stretch>
              </a:blipFill>
              <a:effectLst>
                <a:outerShdw blurRad="50800" dist="38100" dir="2700000" algn="tl" rotWithShape="0">
                  <a:prstClr val="black">
                    <a:alpha val="40000"/>
                  </a:prstClr>
                </a:outerShdw>
              </a:effectLst>
            </p:spPr>
            <p:txBody>
              <a:bodyPr/>
              <a:lstStyle/>
              <a:p>
                <a:r>
                  <a:rPr lang="en-GB">
                    <a:noFill/>
                  </a:rPr>
                  <a:t> </a:t>
                </a:r>
              </a:p>
            </p:txBody>
          </p:sp>
        </mc:Fallback>
      </mc:AlternateContent>
      <p:sp>
        <p:nvSpPr>
          <p:cNvPr id="11" name="Rectangle 10"/>
          <p:cNvSpPr/>
          <p:nvPr/>
        </p:nvSpPr>
        <p:spPr>
          <a:xfrm>
            <a:off x="2883378" y="2978388"/>
            <a:ext cx="517889" cy="357282"/>
          </a:xfrm>
          <a:prstGeom prst="rect">
            <a:avLst/>
          </a:prstGeom>
          <a:noFill/>
          <a:ln w="1905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p:nvSpPr>
        <p:spPr>
          <a:xfrm>
            <a:off x="2744834" y="5310682"/>
            <a:ext cx="517889" cy="357282"/>
          </a:xfrm>
          <a:prstGeom prst="rect">
            <a:avLst/>
          </a:prstGeom>
          <a:noFill/>
          <a:ln w="1905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p:cNvSpPr txBox="1"/>
          <p:nvPr/>
        </p:nvSpPr>
        <p:spPr>
          <a:xfrm>
            <a:off x="6909473" y="5378405"/>
            <a:ext cx="5171507"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Deduce the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total</a:t>
            </a:r>
            <a:r>
              <a:rPr lang="en-GB" dirty="0">
                <a:solidFill>
                  <a:srgbClr val="0000FF"/>
                </a:solidFill>
                <a:latin typeface="Arial" panose="020B060402020202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variance in F3 yourself </a:t>
            </a:r>
            <a:r>
              <a:rPr lang="en-GB" dirty="0">
                <a:solidFill>
                  <a:schemeClr val="tx1">
                    <a:lumMod val="50000"/>
                    <a:lumOff val="50000"/>
                  </a:schemeClr>
                </a:solidFill>
                <a:latin typeface="Arial" panose="020B0604020202020204" pitchFamily="34" charset="0"/>
                <a:cs typeface="Arial" panose="020B0604020202020204" pitchFamily="34" charset="0"/>
                <a:sym typeface="Wingdings" panose="05000000000000000000" pitchFamily="2" charset="2"/>
              </a:rPr>
              <a:t>!</a:t>
            </a:r>
            <a:endParaRPr lang="en-GB"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2"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25</a:t>
            </a:fld>
            <a:endParaRPr lang="en-GB" dirty="0"/>
          </a:p>
        </p:txBody>
      </p:sp>
      <p:sp>
        <p:nvSpPr>
          <p:cNvPr id="9" name="Rectangle 8"/>
          <p:cNvSpPr/>
          <p:nvPr/>
        </p:nvSpPr>
        <p:spPr>
          <a:xfrm>
            <a:off x="71967" y="3509433"/>
            <a:ext cx="6692900" cy="1113367"/>
          </a:xfrm>
          <a:prstGeom prst="rect">
            <a:avLst/>
          </a:prstGeom>
          <a:solidFill>
            <a:srgbClr val="FFFFFF">
              <a:alpha val="78039"/>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D0DEA1D0-DB69-4EB9-AA97-435232994DD4}"/>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62000"/>
                    </a14:imgEffect>
                  </a14:imgLayer>
                </a14:imgProps>
              </a:ext>
              <a:ext uri="{28A0092B-C50C-407E-A947-70E740481C1C}">
                <a14:useLocalDpi xmlns:a14="http://schemas.microsoft.com/office/drawing/2010/main" val="0"/>
              </a:ext>
            </a:extLst>
          </a:blip>
          <a:stretch>
            <a:fillRect/>
          </a:stretch>
        </p:blipFill>
        <p:spPr>
          <a:xfrm rot="5400000">
            <a:off x="7161453" y="5567339"/>
            <a:ext cx="1007910" cy="1511866"/>
          </a:xfrm>
          <a:prstGeom prst="rect">
            <a:avLst/>
          </a:prstGeom>
          <a:effectLst>
            <a:outerShdw blurRad="50800" dist="38100" dir="2700000" algn="tl" rotWithShape="0">
              <a:prstClr val="black">
                <a:alpha val="40000"/>
              </a:prstClr>
            </a:outerShdw>
          </a:effectLst>
        </p:spPr>
      </p:pic>
      <p:sp>
        <p:nvSpPr>
          <p:cNvPr id="15" name="Rectangle 14">
            <a:extLst>
              <a:ext uri="{FF2B5EF4-FFF2-40B4-BE49-F238E27FC236}">
                <a16:creationId xmlns:a16="http://schemas.microsoft.com/office/drawing/2014/main" id="{EDD10A51-2E62-4536-9CB3-FC0CD51411EA}"/>
              </a:ext>
            </a:extLst>
          </p:cNvPr>
          <p:cNvSpPr/>
          <p:nvPr/>
        </p:nvSpPr>
        <p:spPr>
          <a:xfrm>
            <a:off x="20175" y="5690371"/>
            <a:ext cx="6692900" cy="1113367"/>
          </a:xfrm>
          <a:prstGeom prst="rect">
            <a:avLst/>
          </a:prstGeom>
          <a:solidFill>
            <a:srgbClr val="FFFFFF">
              <a:alpha val="78039"/>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636562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43314" y="538952"/>
            <a:ext cx="6655136" cy="6251672"/>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3" name="Object 2"/>
          <p:cNvGraphicFramePr>
            <a:graphicFrameLocks noChangeAspect="1"/>
          </p:cNvGraphicFramePr>
          <p:nvPr>
            <p:extLst>
              <p:ext uri="{D42A27DB-BD31-4B8C-83A1-F6EECF244321}">
                <p14:modId xmlns:p14="http://schemas.microsoft.com/office/powerpoint/2010/main" val="2209378661"/>
              </p:ext>
            </p:extLst>
          </p:nvPr>
        </p:nvGraphicFramePr>
        <p:xfrm>
          <a:off x="133350" y="488040"/>
          <a:ext cx="9526588" cy="6678612"/>
        </p:xfrm>
        <a:graphic>
          <a:graphicData uri="http://schemas.openxmlformats.org/presentationml/2006/ole">
            <mc:AlternateContent xmlns:mc="http://schemas.openxmlformats.org/markup-compatibility/2006">
              <mc:Choice xmlns:v="urn:schemas-microsoft-com:vml" Requires="v">
                <p:oleObj spid="_x0000_s53376" name="Document" r:id="rId3" imgW="8426322" imgH="5906786" progId="Word.Document.12">
                  <p:link updateAutomatic="1"/>
                </p:oleObj>
              </mc:Choice>
              <mc:Fallback>
                <p:oleObj name="Document" r:id="rId3" imgW="8426322" imgH="5906786" progId="Word.Document.12">
                  <p:link updateAutomatic="1"/>
                  <p:pic>
                    <p:nvPicPr>
                      <p:cNvPr id="3" name="Object 2"/>
                      <p:cNvPicPr/>
                      <p:nvPr/>
                    </p:nvPicPr>
                    <p:blipFill>
                      <a:blip r:embed="rId4"/>
                      <a:stretch>
                        <a:fillRect/>
                      </a:stretch>
                    </p:blipFill>
                    <p:spPr>
                      <a:xfrm>
                        <a:off x="133350" y="488040"/>
                        <a:ext cx="9526588" cy="6678612"/>
                      </a:xfrm>
                      <a:prstGeom prst="rect">
                        <a:avLst/>
                      </a:prstGeom>
                    </p:spPr>
                  </p:pic>
                </p:oleObj>
              </mc:Fallback>
            </mc:AlternateContent>
          </a:graphicData>
        </a:graphic>
      </p:graphicFrame>
      <p:sp>
        <p:nvSpPr>
          <p:cNvPr id="5" name="TextBox 4"/>
          <p:cNvSpPr txBox="1"/>
          <p:nvPr/>
        </p:nvSpPr>
        <p:spPr>
          <a:xfrm>
            <a:off x="133224" y="0"/>
            <a:ext cx="1194775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Same share of additive-genetic σ² </a:t>
            </a:r>
            <a:r>
              <a:rPr lang="en-GB" sz="2400" dirty="0">
                <a:solidFill>
                  <a:srgbClr val="0000FF"/>
                </a:solidFill>
                <a:latin typeface="Arial" panose="020B0604020202020204" pitchFamily="34" charset="0"/>
                <a:cs typeface="Arial" panose="020B0604020202020204" pitchFamily="34" charset="0"/>
              </a:rPr>
              <a:t>between</a:t>
            </a:r>
            <a:r>
              <a:rPr lang="en-GB" sz="2400" dirty="0">
                <a:latin typeface="Arial" panose="020B0604020202020204" pitchFamily="34" charset="0"/>
                <a:cs typeface="Arial" panose="020B0604020202020204" pitchFamily="34" charset="0"/>
              </a:rPr>
              <a:t> F2-individuals &amp;  </a:t>
            </a:r>
            <a:r>
              <a:rPr lang="en-GB" sz="2400" dirty="0">
                <a:solidFill>
                  <a:srgbClr val="0000FF"/>
                </a:solidFill>
                <a:latin typeface="Arial" panose="020B0604020202020204" pitchFamily="34" charset="0"/>
                <a:cs typeface="Arial" panose="020B0604020202020204" pitchFamily="34" charset="0"/>
              </a:rPr>
              <a:t>between </a:t>
            </a:r>
            <a:r>
              <a:rPr lang="en-GB" sz="2400" dirty="0">
                <a:latin typeface="Arial" panose="020B0604020202020204" pitchFamily="34" charset="0"/>
                <a:cs typeface="Arial" panose="020B0604020202020204" pitchFamily="34" charset="0"/>
              </a:rPr>
              <a:t>their F3-lines.</a:t>
            </a:r>
          </a:p>
        </p:txBody>
      </p:sp>
      <p:sp>
        <p:nvSpPr>
          <p:cNvPr id="6" name="Rectangle 5"/>
          <p:cNvSpPr/>
          <p:nvPr/>
        </p:nvSpPr>
        <p:spPr>
          <a:xfrm>
            <a:off x="4705278" y="3012805"/>
            <a:ext cx="824523" cy="357282"/>
          </a:xfrm>
          <a:prstGeom prst="rect">
            <a:avLst/>
          </a:prstGeom>
          <a:noFill/>
          <a:ln w="1905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4663440" y="5288565"/>
            <a:ext cx="717528" cy="357282"/>
          </a:xfrm>
          <a:prstGeom prst="rect">
            <a:avLst/>
          </a:prstGeom>
          <a:noFill/>
          <a:ln w="1905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0" name="Picture 19"/>
          <p:cNvPicPr>
            <a:picLocks noChangeAspect="1"/>
          </p:cNvPicPr>
          <p:nvPr/>
        </p:nvPicPr>
        <p:blipFill>
          <a:blip r:embed="rId5"/>
          <a:stretch>
            <a:fillRect/>
          </a:stretch>
        </p:blipFill>
        <p:spPr>
          <a:xfrm>
            <a:off x="6909473" y="5809836"/>
            <a:ext cx="5171507" cy="786556"/>
          </a:xfrm>
          <a:prstGeom prst="rect">
            <a:avLst/>
          </a:prstGeom>
          <a:effectLst>
            <a:outerShdw blurRad="50800" dist="38100" dir="2700000" algn="tl" rotWithShape="0">
              <a:prstClr val="black">
                <a:alpha val="40000"/>
              </a:prstClr>
            </a:outerShdw>
          </a:effectLst>
        </p:spPr>
      </p:pic>
      <mc:AlternateContent xmlns:mc="http://schemas.openxmlformats.org/markup-compatibility/2006" xmlns:a14="http://schemas.microsoft.com/office/drawing/2010/main">
        <mc:Choice Requires="a14">
          <p:sp>
            <p:nvSpPr>
              <p:cNvPr id="4" name="TextBox 3"/>
              <p:cNvSpPr txBox="1"/>
              <p:nvPr/>
            </p:nvSpPr>
            <p:spPr>
              <a:xfrm>
                <a:off x="6909473" y="562007"/>
                <a:ext cx="5171507" cy="470898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Reminder (no Selection </a:t>
                </a:r>
                <a:r>
                  <a:rPr lang="en-GB" i="1"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etc.</a:t>
                </a:r>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a:t>
                </a:r>
              </a:p>
              <a:p>
                <a:r>
                  <a:rPr lang="en-GB" dirty="0">
                    <a:solidFill>
                      <a:schemeClr val="tx1">
                        <a:lumMod val="50000"/>
                        <a:lumOff val="50000"/>
                      </a:schemeClr>
                    </a:solidFill>
                    <a:latin typeface="Courier New" panose="02070309020205020404" pitchFamily="49" charset="0"/>
                    <a:ea typeface="Calibri" panose="020F0502020204030204" pitchFamily="34" charset="0"/>
                    <a:cs typeface="Courier New" panose="02070309020205020404" pitchFamily="49" charset="0"/>
                  </a:rPr>
                  <a:t>F2 Genotypes  ► ¼ AA   ½ Aa  ¼ aa</a:t>
                </a:r>
              </a:p>
              <a:p>
                <a:r>
                  <a:rPr lang="en-GB" dirty="0">
                    <a:solidFill>
                      <a:schemeClr val="tx1">
                        <a:lumMod val="50000"/>
                        <a:lumOff val="50000"/>
                      </a:schemeClr>
                    </a:solidFill>
                    <a:latin typeface="Courier New" panose="02070309020205020404" pitchFamily="49" charset="0"/>
                    <a:ea typeface="Calibri" panose="020F0502020204030204" pitchFamily="34" charset="0"/>
                    <a:cs typeface="Courier New" panose="02070309020205020404" pitchFamily="49" charset="0"/>
                  </a:rPr>
                  <a:t>F2 Gen. Value ►   +a    +d    -a</a:t>
                </a:r>
              </a:p>
              <a:p>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The genetic mean in </a:t>
                </a:r>
                <a:r>
                  <a:rPr lang="en-GB"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F2</a:t>
                </a:r>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 is µ=½d.</a:t>
                </a:r>
              </a:p>
              <a:p>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The genetic variance </a:t>
                </a:r>
                <a:r>
                  <a:rPr lang="en-GB"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σ²</a:t>
                </a:r>
                <a:r>
                  <a:rPr lang="en-GB" baseline="-250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G</a:t>
                </a:r>
                <a:r>
                  <a:rPr lang="en-GB"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=½ a²+¼ d² = </a:t>
                </a:r>
                <a:r>
                  <a:rPr lang="en-GB"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σ²</a:t>
                </a:r>
                <a:r>
                  <a:rPr lang="en-GB" baseline="-250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a:t>
                </a:r>
                <a:r>
                  <a:rPr lang="en-GB"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 σ²</a:t>
                </a:r>
                <a:r>
                  <a:rPr lang="en-GB" baseline="-250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D</a:t>
                </a:r>
                <a:endParaRPr lang="en-GB" sz="12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p>
                <a:endParaRPr lang="en-GB" sz="1200" dirty="0">
                  <a:solidFill>
                    <a:srgbClr val="0000FF"/>
                  </a:solidFill>
                  <a:latin typeface="Courier New" panose="02070309020205020404" pitchFamily="49" charset="0"/>
                  <a:ea typeface="Calibri" panose="020F0502020204030204" pitchFamily="34" charset="0"/>
                  <a:cs typeface="Courier New" panose="02070309020205020404" pitchFamily="49" charset="0"/>
                </a:endParaRPr>
              </a:p>
              <a:p>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We have in F3 (</a:t>
                </a:r>
                <a:r>
                  <a:rPr lang="en-GB" dirty="0">
                    <a:solidFill>
                      <a:srgbClr val="0000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total</a:t>
                </a:r>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 genetic variance of F3 bulk):</a:t>
                </a:r>
              </a:p>
              <a:p>
                <a:r>
                  <a:rPr lang="en-GB" dirty="0">
                    <a:solidFill>
                      <a:srgbClr val="0000FF"/>
                    </a:solidFill>
                    <a:latin typeface="Courier New" panose="02070309020205020404" pitchFamily="49" charset="0"/>
                    <a:ea typeface="Calibri" panose="020F0502020204030204" pitchFamily="34" charset="0"/>
                    <a:cs typeface="Courier New" panose="02070309020205020404" pitchFamily="49" charset="0"/>
                  </a:rPr>
                  <a:t>F3 Genotypes  ► </a:t>
                </a:r>
                <a14:m>
                  <m:oMath xmlns:m="http://schemas.openxmlformats.org/officeDocument/2006/math">
                    <m:f>
                      <m:fPr>
                        <m:type m:val="skw"/>
                        <m:ctrlPr>
                          <a:rPr lang="en-GB" i="1">
                            <a:solidFill>
                              <a:srgbClr val="0000FF"/>
                            </a:solidFill>
                            <a:latin typeface="Cambria Math" panose="02040503050406030204" pitchFamily="18" charset="0"/>
                          </a:rPr>
                        </m:ctrlPr>
                      </m:fPr>
                      <m:num>
                        <m:r>
                          <a:rPr lang="en-GB" b="0" i="1">
                            <a:solidFill>
                              <a:srgbClr val="0000FF"/>
                            </a:solidFill>
                            <a:latin typeface="Cambria Math" panose="02040503050406030204" pitchFamily="18" charset="0"/>
                          </a:rPr>
                          <m:t>3</m:t>
                        </m:r>
                      </m:num>
                      <m:den>
                        <m:r>
                          <a:rPr lang="en-GB" b="0" i="1">
                            <a:solidFill>
                              <a:srgbClr val="0000FF"/>
                            </a:solidFill>
                            <a:latin typeface="Cambria Math" panose="02040503050406030204" pitchFamily="18" charset="0"/>
                          </a:rPr>
                          <m:t>8</m:t>
                        </m:r>
                      </m:den>
                    </m:f>
                    <m:r>
                      <a:rPr lang="en-GB" sz="1400" b="0" i="1">
                        <a:solidFill>
                          <a:srgbClr val="0000FF"/>
                        </a:solidFill>
                        <a:latin typeface="Cambria Math" panose="02040503050406030204" pitchFamily="18" charset="0"/>
                      </a:rPr>
                      <m:t> </m:t>
                    </m:r>
                  </m:oMath>
                </a14:m>
                <a:r>
                  <a:rPr lang="en-GB" dirty="0">
                    <a:solidFill>
                      <a:srgbClr val="0000FF"/>
                    </a:solidFill>
                  </a:rPr>
                  <a:t> </a:t>
                </a:r>
                <a:r>
                  <a:rPr lang="en-GB" dirty="0">
                    <a:solidFill>
                      <a:srgbClr val="0000FF"/>
                    </a:solidFill>
                    <a:latin typeface="Courier New" panose="02070309020205020404" pitchFamily="49" charset="0"/>
                    <a:ea typeface="Calibri" panose="020F0502020204030204" pitchFamily="34" charset="0"/>
                    <a:cs typeface="Courier New" panose="02070309020205020404" pitchFamily="49" charset="0"/>
                  </a:rPr>
                  <a:t>AA   ¼ Aa  </a:t>
                </a:r>
                <a14:m>
                  <m:oMath xmlns:m="http://schemas.openxmlformats.org/officeDocument/2006/math">
                    <m:f>
                      <m:fPr>
                        <m:type m:val="skw"/>
                        <m:ctrlPr>
                          <a:rPr lang="en-GB" i="1">
                            <a:solidFill>
                              <a:srgbClr val="0000FF"/>
                            </a:solidFill>
                            <a:latin typeface="Cambria Math" panose="02040503050406030204" pitchFamily="18" charset="0"/>
                          </a:rPr>
                        </m:ctrlPr>
                      </m:fPr>
                      <m:num>
                        <m:r>
                          <a:rPr lang="en-GB" b="0" i="1">
                            <a:solidFill>
                              <a:srgbClr val="0000FF"/>
                            </a:solidFill>
                            <a:latin typeface="Cambria Math" panose="02040503050406030204" pitchFamily="18" charset="0"/>
                          </a:rPr>
                          <m:t>3</m:t>
                        </m:r>
                      </m:num>
                      <m:den>
                        <m:r>
                          <a:rPr lang="en-GB" b="0" i="1">
                            <a:solidFill>
                              <a:srgbClr val="0000FF"/>
                            </a:solidFill>
                            <a:latin typeface="Cambria Math" panose="02040503050406030204" pitchFamily="18" charset="0"/>
                          </a:rPr>
                          <m:t>8</m:t>
                        </m:r>
                      </m:den>
                    </m:f>
                  </m:oMath>
                </a14:m>
                <a:r>
                  <a:rPr lang="en-GB" dirty="0">
                    <a:solidFill>
                      <a:srgbClr val="0000FF"/>
                    </a:solidFill>
                    <a:latin typeface="Courier New" panose="02070309020205020404" pitchFamily="49" charset="0"/>
                    <a:ea typeface="Calibri" panose="020F0502020204030204" pitchFamily="34" charset="0"/>
                    <a:cs typeface="Courier New" panose="02070309020205020404" pitchFamily="49" charset="0"/>
                  </a:rPr>
                  <a:t> aa</a:t>
                </a:r>
              </a:p>
              <a:p>
                <a:r>
                  <a:rPr lang="en-GB" dirty="0">
                    <a:solidFill>
                      <a:srgbClr val="0000FF"/>
                    </a:solidFill>
                    <a:latin typeface="Courier New" panose="02070309020205020404" pitchFamily="49" charset="0"/>
                    <a:ea typeface="Calibri" panose="020F0502020204030204" pitchFamily="34" charset="0"/>
                    <a:cs typeface="Courier New" panose="02070309020205020404" pitchFamily="49" charset="0"/>
                  </a:rPr>
                  <a:t>F3 Gen. Value ►   +a     +d    -a</a:t>
                </a:r>
              </a:p>
              <a:p>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The genetic mean of </a:t>
                </a:r>
                <a:r>
                  <a:rPr lang="en-GB" dirty="0">
                    <a:solidFill>
                      <a:srgbClr val="0000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F3</a:t>
                </a:r>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 is µ=¼ d.</a:t>
                </a:r>
                <a:br>
                  <a:rPr lang="en-GB" dirty="0">
                    <a:solidFill>
                      <a:srgbClr val="0000FF"/>
                    </a:solidFill>
                    <a:latin typeface="Arial" panose="020B0604020202020204" pitchFamily="34" charset="0"/>
                    <a:ea typeface="Calibri" panose="020F0502020204030204" pitchFamily="34" charset="0"/>
                    <a:cs typeface="Arial" panose="020B0604020202020204" pitchFamily="34" charset="0"/>
                  </a:rPr>
                </a:br>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The gen. var. </a:t>
                </a:r>
                <a:r>
                  <a:rPr lang="en-GB" dirty="0">
                    <a:solidFill>
                      <a:srgbClr val="0000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σ²</a:t>
                </a:r>
                <a:r>
                  <a:rPr lang="en-GB" baseline="-25000" dirty="0">
                    <a:solidFill>
                      <a:srgbClr val="0000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G</a:t>
                </a:r>
                <a:r>
                  <a:rPr lang="en-GB" dirty="0">
                    <a:solidFill>
                      <a:srgbClr val="0000FF"/>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 </a:t>
                </a:r>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¾ a² + </a:t>
                </a:r>
                <a14:m>
                  <m:oMath xmlns:m="http://schemas.openxmlformats.org/officeDocument/2006/math">
                    <m:f>
                      <m:fPr>
                        <m:type m:val="skw"/>
                        <m:ctrlPr>
                          <a:rPr lang="en-GB" i="1">
                            <a:solidFill>
                              <a:srgbClr val="0000FF"/>
                            </a:solidFill>
                            <a:latin typeface="Cambria Math" panose="02040503050406030204" pitchFamily="18" charset="0"/>
                          </a:rPr>
                        </m:ctrlPr>
                      </m:fPr>
                      <m:num>
                        <m:r>
                          <a:rPr lang="en-GB" i="1">
                            <a:solidFill>
                              <a:srgbClr val="0000FF"/>
                            </a:solidFill>
                            <a:latin typeface="Cambria Math" panose="02040503050406030204" pitchFamily="18" charset="0"/>
                          </a:rPr>
                          <m:t>3</m:t>
                        </m:r>
                      </m:num>
                      <m:den>
                        <m:r>
                          <a:rPr lang="en-GB" b="0" i="1" smtClean="0">
                            <a:solidFill>
                              <a:srgbClr val="0000FF"/>
                            </a:solidFill>
                            <a:latin typeface="Cambria Math" panose="02040503050406030204" pitchFamily="18" charset="0"/>
                          </a:rPr>
                          <m:t>16</m:t>
                        </m:r>
                      </m:den>
                    </m:f>
                  </m:oMath>
                </a14:m>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d²  =</a:t>
                </a:r>
                <a14:m>
                  <m:oMath xmlns:m="http://schemas.openxmlformats.org/officeDocument/2006/math">
                    <m:f>
                      <m:fPr>
                        <m:type m:val="skw"/>
                        <m:ctrlPr>
                          <a:rPr lang="en-GB" i="1" smtClean="0">
                            <a:solidFill>
                              <a:srgbClr val="C00000"/>
                            </a:solidFill>
                            <a:effectLst>
                              <a:outerShdw blurRad="38100" dist="38100" dir="2700000" algn="tl">
                                <a:srgbClr val="000000">
                                  <a:alpha val="43137"/>
                                </a:srgbClr>
                              </a:outerShdw>
                            </a:effectLst>
                            <a:latin typeface="Cambria Math" panose="02040503050406030204" pitchFamily="18" charset="0"/>
                          </a:rPr>
                        </m:ctrlPr>
                      </m:fPr>
                      <m:num>
                        <m:r>
                          <a:rPr lang="en-GB" i="1">
                            <a:solidFill>
                              <a:srgbClr val="C00000"/>
                            </a:solidFill>
                            <a:effectLst>
                              <a:outerShdw blurRad="38100" dist="38100" dir="2700000" algn="tl">
                                <a:srgbClr val="000000">
                                  <a:alpha val="43137"/>
                                </a:srgbClr>
                              </a:outerShdw>
                            </a:effectLst>
                            <a:latin typeface="Cambria Math" panose="02040503050406030204" pitchFamily="18" charset="0"/>
                          </a:rPr>
                          <m:t>3</m:t>
                        </m:r>
                      </m:num>
                      <m:den>
                        <m:r>
                          <a:rPr lang="en-GB" b="0" i="1" smtClean="0">
                            <a:solidFill>
                              <a:srgbClr val="C00000"/>
                            </a:solidFill>
                            <a:effectLst>
                              <a:outerShdw blurRad="38100" dist="38100" dir="2700000" algn="tl">
                                <a:srgbClr val="000000">
                                  <a:alpha val="43137"/>
                                </a:srgbClr>
                              </a:outerShdw>
                            </a:effectLst>
                            <a:latin typeface="Cambria Math" panose="02040503050406030204" pitchFamily="18" charset="0"/>
                          </a:rPr>
                          <m:t>2</m:t>
                        </m:r>
                      </m:den>
                    </m:f>
                  </m:oMath>
                </a14:m>
                <a:r>
                  <a:rPr lang="en-GB"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σ²</a:t>
                </a:r>
                <a:r>
                  <a:rPr lang="en-GB" baseline="-250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 </a:t>
                </a:r>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+¾ σ²</a:t>
                </a:r>
                <a:r>
                  <a:rPr lang="en-GB" baseline="-25000" dirty="0">
                    <a:solidFill>
                      <a:srgbClr val="0000FF"/>
                    </a:solidFill>
                    <a:latin typeface="Arial" panose="020B0604020202020204" pitchFamily="34" charset="0"/>
                    <a:ea typeface="Calibri" panose="020F0502020204030204" pitchFamily="34" charset="0"/>
                    <a:cs typeface="Arial" panose="020B0604020202020204" pitchFamily="34" charset="0"/>
                  </a:rPr>
                  <a:t>D</a:t>
                </a:r>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a:t>
                </a:r>
              </a:p>
              <a:p>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     </a:t>
                </a:r>
              </a:p>
              <a:p>
                <a:r>
                  <a:rPr lang="en-GB" dirty="0">
                    <a:solidFill>
                      <a:schemeClr val="tx1"/>
                    </a:solidFill>
                    <a:latin typeface="Arial" panose="020B0604020202020204" pitchFamily="34" charset="0"/>
                    <a:ea typeface="Calibri" panose="020F0502020204030204" pitchFamily="34" charset="0"/>
                    <a:cs typeface="Arial" panose="020B0604020202020204" pitchFamily="34" charset="0"/>
                  </a:rPr>
                  <a:t>Total variance in F3 is composed from „between“ and „within“. Subtract the already seen ½</a:t>
                </a:r>
                <a:r>
                  <a:rPr lang="en-GB" dirty="0">
                    <a:solidFill>
                      <a:schemeClr val="tx1"/>
                    </a:solidFill>
                    <a:latin typeface="Arial" panose="020B0604020202020204" pitchFamily="34" charset="0"/>
                    <a:ea typeface="Calibri" panose="020F0502020204030204" pitchFamily="34" charset="0"/>
                    <a:cs typeface="Times New Roman" panose="02020603050405020304" pitchFamily="18" charset="0"/>
                  </a:rPr>
                  <a:t> σ²</a:t>
                </a:r>
                <a:r>
                  <a:rPr lang="en-GB" baseline="-25000" dirty="0">
                    <a:solidFill>
                      <a:schemeClr val="tx1"/>
                    </a:solidFill>
                    <a:latin typeface="Arial" panose="020B0604020202020204" pitchFamily="34" charset="0"/>
                    <a:ea typeface="Calibri" panose="020F0502020204030204" pitchFamily="34" charset="0"/>
                    <a:cs typeface="Times New Roman" panose="02020603050405020304" pitchFamily="18" charset="0"/>
                  </a:rPr>
                  <a:t>A</a:t>
                </a:r>
                <a:r>
                  <a:rPr lang="en-GB" dirty="0">
                    <a:solidFill>
                      <a:schemeClr val="tx1"/>
                    </a:solidFill>
                    <a:latin typeface="Arial" panose="020B0604020202020204" pitchFamily="34" charset="0"/>
                    <a:ea typeface="Calibri" panose="020F0502020204030204" pitchFamily="34" charset="0"/>
                    <a:cs typeface="Times New Roman" panose="02020603050405020304" pitchFamily="18" charset="0"/>
                  </a:rPr>
                  <a:t> “within F3-lines” from the </a:t>
                </a:r>
                <a:r>
                  <a:rPr lang="en-GB" dirty="0">
                    <a:solidFill>
                      <a:schemeClr val="tx1"/>
                    </a:solidFill>
                    <a:latin typeface="Arial" panose="020B0604020202020204" pitchFamily="34" charset="0"/>
                    <a:ea typeface="Calibri" panose="020F0502020204030204" pitchFamily="34" charset="0"/>
                    <a:cs typeface="Arial" panose="020B0604020202020204" pitchFamily="34" charset="0"/>
                  </a:rPr>
                  <a:t>here-shown </a:t>
                </a:r>
                <a14:m>
                  <m:oMath xmlns:m="http://schemas.openxmlformats.org/officeDocument/2006/math">
                    <m:f>
                      <m:fPr>
                        <m:type m:val="skw"/>
                        <m:ctrlPr>
                          <a:rPr lang="en-GB" i="1" smtClean="0">
                            <a:solidFill>
                              <a:srgbClr val="C00000"/>
                            </a:solidFill>
                            <a:effectLst>
                              <a:outerShdw blurRad="38100" dist="38100" dir="2700000" algn="tl">
                                <a:srgbClr val="000000">
                                  <a:alpha val="43137"/>
                                </a:srgbClr>
                              </a:outerShdw>
                            </a:effectLst>
                            <a:latin typeface="Cambria Math" panose="02040503050406030204" pitchFamily="18" charset="0"/>
                          </a:rPr>
                        </m:ctrlPr>
                      </m:fPr>
                      <m:num>
                        <m:r>
                          <a:rPr lang="en-GB" i="1">
                            <a:solidFill>
                              <a:srgbClr val="C00000"/>
                            </a:solidFill>
                            <a:effectLst>
                              <a:outerShdw blurRad="38100" dist="38100" dir="2700000" algn="tl">
                                <a:srgbClr val="000000">
                                  <a:alpha val="43137"/>
                                </a:srgbClr>
                              </a:outerShdw>
                            </a:effectLst>
                            <a:latin typeface="Cambria Math" panose="02040503050406030204" pitchFamily="18" charset="0"/>
                          </a:rPr>
                          <m:t>3</m:t>
                        </m:r>
                      </m:num>
                      <m:den>
                        <m:r>
                          <a:rPr lang="en-GB" i="1">
                            <a:solidFill>
                              <a:srgbClr val="C00000"/>
                            </a:solidFill>
                            <a:effectLst>
                              <a:outerShdw blurRad="38100" dist="38100" dir="2700000" algn="tl">
                                <a:srgbClr val="000000">
                                  <a:alpha val="43137"/>
                                </a:srgbClr>
                              </a:outerShdw>
                            </a:effectLst>
                            <a:latin typeface="Cambria Math" panose="02040503050406030204" pitchFamily="18" charset="0"/>
                          </a:rPr>
                          <m:t>2</m:t>
                        </m:r>
                      </m:den>
                    </m:f>
                  </m:oMath>
                </a14:m>
                <a:r>
                  <a:rPr lang="en-GB"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σ²</a:t>
                </a:r>
                <a:r>
                  <a:rPr lang="en-GB" baseline="-250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a:t>
                </a:r>
                <a:r>
                  <a:rPr lang="en-GB"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r>
                  <a:rPr lang="en-GB" dirty="0">
                    <a:solidFill>
                      <a:schemeClr val="tx1"/>
                    </a:solidFill>
                    <a:latin typeface="Arial" panose="020B0604020202020204" pitchFamily="34" charset="0"/>
                    <a:ea typeface="Calibri" panose="020F0502020204030204" pitchFamily="34" charset="0"/>
                    <a:cs typeface="Arial" panose="020B0604020202020204" pitchFamily="34" charset="0"/>
                  </a:rPr>
                  <a:t>“total in F3” and you come directly to  1 ∙ σ²</a:t>
                </a:r>
                <a:r>
                  <a:rPr lang="en-GB" baseline="-25000" dirty="0">
                    <a:solidFill>
                      <a:schemeClr val="tx1"/>
                    </a:solidFill>
                    <a:latin typeface="Arial" panose="020B0604020202020204" pitchFamily="34" charset="0"/>
                    <a:ea typeface="Calibri" panose="020F0502020204030204" pitchFamily="34" charset="0"/>
                    <a:cs typeface="Arial" panose="020B0604020202020204" pitchFamily="34" charset="0"/>
                  </a:rPr>
                  <a:t>A</a:t>
                </a:r>
                <a:r>
                  <a:rPr lang="en-GB"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between</a:t>
                </a:r>
                <a:r>
                  <a:rPr lang="en-GB" dirty="0">
                    <a:solidFill>
                      <a:schemeClr val="tx1"/>
                    </a:solidFill>
                    <a:latin typeface="Arial" panose="020B0604020202020204" pitchFamily="34" charset="0"/>
                    <a:ea typeface="Calibri" panose="020F0502020204030204" pitchFamily="34" charset="0"/>
                    <a:cs typeface="Arial" panose="020B0604020202020204" pitchFamily="34" charset="0"/>
                  </a:rPr>
                  <a:t> F3”. </a:t>
                </a:r>
                <a:endParaRPr lang="en-GB" dirty="0">
                  <a:solidFill>
                    <a:srgbClr val="0000CC"/>
                  </a:solidFill>
                  <a:latin typeface="Arial" panose="020B0604020202020204" pitchFamily="34" charset="0"/>
                  <a:ea typeface="Calibri" panose="020F0502020204030204" pitchFamily="34" charset="0"/>
                  <a:cs typeface="Times New Roman" panose="02020603050405020304" pitchFamily="18"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6909473" y="562007"/>
                <a:ext cx="5171507" cy="4708981"/>
              </a:xfrm>
              <a:prstGeom prst="rect">
                <a:avLst/>
              </a:prstGeom>
              <a:blipFill>
                <a:blip r:embed="rId6"/>
                <a:stretch>
                  <a:fillRect/>
                </a:stretch>
              </a:blipFill>
              <a:effectLst>
                <a:outerShdw blurRad="50800" dist="38100" dir="2700000" algn="tl" rotWithShape="0">
                  <a:prstClr val="black">
                    <a:alpha val="40000"/>
                  </a:prstClr>
                </a:outerShdw>
              </a:effectLst>
            </p:spPr>
            <p:txBody>
              <a:bodyPr/>
              <a:lstStyle/>
              <a:p>
                <a:r>
                  <a:rPr lang="en-GB">
                    <a:noFill/>
                  </a:rPr>
                  <a:t> </a:t>
                </a:r>
              </a:p>
            </p:txBody>
          </p:sp>
        </mc:Fallback>
      </mc:AlternateContent>
      <p:sp>
        <p:nvSpPr>
          <p:cNvPr id="11" name="Rectangle 10"/>
          <p:cNvSpPr/>
          <p:nvPr/>
        </p:nvSpPr>
        <p:spPr>
          <a:xfrm>
            <a:off x="2883378" y="3013900"/>
            <a:ext cx="517889" cy="357282"/>
          </a:xfrm>
          <a:prstGeom prst="rect">
            <a:avLst/>
          </a:prstGeom>
          <a:noFill/>
          <a:ln w="1905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p:nvSpPr>
        <p:spPr>
          <a:xfrm>
            <a:off x="2744834" y="5301804"/>
            <a:ext cx="517889" cy="357282"/>
          </a:xfrm>
          <a:prstGeom prst="rect">
            <a:avLst/>
          </a:prstGeom>
          <a:noFill/>
          <a:ln w="1905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p:cNvSpPr txBox="1"/>
          <p:nvPr/>
        </p:nvSpPr>
        <p:spPr>
          <a:xfrm>
            <a:off x="6909473" y="5378405"/>
            <a:ext cx="5171507"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Deduce the </a:t>
            </a:r>
            <a:r>
              <a:rPr lang="en-GB"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total</a:t>
            </a:r>
            <a:r>
              <a:rPr lang="en-GB" dirty="0">
                <a:solidFill>
                  <a:srgbClr val="0000FF"/>
                </a:solidFill>
                <a:latin typeface="Arial" panose="020B060402020202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variance in F3 yourself </a:t>
            </a:r>
            <a:r>
              <a:rPr lang="en-GB" dirty="0">
                <a:solidFill>
                  <a:schemeClr val="tx1">
                    <a:lumMod val="50000"/>
                    <a:lumOff val="50000"/>
                  </a:schemeClr>
                </a:solidFill>
                <a:latin typeface="Arial" panose="020B0604020202020204" pitchFamily="34" charset="0"/>
                <a:cs typeface="Arial" panose="020B0604020202020204" pitchFamily="34" charset="0"/>
                <a:sym typeface="Wingdings" panose="05000000000000000000" pitchFamily="2" charset="2"/>
              </a:rPr>
              <a:t>!</a:t>
            </a:r>
            <a:endParaRPr lang="en-GB"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2"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26</a:t>
            </a:fld>
            <a:endParaRPr lang="en-GB" dirty="0"/>
          </a:p>
        </p:txBody>
      </p:sp>
    </p:spTree>
    <p:extLst>
      <p:ext uri="{BB962C8B-B14F-4D97-AF65-F5344CB8AC3E}">
        <p14:creationId xmlns:p14="http://schemas.microsoft.com/office/powerpoint/2010/main" val="2242980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70AC53D-8984-4759-B2CB-222D22B0D113}"/>
              </a:ext>
            </a:extLst>
          </p:cNvPr>
          <p:cNvPicPr>
            <a:picLocks noChangeAspect="1"/>
          </p:cNvPicPr>
          <p:nvPr/>
        </p:nvPicPr>
        <p:blipFill>
          <a:blip r:embed="rId3"/>
          <a:stretch>
            <a:fillRect/>
          </a:stretch>
        </p:blipFill>
        <p:spPr>
          <a:xfrm rot="16200000">
            <a:off x="7860910" y="3877862"/>
            <a:ext cx="2083293" cy="3947917"/>
          </a:xfrm>
          <a:prstGeom prst="rect">
            <a:avLst/>
          </a:prstGeom>
          <a:effectLst>
            <a:outerShdw blurRad="63500" sx="102000" sy="102000" algn="ctr" rotWithShape="0">
              <a:prstClr val="black">
                <a:alpha val="40000"/>
              </a:prstClr>
            </a:outerShdw>
          </a:effectLst>
        </p:spPr>
      </p:pic>
      <p:sp>
        <p:nvSpPr>
          <p:cNvPr id="10" name="Rectangle 9"/>
          <p:cNvSpPr/>
          <p:nvPr/>
        </p:nvSpPr>
        <p:spPr>
          <a:xfrm>
            <a:off x="133224" y="538951"/>
            <a:ext cx="6655136" cy="6261297"/>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3" name="Object 2"/>
          <p:cNvGraphicFramePr>
            <a:graphicFrameLocks noChangeAspect="1"/>
          </p:cNvGraphicFramePr>
          <p:nvPr>
            <p:extLst>
              <p:ext uri="{D42A27DB-BD31-4B8C-83A1-F6EECF244321}">
                <p14:modId xmlns:p14="http://schemas.microsoft.com/office/powerpoint/2010/main" val="3909927703"/>
              </p:ext>
            </p:extLst>
          </p:nvPr>
        </p:nvGraphicFramePr>
        <p:xfrm>
          <a:off x="145463" y="504238"/>
          <a:ext cx="9526588" cy="6635750"/>
        </p:xfrm>
        <a:graphic>
          <a:graphicData uri="http://schemas.openxmlformats.org/presentationml/2006/ole">
            <mc:AlternateContent xmlns:mc="http://schemas.openxmlformats.org/markup-compatibility/2006">
              <mc:Choice xmlns:v="urn:schemas-microsoft-com:vml" Requires="v">
                <p:oleObj spid="_x0000_s47378" name="Document" r:id="rId4" imgW="8426940" imgH="5868344" progId="Word.Document.12">
                  <p:link updateAutomatic="1"/>
                </p:oleObj>
              </mc:Choice>
              <mc:Fallback>
                <p:oleObj name="Document" r:id="rId4" imgW="8426940" imgH="5868344" progId="Word.Document.12">
                  <p:link updateAutomatic="1"/>
                  <p:pic>
                    <p:nvPicPr>
                      <p:cNvPr id="3" name="Object 2"/>
                      <p:cNvPicPr/>
                      <p:nvPr/>
                    </p:nvPicPr>
                    <p:blipFill>
                      <a:blip r:embed="rId5"/>
                      <a:stretch>
                        <a:fillRect/>
                      </a:stretch>
                    </p:blipFill>
                    <p:spPr>
                      <a:xfrm>
                        <a:off x="145463" y="504238"/>
                        <a:ext cx="9526588" cy="6635750"/>
                      </a:xfrm>
                      <a:prstGeom prst="rect">
                        <a:avLst/>
                      </a:prstGeom>
                    </p:spPr>
                  </p:pic>
                </p:oleObj>
              </mc:Fallback>
            </mc:AlternateContent>
          </a:graphicData>
        </a:graphic>
      </p:graphicFrame>
      <p:sp>
        <p:nvSpPr>
          <p:cNvPr id="5" name="TextBox 4"/>
          <p:cNvSpPr txBox="1"/>
          <p:nvPr/>
        </p:nvSpPr>
        <p:spPr>
          <a:xfrm>
            <a:off x="133224" y="0"/>
            <a:ext cx="11947756"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Shares of dominance genetic variance do change in a slightly more complicated way.</a:t>
            </a:r>
          </a:p>
        </p:txBody>
      </p:sp>
      <p:sp>
        <p:nvSpPr>
          <p:cNvPr id="6" name="Rectangle 5"/>
          <p:cNvSpPr/>
          <p:nvPr/>
        </p:nvSpPr>
        <p:spPr>
          <a:xfrm>
            <a:off x="4640125" y="2980989"/>
            <a:ext cx="968901" cy="357282"/>
          </a:xfrm>
          <a:prstGeom prst="rect">
            <a:avLst/>
          </a:prstGeom>
          <a:noFill/>
          <a:ln w="1905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4625685" y="5270384"/>
            <a:ext cx="968901" cy="357282"/>
          </a:xfrm>
          <a:prstGeom prst="rect">
            <a:avLst/>
          </a:prstGeom>
          <a:noFill/>
          <a:ln w="1905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6909473" y="562007"/>
            <a:ext cx="5171507" cy="452431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ea typeface="Calibri" panose="020F0502020204030204" pitchFamily="34" charset="0"/>
                <a:cs typeface="Times New Roman" panose="02020603050405020304" pitchFamily="18" charset="0"/>
              </a:rPr>
              <a:t>If there is no dominance, rather in a trait such as baking quality, then the amount of genetic variance between F2-individuals is the same as between the F2-derived F3-lines (each F3-line‘s value as mean of its N=∞ member individuals), </a:t>
            </a:r>
            <a:r>
              <a:rPr lang="en-GB" dirty="0">
                <a:solidFill>
                  <a:schemeClr val="tx1">
                    <a:lumMod val="50000"/>
                    <a:lumOff val="50000"/>
                  </a:schemeClr>
                </a:solidFill>
                <a:latin typeface="Arial" panose="020B0604020202020204" pitchFamily="34" charset="0"/>
                <a:ea typeface="Calibri" panose="020F0502020204030204" pitchFamily="34" charset="0"/>
                <a:cs typeface="Times New Roman" panose="02020603050405020304" pitchFamily="18" charset="0"/>
              </a:rPr>
              <a:t>and it is the same as between the F2-derived partial bulks in generation F4 and between the F2-derived partial bulks in F5; and so on</a:t>
            </a:r>
            <a:r>
              <a:rPr lang="en-GB" dirty="0">
                <a:latin typeface="Arial" panose="020B0604020202020204" pitchFamily="34" charset="0"/>
                <a:ea typeface="Calibri" panose="020F0502020204030204" pitchFamily="34" charset="0"/>
                <a:cs typeface="Times New Roman" panose="02020603050405020304" pitchFamily="18" charset="0"/>
              </a:rPr>
              <a:t>. </a:t>
            </a:r>
          </a:p>
          <a:p>
            <a:endParaRPr lang="en-GB" dirty="0">
              <a:latin typeface="Arial" panose="020B0604020202020204" pitchFamily="34" charset="0"/>
              <a:ea typeface="Calibri" panose="020F0502020204030204" pitchFamily="34" charset="0"/>
              <a:cs typeface="Times New Roman" panose="02020603050405020304" pitchFamily="18" charset="0"/>
            </a:endParaRPr>
          </a:p>
          <a:p>
            <a:r>
              <a:rPr lang="en-GB" dirty="0">
                <a:latin typeface="Arial" panose="020B0604020202020204" pitchFamily="34" charset="0"/>
                <a:ea typeface="Calibri" panose="020F0502020204030204" pitchFamily="34" charset="0"/>
                <a:cs typeface="Times New Roman" panose="02020603050405020304" pitchFamily="18" charset="0"/>
              </a:rPr>
              <a:t>Of course, for phenotypic assessment of, say, baking quality (value, variance), you may need more grains than what a single F2-plant offers; and data from several locations and seasons, and from plots of reasonable size to reduce bias from competition effects and to better mimic the plant canopy of </a:t>
            </a:r>
            <a:r>
              <a:rPr lang="en-GB" dirty="0">
                <a:solidFill>
                  <a:srgbClr val="0000FF"/>
                </a:solidFill>
                <a:latin typeface="Arial" panose="020B0604020202020204" pitchFamily="34" charset="0"/>
                <a:ea typeface="Calibri" panose="020F0502020204030204" pitchFamily="34" charset="0"/>
                <a:cs typeface="Times New Roman" panose="02020603050405020304" pitchFamily="18" charset="0"/>
              </a:rPr>
              <a:t>farmers’ fields</a:t>
            </a:r>
            <a:r>
              <a:rPr lang="en-GB" dirty="0">
                <a:latin typeface="Arial" panose="020B0604020202020204" pitchFamily="34" charset="0"/>
                <a:ea typeface="Calibri" panose="020F0502020204030204" pitchFamily="34" charset="0"/>
                <a:cs typeface="Times New Roman" panose="02020603050405020304" pitchFamily="18" charset="0"/>
              </a:rPr>
              <a:t>; </a:t>
            </a:r>
            <a:r>
              <a:rPr lang="en-GB" dirty="0">
                <a:solidFill>
                  <a:schemeClr val="tx1">
                    <a:lumMod val="50000"/>
                    <a:lumOff val="50000"/>
                  </a:schemeClr>
                </a:solidFill>
                <a:latin typeface="Arial" panose="020B0604020202020204" pitchFamily="34" charset="0"/>
                <a:ea typeface="Calibri" panose="020F0502020204030204" pitchFamily="34" charset="0"/>
                <a:cs typeface="Times New Roman" panose="02020603050405020304" pitchFamily="18" charset="0"/>
              </a:rPr>
              <a:t>and so on</a:t>
            </a:r>
            <a:r>
              <a:rPr lang="en-GB" dirty="0">
                <a:latin typeface="Arial" panose="020B0604020202020204" pitchFamily="34" charset="0"/>
                <a:ea typeface="Calibri" panose="020F0502020204030204" pitchFamily="34" charset="0"/>
                <a:cs typeface="Times New Roman" panose="02020603050405020304" pitchFamily="18" charset="0"/>
              </a:rPr>
              <a:t>.</a:t>
            </a:r>
          </a:p>
        </p:txBody>
      </p:sp>
      <p:sp>
        <p:nvSpPr>
          <p:cNvPr id="11" name="Rectangle 10"/>
          <p:cNvSpPr/>
          <p:nvPr/>
        </p:nvSpPr>
        <p:spPr>
          <a:xfrm>
            <a:off x="2942903" y="2996319"/>
            <a:ext cx="517889" cy="357282"/>
          </a:xfrm>
          <a:prstGeom prst="rect">
            <a:avLst/>
          </a:prstGeom>
          <a:noFill/>
          <a:ln w="1905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p:nvSpPr>
        <p:spPr>
          <a:xfrm>
            <a:off x="2804359" y="5274797"/>
            <a:ext cx="517889" cy="357282"/>
          </a:xfrm>
          <a:prstGeom prst="rect">
            <a:avLst/>
          </a:prstGeom>
          <a:noFill/>
          <a:ln w="1905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27</a:t>
            </a:fld>
            <a:endParaRPr lang="en-GB" dirty="0"/>
          </a:p>
        </p:txBody>
      </p:sp>
      <p:sp>
        <p:nvSpPr>
          <p:cNvPr id="12" name="TextBox 11">
            <a:extLst>
              <a:ext uri="{FF2B5EF4-FFF2-40B4-BE49-F238E27FC236}">
                <a16:creationId xmlns:a16="http://schemas.microsoft.com/office/drawing/2014/main" id="{F047DC60-AD9B-4E5F-9F74-793E6E765EBC}"/>
              </a:ext>
            </a:extLst>
          </p:cNvPr>
          <p:cNvSpPr txBox="1"/>
          <p:nvPr/>
        </p:nvSpPr>
        <p:spPr>
          <a:xfrm>
            <a:off x="6933459" y="6414120"/>
            <a:ext cx="3947917"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Barley </a:t>
            </a:r>
          </a:p>
        </p:txBody>
      </p:sp>
    </p:spTree>
    <p:extLst>
      <p:ext uri="{BB962C8B-B14F-4D97-AF65-F5344CB8AC3E}">
        <p14:creationId xmlns:p14="http://schemas.microsoft.com/office/powerpoint/2010/main" val="785149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106139" y="41985"/>
            <a:ext cx="12004996" cy="590151"/>
          </a:xfrm>
          <a:prstGeom prst="rect">
            <a:avLst/>
          </a:prstGeom>
          <a:solidFill>
            <a:srgbClr val="FFFFFF"/>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139" y="782213"/>
            <a:ext cx="5775087" cy="4984105"/>
          </a:xfrm>
          <a:prstGeom prst="rect">
            <a:avLst/>
          </a:prstGeom>
          <a:effectLst>
            <a:outerShdw blurRad="50800" dist="38100" dir="2700000" algn="tl" rotWithShape="0">
              <a:prstClr val="black">
                <a:alpha val="40000"/>
              </a:prstClr>
            </a:outerShdw>
          </a:effectLst>
        </p:spPr>
      </p:pic>
      <p:sp>
        <p:nvSpPr>
          <p:cNvPr id="31" name="Rectangle 30"/>
          <p:cNvSpPr/>
          <p:nvPr/>
        </p:nvSpPr>
        <p:spPr>
          <a:xfrm>
            <a:off x="5793770" y="88641"/>
            <a:ext cx="4903237" cy="424342"/>
          </a:xfrm>
          <a:prstGeom prst="rect">
            <a:avLst/>
          </a:prstGeom>
          <a:solidFill>
            <a:srgbClr val="00FFFF"/>
          </a:solidFill>
          <a:ln>
            <a:noFill/>
          </a:ln>
          <a:effectLst>
            <a:outerShdw blurRad="50800" dist="38100" dir="2700000" algn="tl" rotWithShape="0">
              <a:srgbClr val="00FFFF">
                <a:alpha val="7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Abgerundetes Rechteck 3"/>
          <p:cNvSpPr/>
          <p:nvPr/>
        </p:nvSpPr>
        <p:spPr>
          <a:xfrm>
            <a:off x="1589314" y="850506"/>
            <a:ext cx="4212773" cy="4735286"/>
          </a:xfrm>
          <a:prstGeom prst="roundRect">
            <a:avLst/>
          </a:prstGeom>
          <a:noFill/>
          <a:ln w="57150">
            <a:solidFill>
              <a:srgbClr val="00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Box 20"/>
          <p:cNvSpPr txBox="1"/>
          <p:nvPr/>
        </p:nvSpPr>
        <p:spPr>
          <a:xfrm>
            <a:off x="181947" y="814868"/>
            <a:ext cx="1296955" cy="369332"/>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dirty="0">
                <a:latin typeface="Arial Narrow" panose="020B0606020202030204" pitchFamily="34" charset="0"/>
                <a:cs typeface="Arial" panose="020B0604020202020204" pitchFamily="34" charset="0"/>
              </a:rPr>
              <a:t>F2 total bulk</a:t>
            </a:r>
          </a:p>
        </p:txBody>
      </p:sp>
      <p:sp>
        <p:nvSpPr>
          <p:cNvPr id="22" name="TextBox 21"/>
          <p:cNvSpPr txBox="1"/>
          <p:nvPr/>
        </p:nvSpPr>
        <p:spPr>
          <a:xfrm>
            <a:off x="1589314" y="814868"/>
            <a:ext cx="1296955" cy="369332"/>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dirty="0">
                <a:latin typeface="Arial Narrow" panose="020B0606020202030204" pitchFamily="34" charset="0"/>
                <a:cs typeface="Arial" panose="020B0604020202020204" pitchFamily="34" charset="0"/>
              </a:rPr>
              <a:t>F3 total bulk</a:t>
            </a:r>
          </a:p>
        </p:txBody>
      </p:sp>
      <p:sp>
        <p:nvSpPr>
          <p:cNvPr id="26" name="Freeform 25"/>
          <p:cNvSpPr/>
          <p:nvPr/>
        </p:nvSpPr>
        <p:spPr>
          <a:xfrm>
            <a:off x="1931437" y="1357603"/>
            <a:ext cx="3167742" cy="3881535"/>
          </a:xfrm>
          <a:custGeom>
            <a:avLst/>
            <a:gdLst>
              <a:gd name="connsiteX0" fmla="*/ 0 w 3167742"/>
              <a:gd name="connsiteY0" fmla="*/ 3242388 h 3904861"/>
              <a:gd name="connsiteX1" fmla="*/ 335902 w 3167742"/>
              <a:gd name="connsiteY1" fmla="*/ 74645 h 3904861"/>
              <a:gd name="connsiteX2" fmla="*/ 415212 w 3167742"/>
              <a:gd name="connsiteY2" fmla="*/ 1805473 h 3904861"/>
              <a:gd name="connsiteX3" fmla="*/ 928395 w 3167742"/>
              <a:gd name="connsiteY3" fmla="*/ 3158412 h 3904861"/>
              <a:gd name="connsiteX4" fmla="*/ 1198983 w 3167742"/>
              <a:gd name="connsiteY4" fmla="*/ 3904861 h 3904861"/>
              <a:gd name="connsiteX5" fmla="*/ 1264297 w 3167742"/>
              <a:gd name="connsiteY5" fmla="*/ 1754155 h 3904861"/>
              <a:gd name="connsiteX6" fmla="*/ 1824134 w 3167742"/>
              <a:gd name="connsiteY6" fmla="*/ 0 h 3904861"/>
              <a:gd name="connsiteX7" fmla="*/ 1917440 w 3167742"/>
              <a:gd name="connsiteY7" fmla="*/ 3149082 h 3904861"/>
              <a:gd name="connsiteX8" fmla="*/ 2346649 w 3167742"/>
              <a:gd name="connsiteY8" fmla="*/ 2332653 h 3904861"/>
              <a:gd name="connsiteX9" fmla="*/ 2612571 w 3167742"/>
              <a:gd name="connsiteY9" fmla="*/ 3163077 h 3904861"/>
              <a:gd name="connsiteX10" fmla="*/ 2817844 w 3167742"/>
              <a:gd name="connsiteY10" fmla="*/ 965718 h 3904861"/>
              <a:gd name="connsiteX11" fmla="*/ 3167742 w 3167742"/>
              <a:gd name="connsiteY11" fmla="*/ 23326 h 3904861"/>
              <a:gd name="connsiteX0" fmla="*/ 0 w 3167742"/>
              <a:gd name="connsiteY0" fmla="*/ 3219062 h 3881535"/>
              <a:gd name="connsiteX1" fmla="*/ 335902 w 3167742"/>
              <a:gd name="connsiteY1" fmla="*/ 51319 h 3881535"/>
              <a:gd name="connsiteX2" fmla="*/ 415212 w 3167742"/>
              <a:gd name="connsiteY2" fmla="*/ 1782147 h 3881535"/>
              <a:gd name="connsiteX3" fmla="*/ 928395 w 3167742"/>
              <a:gd name="connsiteY3" fmla="*/ 3135086 h 3881535"/>
              <a:gd name="connsiteX4" fmla="*/ 1198983 w 3167742"/>
              <a:gd name="connsiteY4" fmla="*/ 3881535 h 3881535"/>
              <a:gd name="connsiteX5" fmla="*/ 1264297 w 3167742"/>
              <a:gd name="connsiteY5" fmla="*/ 1730829 h 3881535"/>
              <a:gd name="connsiteX6" fmla="*/ 1628825 w 3167742"/>
              <a:gd name="connsiteY6" fmla="*/ 926585 h 3881535"/>
              <a:gd name="connsiteX7" fmla="*/ 1917440 w 3167742"/>
              <a:gd name="connsiteY7" fmla="*/ 3125756 h 3881535"/>
              <a:gd name="connsiteX8" fmla="*/ 2346649 w 3167742"/>
              <a:gd name="connsiteY8" fmla="*/ 2309327 h 3881535"/>
              <a:gd name="connsiteX9" fmla="*/ 2612571 w 3167742"/>
              <a:gd name="connsiteY9" fmla="*/ 3139751 h 3881535"/>
              <a:gd name="connsiteX10" fmla="*/ 2817844 w 3167742"/>
              <a:gd name="connsiteY10" fmla="*/ 942392 h 3881535"/>
              <a:gd name="connsiteX11" fmla="*/ 3167742 w 3167742"/>
              <a:gd name="connsiteY11" fmla="*/ 0 h 3881535"/>
              <a:gd name="connsiteX0" fmla="*/ 0 w 3167742"/>
              <a:gd name="connsiteY0" fmla="*/ 3219062 h 3881535"/>
              <a:gd name="connsiteX1" fmla="*/ 335902 w 3167742"/>
              <a:gd name="connsiteY1" fmla="*/ 51319 h 3881535"/>
              <a:gd name="connsiteX2" fmla="*/ 415212 w 3167742"/>
              <a:gd name="connsiteY2" fmla="*/ 1782147 h 3881535"/>
              <a:gd name="connsiteX3" fmla="*/ 928395 w 3167742"/>
              <a:gd name="connsiteY3" fmla="*/ 3135086 h 3881535"/>
              <a:gd name="connsiteX4" fmla="*/ 1198983 w 3167742"/>
              <a:gd name="connsiteY4" fmla="*/ 3881535 h 3881535"/>
              <a:gd name="connsiteX5" fmla="*/ 1264297 w 3167742"/>
              <a:gd name="connsiteY5" fmla="*/ 1730829 h 3881535"/>
              <a:gd name="connsiteX6" fmla="*/ 1628825 w 3167742"/>
              <a:gd name="connsiteY6" fmla="*/ 926585 h 3881535"/>
              <a:gd name="connsiteX7" fmla="*/ 1917440 w 3167742"/>
              <a:gd name="connsiteY7" fmla="*/ 3125756 h 3881535"/>
              <a:gd name="connsiteX8" fmla="*/ 2346649 w 3167742"/>
              <a:gd name="connsiteY8" fmla="*/ 2309327 h 3881535"/>
              <a:gd name="connsiteX9" fmla="*/ 2648082 w 3167742"/>
              <a:gd name="connsiteY9" fmla="*/ 1741518 h 3881535"/>
              <a:gd name="connsiteX10" fmla="*/ 2817844 w 3167742"/>
              <a:gd name="connsiteY10" fmla="*/ 942392 h 3881535"/>
              <a:gd name="connsiteX11" fmla="*/ 3167742 w 3167742"/>
              <a:gd name="connsiteY11" fmla="*/ 0 h 3881535"/>
              <a:gd name="connsiteX0" fmla="*/ 0 w 3167742"/>
              <a:gd name="connsiteY0" fmla="*/ 3219062 h 3881535"/>
              <a:gd name="connsiteX1" fmla="*/ 335902 w 3167742"/>
              <a:gd name="connsiteY1" fmla="*/ 51319 h 3881535"/>
              <a:gd name="connsiteX2" fmla="*/ 415212 w 3167742"/>
              <a:gd name="connsiteY2" fmla="*/ 1782147 h 3881535"/>
              <a:gd name="connsiteX3" fmla="*/ 928395 w 3167742"/>
              <a:gd name="connsiteY3" fmla="*/ 3135086 h 3881535"/>
              <a:gd name="connsiteX4" fmla="*/ 1198983 w 3167742"/>
              <a:gd name="connsiteY4" fmla="*/ 3881535 h 3881535"/>
              <a:gd name="connsiteX5" fmla="*/ 1264297 w 3167742"/>
              <a:gd name="connsiteY5" fmla="*/ 1730829 h 3881535"/>
              <a:gd name="connsiteX6" fmla="*/ 1628825 w 3167742"/>
              <a:gd name="connsiteY6" fmla="*/ 926585 h 3881535"/>
              <a:gd name="connsiteX7" fmla="*/ 1917440 w 3167742"/>
              <a:gd name="connsiteY7" fmla="*/ 3125756 h 3881535"/>
              <a:gd name="connsiteX8" fmla="*/ 2710633 w 3167742"/>
              <a:gd name="connsiteY8" fmla="*/ 3139389 h 3881535"/>
              <a:gd name="connsiteX9" fmla="*/ 2648082 w 3167742"/>
              <a:gd name="connsiteY9" fmla="*/ 1741518 h 3881535"/>
              <a:gd name="connsiteX10" fmla="*/ 2817844 w 3167742"/>
              <a:gd name="connsiteY10" fmla="*/ 942392 h 3881535"/>
              <a:gd name="connsiteX11" fmla="*/ 3167742 w 3167742"/>
              <a:gd name="connsiteY11" fmla="*/ 0 h 3881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7742" h="3881535">
                <a:moveTo>
                  <a:pt x="0" y="3219062"/>
                </a:moveTo>
                <a:lnTo>
                  <a:pt x="335902" y="51319"/>
                </a:lnTo>
                <a:lnTo>
                  <a:pt x="415212" y="1782147"/>
                </a:lnTo>
                <a:lnTo>
                  <a:pt x="928395" y="3135086"/>
                </a:lnTo>
                <a:lnTo>
                  <a:pt x="1198983" y="3881535"/>
                </a:lnTo>
                <a:lnTo>
                  <a:pt x="1264297" y="1730829"/>
                </a:lnTo>
                <a:lnTo>
                  <a:pt x="1628825" y="926585"/>
                </a:lnTo>
                <a:lnTo>
                  <a:pt x="1917440" y="3125756"/>
                </a:lnTo>
                <a:lnTo>
                  <a:pt x="2710633" y="3139389"/>
                </a:lnTo>
                <a:lnTo>
                  <a:pt x="2648082" y="1741518"/>
                </a:lnTo>
                <a:lnTo>
                  <a:pt x="2817844" y="942392"/>
                </a:lnTo>
                <a:lnTo>
                  <a:pt x="3167742" y="0"/>
                </a:lnTo>
              </a:path>
            </a:pathLst>
          </a:custGeom>
          <a:noFill/>
          <a:ln w="57150">
            <a:solidFill>
              <a:srgbClr val="00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TextBox 32"/>
          <p:cNvSpPr txBox="1"/>
          <p:nvPr/>
        </p:nvSpPr>
        <p:spPr>
          <a:xfrm>
            <a:off x="5916771" y="737814"/>
            <a:ext cx="6187632" cy="590931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lvl="0"/>
            <a:r>
              <a:rPr lang="en-GB" dirty="0">
                <a:latin typeface="Arial" panose="020B0604020202020204" pitchFamily="34" charset="0"/>
                <a:cs typeface="Arial" panose="020B0604020202020204" pitchFamily="34" charset="0"/>
              </a:rPr>
              <a:t>The total variance in F2 segregated from the F1 ancestor first into its gametes (array of gametes) and then, when fertilizing its female gametes with its male gametes (i.e. selfing F1), then this segregation ‘became’ the diversity of the F2 generation: This total variance in F2 is  </a:t>
            </a:r>
            <a:r>
              <a:rPr lang="en-GB" dirty="0">
                <a:solidFill>
                  <a:prstClr val="black"/>
                </a:solidFill>
                <a:latin typeface="Arial" panose="020B0604020202020204" pitchFamily="34" charset="0"/>
                <a:cs typeface="Arial" panose="020B0604020202020204" pitchFamily="34" charset="0"/>
              </a:rPr>
              <a:t>σ²</a:t>
            </a:r>
            <a:r>
              <a:rPr lang="en-GB" baseline="-25000" dirty="0">
                <a:solidFill>
                  <a:prstClr val="black"/>
                </a:solidFill>
                <a:latin typeface="Arial" panose="020B0604020202020204" pitchFamily="34" charset="0"/>
                <a:cs typeface="Arial" panose="020B0604020202020204" pitchFamily="34" charset="0"/>
              </a:rPr>
              <a:t>A</a:t>
            </a:r>
            <a:r>
              <a:rPr lang="en-GB" dirty="0">
                <a:solidFill>
                  <a:prstClr val="black"/>
                </a:solidFill>
                <a:latin typeface="Arial" panose="020B0604020202020204" pitchFamily="34" charset="0"/>
                <a:cs typeface="Arial" panose="020B0604020202020204" pitchFamily="34" charset="0"/>
              </a:rPr>
              <a:t>  + σ²</a:t>
            </a:r>
            <a:r>
              <a:rPr lang="en-GB" baseline="-25000" dirty="0">
                <a:solidFill>
                  <a:prstClr val="black"/>
                </a:solidFill>
                <a:latin typeface="Arial" panose="020B0604020202020204" pitchFamily="34" charset="0"/>
                <a:cs typeface="Arial" panose="020B0604020202020204" pitchFamily="34" charset="0"/>
              </a:rPr>
              <a:t>D</a:t>
            </a:r>
            <a:r>
              <a:rPr lang="en-GB" dirty="0">
                <a:solidFill>
                  <a:prstClr val="black"/>
                </a:solidFill>
                <a:latin typeface="Arial" panose="020B0604020202020204" pitchFamily="34" charset="0"/>
                <a:cs typeface="Arial" panose="020B0604020202020204" pitchFamily="34" charset="0"/>
              </a:rPr>
              <a:t>.</a:t>
            </a:r>
            <a:endParaRPr lang="en-GB" sz="1200" dirty="0">
              <a:solidFill>
                <a:prstClr val="black"/>
              </a:solidFill>
              <a:latin typeface="Arial" panose="020B0604020202020204" pitchFamily="34" charset="0"/>
              <a:cs typeface="Arial" panose="020B0604020202020204" pitchFamily="34" charset="0"/>
            </a:endParaRPr>
          </a:p>
          <a:p>
            <a:pPr lvl="0"/>
            <a:endParaRPr lang="en-GB" sz="1200" dirty="0">
              <a:solidFill>
                <a:prstClr val="black"/>
              </a:solidFill>
              <a:latin typeface="Arial" panose="020B0604020202020204" pitchFamily="34" charset="0"/>
              <a:cs typeface="Arial" panose="020B0604020202020204" pitchFamily="34" charset="0"/>
            </a:endParaRPr>
          </a:p>
          <a:p>
            <a:pPr lvl="0"/>
            <a:r>
              <a:rPr lang="en-GB" dirty="0">
                <a:solidFill>
                  <a:prstClr val="black"/>
                </a:solidFill>
                <a:latin typeface="Arial" panose="020B0604020202020204" pitchFamily="34" charset="0"/>
                <a:cs typeface="Arial" panose="020B0604020202020204" pitchFamily="34" charset="0"/>
              </a:rPr>
              <a:t>Harvesting the selfed seed of all (N=∞; no </a:t>
            </a:r>
            <a:r>
              <a:rPr lang="en-GB" dirty="0" err="1">
                <a:solidFill>
                  <a:prstClr val="black"/>
                </a:solidFill>
                <a:latin typeface="Arial" panose="020B0604020202020204" pitchFamily="34" charset="0"/>
                <a:cs typeface="Arial" panose="020B0604020202020204" pitchFamily="34" charset="0"/>
              </a:rPr>
              <a:t>Sel</a:t>
            </a:r>
            <a:r>
              <a:rPr lang="en-GB" dirty="0">
                <a:solidFill>
                  <a:prstClr val="black"/>
                </a:solidFill>
                <a:latin typeface="Arial" panose="020B0604020202020204" pitchFamily="34" charset="0"/>
                <a:cs typeface="Arial" panose="020B0604020202020204" pitchFamily="34" charset="0"/>
              </a:rPr>
              <a:t>-</a:t>
            </a:r>
            <a:r>
              <a:rPr lang="en-GB" dirty="0" err="1">
                <a:solidFill>
                  <a:prstClr val="black"/>
                </a:solidFill>
                <a:latin typeface="Arial" panose="020B0604020202020204" pitchFamily="34" charset="0"/>
                <a:cs typeface="Arial" panose="020B0604020202020204" pitchFamily="34" charset="0"/>
              </a:rPr>
              <a:t>Mut</a:t>
            </a:r>
            <a:r>
              <a:rPr lang="en-GB" dirty="0">
                <a:solidFill>
                  <a:prstClr val="black"/>
                </a:solidFill>
                <a:latin typeface="Arial" panose="020B0604020202020204" pitchFamily="34" charset="0"/>
                <a:cs typeface="Arial" panose="020B0604020202020204" pitchFamily="34" charset="0"/>
              </a:rPr>
              <a:t>-</a:t>
            </a:r>
            <a:r>
              <a:rPr lang="en-GB" dirty="0" err="1">
                <a:solidFill>
                  <a:prstClr val="black"/>
                </a:solidFill>
                <a:latin typeface="Arial" panose="020B0604020202020204" pitchFamily="34" charset="0"/>
                <a:cs typeface="Arial" panose="020B0604020202020204" pitchFamily="34" charset="0"/>
              </a:rPr>
              <a:t>Migr</a:t>
            </a:r>
            <a:r>
              <a:rPr lang="en-GB" dirty="0">
                <a:solidFill>
                  <a:prstClr val="black"/>
                </a:solidFill>
                <a:latin typeface="Arial" panose="020B0604020202020204" pitchFamily="34" charset="0"/>
                <a:cs typeface="Arial" panose="020B0604020202020204" pitchFamily="34" charset="0"/>
              </a:rPr>
              <a:t>-Drift) F2-individuals and assessing that offspring (F3, Total Bulk), this yields (usually) an increase in genetic diversity. </a:t>
            </a:r>
            <a:endParaRPr lang="en-GB" sz="1200" dirty="0">
              <a:solidFill>
                <a:prstClr val="black"/>
              </a:solidFill>
              <a:latin typeface="Arial" panose="020B0604020202020204" pitchFamily="34" charset="0"/>
              <a:cs typeface="Arial" panose="020B0604020202020204" pitchFamily="34" charset="0"/>
            </a:endParaRPr>
          </a:p>
          <a:p>
            <a:pPr lvl="0"/>
            <a:endParaRPr lang="en-GB" sz="1200" dirty="0">
              <a:solidFill>
                <a:prstClr val="black"/>
              </a:solidFill>
              <a:latin typeface="Arial" panose="020B0604020202020204" pitchFamily="34" charset="0"/>
              <a:cs typeface="Arial" panose="020B0604020202020204" pitchFamily="34" charset="0"/>
            </a:endParaRPr>
          </a:p>
          <a:p>
            <a:pPr lvl="0"/>
            <a:r>
              <a:rPr lang="en-GB" dirty="0">
                <a:solidFill>
                  <a:prstClr val="black"/>
                </a:solidFill>
                <a:latin typeface="Arial" panose="020B0604020202020204" pitchFamily="34" charset="0"/>
                <a:cs typeface="Arial" panose="020B0604020202020204" pitchFamily="34" charset="0"/>
              </a:rPr>
              <a:t>Additive variance </a:t>
            </a:r>
            <a:r>
              <a:rPr lang="en-GB" dirty="0">
                <a:solidFill>
                  <a:srgbClr val="0000FF"/>
                </a:solidFill>
                <a:latin typeface="Arial" panose="020B0604020202020204" pitchFamily="34" charset="0"/>
                <a:cs typeface="Arial" panose="020B0604020202020204" pitchFamily="34" charset="0"/>
              </a:rPr>
              <a:t>increased</a:t>
            </a:r>
            <a:r>
              <a:rPr lang="en-GB" dirty="0">
                <a:solidFill>
                  <a:prstClr val="black"/>
                </a:solidFill>
                <a:latin typeface="Arial" panose="020B0604020202020204" pitchFamily="34" charset="0"/>
                <a:cs typeface="Arial" panose="020B0604020202020204" pitchFamily="34" charset="0"/>
              </a:rPr>
              <a:t> by an additional 50% of what has been in generation F2. </a:t>
            </a:r>
            <a:endParaRPr lang="en-GB" sz="1200" dirty="0">
              <a:solidFill>
                <a:prstClr val="black"/>
              </a:solidFill>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Dominance? D</a:t>
            </a:r>
            <a:r>
              <a:rPr lang="en-GB" dirty="0">
                <a:solidFill>
                  <a:prstClr val="black"/>
                </a:solidFill>
                <a:latin typeface="Arial" panose="020B0604020202020204" pitchFamily="34" charset="0"/>
                <a:cs typeface="Arial" panose="020B0604020202020204" pitchFamily="34" charset="0"/>
              </a:rPr>
              <a:t>ominance variance in F3 </a:t>
            </a:r>
            <a:r>
              <a:rPr lang="en-GB" dirty="0">
                <a:solidFill>
                  <a:srgbClr val="0000FF"/>
                </a:solidFill>
                <a:latin typeface="Arial" panose="020B0604020202020204" pitchFamily="34" charset="0"/>
                <a:cs typeface="Arial" panose="020B0604020202020204" pitchFamily="34" charset="0"/>
              </a:rPr>
              <a:t>decreased</a:t>
            </a:r>
            <a:r>
              <a:rPr lang="en-GB" dirty="0">
                <a:solidFill>
                  <a:prstClr val="black"/>
                </a:solidFill>
                <a:latin typeface="Arial" panose="020B0604020202020204" pitchFamily="34" charset="0"/>
                <a:cs typeface="Arial" panose="020B0604020202020204" pitchFamily="34" charset="0"/>
              </a:rPr>
              <a:t> to 75% of what has been in F2. F</a:t>
            </a:r>
            <a:r>
              <a:rPr lang="en-GB" dirty="0">
                <a:latin typeface="Arial" panose="020B0604020202020204" pitchFamily="34" charset="0"/>
                <a:cs typeface="Arial" panose="020B0604020202020204" pitchFamily="34" charset="0"/>
              </a:rPr>
              <a:t>3 is expectedly half as </a:t>
            </a:r>
            <a:r>
              <a:rPr lang="en-GB" dirty="0" err="1">
                <a:latin typeface="Arial" panose="020B0604020202020204" pitchFamily="34" charset="0"/>
                <a:cs typeface="Arial" panose="020B0604020202020204" pitchFamily="34" charset="0"/>
              </a:rPr>
              <a:t>heterozy-gous</a:t>
            </a:r>
            <a:r>
              <a:rPr lang="en-GB" dirty="0">
                <a:latin typeface="Arial" panose="020B0604020202020204" pitchFamily="34" charset="0"/>
                <a:cs typeface="Arial" panose="020B0604020202020204" pitchFamily="34" charset="0"/>
              </a:rPr>
              <a:t> as F2, hence, compared to F2, in F3 only </a:t>
            </a:r>
            <a:r>
              <a:rPr lang="en-GB" dirty="0">
                <a:solidFill>
                  <a:srgbClr val="0000FF"/>
                </a:solidFill>
                <a:latin typeface="Arial" panose="020B0604020202020204" pitchFamily="34" charset="0"/>
                <a:cs typeface="Arial" panose="020B0604020202020204" pitchFamily="34" charset="0"/>
              </a:rPr>
              <a:t>half</a:t>
            </a:r>
            <a:r>
              <a:rPr lang="en-GB" dirty="0">
                <a:latin typeface="Arial" panose="020B0604020202020204" pitchFamily="34" charset="0"/>
                <a:cs typeface="Arial" panose="020B0604020202020204" pitchFamily="34" charset="0"/>
              </a:rPr>
              <a:t> as many  individuals express the d effect. Yet, </a:t>
            </a:r>
            <a:r>
              <a:rPr lang="en-GB" dirty="0">
                <a:solidFill>
                  <a:srgbClr val="0000FF"/>
                </a:solidFill>
                <a:latin typeface="Arial" panose="020B0604020202020204" pitchFamily="34" charset="0"/>
                <a:cs typeface="Arial" panose="020B0604020202020204" pitchFamily="34" charset="0"/>
              </a:rPr>
              <a:t>σ²</a:t>
            </a:r>
            <a:r>
              <a:rPr lang="en-GB" baseline="-25000" dirty="0">
                <a:solidFill>
                  <a:srgbClr val="0000FF"/>
                </a:solidFill>
                <a:latin typeface="Arial" panose="020B0604020202020204" pitchFamily="34" charset="0"/>
                <a:cs typeface="Arial" panose="020B0604020202020204" pitchFamily="34" charset="0"/>
              </a:rPr>
              <a:t>D</a:t>
            </a:r>
            <a:r>
              <a:rPr lang="en-GB" dirty="0">
                <a:solidFill>
                  <a:srgbClr val="0000FF"/>
                </a:solidFill>
                <a:latin typeface="Arial" panose="020B0604020202020204" pitchFamily="34" charset="0"/>
                <a:cs typeface="Arial" panose="020B0604020202020204" pitchFamily="34" charset="0"/>
              </a:rPr>
              <a:t> is not </a:t>
            </a:r>
            <a:r>
              <a:rPr lang="en-GB" dirty="0" err="1">
                <a:solidFill>
                  <a:srgbClr val="0000FF"/>
                </a:solidFill>
                <a:latin typeface="Arial" panose="020B0604020202020204" pitchFamily="34" charset="0"/>
                <a:cs typeface="Arial" panose="020B0604020202020204" pitchFamily="34" charset="0"/>
              </a:rPr>
              <a:t>halfed</a:t>
            </a:r>
            <a:r>
              <a:rPr lang="en-GB" dirty="0">
                <a:latin typeface="Arial" panose="020B0604020202020204" pitchFamily="34" charset="0"/>
                <a:cs typeface="Arial" panose="020B0604020202020204" pitchFamily="34" charset="0"/>
              </a:rPr>
              <a:t>; this is because in parallel, the generation mean changed, from ½ d in F2 to ¼ d in F3 (per locus). This causes a decay of σ²</a:t>
            </a:r>
            <a:r>
              <a:rPr lang="en-GB" baseline="-25000" dirty="0">
                <a:latin typeface="Arial" panose="020B0604020202020204" pitchFamily="34" charset="0"/>
                <a:cs typeface="Arial" panose="020B0604020202020204" pitchFamily="34" charset="0"/>
              </a:rPr>
              <a:t>D</a:t>
            </a:r>
            <a:r>
              <a:rPr lang="en-GB" dirty="0">
                <a:latin typeface="Arial" panose="020B0604020202020204" pitchFamily="34" charset="0"/>
                <a:cs typeface="Arial" panose="020B0604020202020204" pitchFamily="34" charset="0"/>
              </a:rPr>
              <a:t> which is not linear connected to the sequence of selfing generations (not linear to the </a:t>
            </a:r>
            <a:r>
              <a:rPr lang="en-GB" dirty="0" err="1">
                <a:latin typeface="Arial" panose="020B0604020202020204" pitchFamily="34" charset="0"/>
                <a:cs typeface="Arial" panose="020B0604020202020204" pitchFamily="34" charset="0"/>
              </a:rPr>
              <a:t>Inbree</a:t>
            </a:r>
            <a:r>
              <a:rPr lang="en-GB" dirty="0">
                <a:latin typeface="Arial" panose="020B0604020202020204" pitchFamily="34" charset="0"/>
                <a:cs typeface="Arial" panose="020B0604020202020204" pitchFamily="34" charset="0"/>
              </a:rPr>
              <a:t>-ding Coefficient F).</a:t>
            </a:r>
          </a:p>
        </p:txBody>
      </p:sp>
      <p:sp>
        <p:nvSpPr>
          <p:cNvPr id="2" name="Textfeld 5"/>
          <p:cNvSpPr txBox="1"/>
          <p:nvPr/>
        </p:nvSpPr>
        <p:spPr>
          <a:xfrm>
            <a:off x="11409831" y="6408088"/>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28</a:t>
            </a:fld>
            <a:endParaRPr lang="en-GB" dirty="0"/>
          </a:p>
        </p:txBody>
      </p:sp>
      <p:sp>
        <p:nvSpPr>
          <p:cNvPr id="38" name="TextBox 37"/>
          <p:cNvSpPr txBox="1"/>
          <p:nvPr/>
        </p:nvSpPr>
        <p:spPr>
          <a:xfrm>
            <a:off x="106140" y="6291811"/>
            <a:ext cx="2906019" cy="338554"/>
          </a:xfrm>
          <a:prstGeom prst="rect">
            <a:avLst/>
          </a:prstGeom>
          <a:solidFill>
            <a:srgbClr val="00FFFF"/>
          </a:solidFill>
          <a:effectLst>
            <a:outerShdw blurRad="50800" dist="38100" dir="2700000" algn="tl" rotWithShape="0">
              <a:prstClr val="black">
                <a:alpha val="40000"/>
              </a:prstClr>
            </a:outerShdw>
          </a:effectLst>
        </p:spPr>
        <p:txBody>
          <a:bodyPr wrap="square" rtlCol="0">
            <a:spAutoFit/>
          </a:bodyPr>
          <a:lstStyle/>
          <a:p>
            <a:r>
              <a:rPr lang="en-GB" sz="1600" b="1" dirty="0">
                <a:latin typeface="Arial" panose="020B0604020202020204" pitchFamily="34" charset="0"/>
                <a:cs typeface="Arial" panose="020B0604020202020204" pitchFamily="34" charset="0"/>
              </a:rPr>
              <a:t>Total variance in F3 bulk</a:t>
            </a:r>
          </a:p>
        </p:txBody>
      </p:sp>
      <p:sp>
        <p:nvSpPr>
          <p:cNvPr id="43" name="TextBox 42"/>
          <p:cNvSpPr txBox="1"/>
          <p:nvPr/>
        </p:nvSpPr>
        <p:spPr>
          <a:xfrm>
            <a:off x="2975207" y="6298473"/>
            <a:ext cx="2906019" cy="338554"/>
          </a:xfrm>
          <a:prstGeom prst="rect">
            <a:avLst/>
          </a:prstGeom>
          <a:solidFill>
            <a:srgbClr val="00FFFF"/>
          </a:solidFill>
          <a:effectLst>
            <a:outerShdw blurRad="50800" dist="38100" dir="2700000" algn="tl" rotWithShape="0">
              <a:prstClr val="black">
                <a:alpha val="40000"/>
              </a:prstClr>
            </a:outerShdw>
          </a:effectLst>
        </p:spPr>
        <p:txBody>
          <a:bodyPr wrap="square" rtlCol="0">
            <a:spAutoFit/>
          </a:bodyPr>
          <a:lstStyle/>
          <a:p>
            <a:r>
              <a:rPr lang="en-GB" sz="1600" b="1" dirty="0">
                <a:latin typeface="Arial" panose="020B0604020202020204" pitchFamily="34" charset="0"/>
                <a:cs typeface="Arial" panose="020B0604020202020204" pitchFamily="34" charset="0"/>
              </a:rPr>
              <a:t>1.5  σ²</a:t>
            </a:r>
            <a:r>
              <a:rPr lang="en-GB" sz="1600" b="1" baseline="-25000" dirty="0">
                <a:latin typeface="Arial" panose="020B0604020202020204" pitchFamily="34" charset="0"/>
                <a:cs typeface="Arial" panose="020B0604020202020204" pitchFamily="34" charset="0"/>
              </a:rPr>
              <a:t>A</a:t>
            </a:r>
            <a:r>
              <a:rPr lang="en-GB" sz="1600" b="1" dirty="0">
                <a:latin typeface="Arial" panose="020B0604020202020204" pitchFamily="34" charset="0"/>
                <a:cs typeface="Arial" panose="020B0604020202020204" pitchFamily="34" charset="0"/>
              </a:rPr>
              <a:t>  + 0.75 σ²</a:t>
            </a:r>
            <a:r>
              <a:rPr lang="en-GB" sz="1600" b="1" baseline="-25000" dirty="0">
                <a:latin typeface="Arial" panose="020B0604020202020204" pitchFamily="34" charset="0"/>
                <a:cs typeface="Arial" panose="020B0604020202020204" pitchFamily="34" charset="0"/>
              </a:rPr>
              <a:t>D</a:t>
            </a:r>
            <a:endParaRPr lang="en-GB" sz="1600" dirty="0">
              <a:latin typeface="Arial" panose="020B0604020202020204" pitchFamily="34" charset="0"/>
              <a:cs typeface="Arial" panose="020B0604020202020204" pitchFamily="34" charset="0"/>
            </a:endParaRPr>
          </a:p>
        </p:txBody>
      </p:sp>
      <p:sp>
        <p:nvSpPr>
          <p:cNvPr id="55" name="TextBox 54"/>
          <p:cNvSpPr txBox="1"/>
          <p:nvPr/>
        </p:nvSpPr>
        <p:spPr>
          <a:xfrm>
            <a:off x="93734" y="5864737"/>
            <a:ext cx="2906019" cy="338554"/>
          </a:xfrm>
          <a:prstGeom prst="rect">
            <a:avLst/>
          </a:prstGeom>
          <a:solidFill>
            <a:schemeClr val="bg1"/>
          </a:solidFill>
          <a:ln w="57150">
            <a:solidFill>
              <a:schemeClr val="tx1"/>
            </a:solidFill>
          </a:ln>
          <a:effectLst>
            <a:outerShdw blurRad="50800" dist="38100" dir="2700000" algn="tl" rotWithShape="0">
              <a:prstClr val="black">
                <a:alpha val="40000"/>
              </a:prstClr>
            </a:outerShdw>
          </a:effectLst>
        </p:spPr>
        <p:txBody>
          <a:bodyPr wrap="square" rtlCol="0">
            <a:spAutoFit/>
          </a:bodyPr>
          <a:lstStyle/>
          <a:p>
            <a:r>
              <a:rPr lang="en-GB" sz="1600" b="1" dirty="0">
                <a:latin typeface="Arial" panose="020B0604020202020204" pitchFamily="34" charset="0"/>
                <a:cs typeface="Arial" panose="020B0604020202020204" pitchFamily="34" charset="0"/>
              </a:rPr>
              <a:t>Total variance in F2 </a:t>
            </a:r>
          </a:p>
        </p:txBody>
      </p:sp>
      <p:sp>
        <p:nvSpPr>
          <p:cNvPr id="56" name="TextBox 55"/>
          <p:cNvSpPr txBox="1"/>
          <p:nvPr/>
        </p:nvSpPr>
        <p:spPr>
          <a:xfrm>
            <a:off x="2962801" y="5860767"/>
            <a:ext cx="2906019" cy="338554"/>
          </a:xfrm>
          <a:prstGeom prst="rect">
            <a:avLst/>
          </a:prstGeom>
          <a:solidFill>
            <a:schemeClr val="bg1"/>
          </a:solidFill>
          <a:ln w="57150">
            <a:solidFill>
              <a:schemeClr val="tx1"/>
            </a:solidFill>
          </a:ln>
          <a:effectLst>
            <a:outerShdw blurRad="50800" dist="38100" dir="2700000" algn="tl" rotWithShape="0">
              <a:prstClr val="black">
                <a:alpha val="40000"/>
              </a:prstClr>
            </a:outerShdw>
          </a:effectLst>
        </p:spPr>
        <p:txBody>
          <a:bodyPr wrap="square" rtlCol="0">
            <a:spAutoFit/>
          </a:bodyPr>
          <a:lstStyle>
            <a:defPPr>
              <a:defRPr lang="en-US"/>
            </a:defPPr>
            <a:lvl1pPr>
              <a:defRPr sz="1600" b="1">
                <a:latin typeface="Arial" panose="020B0604020202020204" pitchFamily="34" charset="0"/>
                <a:cs typeface="Arial" panose="020B0604020202020204" pitchFamily="34" charset="0"/>
              </a:defRPr>
            </a:lvl1pPr>
          </a:lstStyle>
          <a:p>
            <a:r>
              <a:rPr lang="en-GB" dirty="0"/>
              <a:t>1.0  σ²</a:t>
            </a:r>
            <a:r>
              <a:rPr lang="en-GB" baseline="-25000" dirty="0"/>
              <a:t>A</a:t>
            </a:r>
            <a:r>
              <a:rPr lang="en-GB" dirty="0"/>
              <a:t>  + 1.0 σ²</a:t>
            </a:r>
            <a:r>
              <a:rPr lang="en-GB" baseline="-25000" dirty="0"/>
              <a:t>D</a:t>
            </a:r>
          </a:p>
        </p:txBody>
      </p:sp>
      <p:sp>
        <p:nvSpPr>
          <p:cNvPr id="57" name="Rectangle 56"/>
          <p:cNvSpPr/>
          <p:nvPr/>
        </p:nvSpPr>
        <p:spPr>
          <a:xfrm>
            <a:off x="106139" y="775026"/>
            <a:ext cx="1440898" cy="4892128"/>
          </a:xfrm>
          <a:prstGeom prst="rect">
            <a:avLst/>
          </a:prstGeom>
          <a:noFill/>
          <a:ln w="571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7" name="Gerade Verbindung mit Pfeil 6"/>
          <p:cNvCxnSpPr>
            <a:endCxn id="26" idx="9"/>
          </p:cNvCxnSpPr>
          <p:nvPr/>
        </p:nvCxnSpPr>
        <p:spPr>
          <a:xfrm flipH="1" flipV="1">
            <a:off x="4579519" y="3099121"/>
            <a:ext cx="811190" cy="3392058"/>
          </a:xfrm>
          <a:prstGeom prst="straightConnector1">
            <a:avLst/>
          </a:prstGeom>
          <a:ln w="57150">
            <a:solidFill>
              <a:srgbClr val="00FFFF"/>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5" name="Straight Connector 64"/>
          <p:cNvCxnSpPr>
            <a:stCxn id="57" idx="1"/>
            <a:endCxn id="55" idx="1"/>
          </p:cNvCxnSpPr>
          <p:nvPr/>
        </p:nvCxnSpPr>
        <p:spPr>
          <a:xfrm flipH="1">
            <a:off x="93734" y="3221090"/>
            <a:ext cx="12405" cy="281292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7936" y="51318"/>
            <a:ext cx="12150012" cy="461665"/>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Just for fun, to visualize what is meant by Total variance in the Total Bulk in F3</a:t>
            </a:r>
          </a:p>
        </p:txBody>
      </p:sp>
    </p:spTree>
    <p:extLst>
      <p:ext uri="{BB962C8B-B14F-4D97-AF65-F5344CB8AC3E}">
        <p14:creationId xmlns:p14="http://schemas.microsoft.com/office/powerpoint/2010/main" val="949751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6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139" y="782213"/>
            <a:ext cx="5775087" cy="4984105"/>
          </a:xfrm>
          <a:prstGeom prst="rect">
            <a:avLst/>
          </a:prstGeom>
          <a:effectLst>
            <a:outerShdw blurRad="50800" dist="38100" dir="2700000" algn="tl" rotWithShape="0">
              <a:prstClr val="black">
                <a:alpha val="40000"/>
              </a:prstClr>
            </a:outerShdw>
          </a:effectLst>
        </p:spPr>
      </p:pic>
      <p:sp>
        <p:nvSpPr>
          <p:cNvPr id="21" name="TextBox 20"/>
          <p:cNvSpPr txBox="1"/>
          <p:nvPr/>
        </p:nvSpPr>
        <p:spPr>
          <a:xfrm>
            <a:off x="181947" y="814868"/>
            <a:ext cx="1296955" cy="369332"/>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dirty="0">
                <a:latin typeface="Arial Narrow" panose="020B0606020202030204" pitchFamily="34" charset="0"/>
                <a:cs typeface="Arial" panose="020B0604020202020204" pitchFamily="34" charset="0"/>
              </a:rPr>
              <a:t>F2 total bulk</a:t>
            </a:r>
          </a:p>
        </p:txBody>
      </p:sp>
      <p:sp>
        <p:nvSpPr>
          <p:cNvPr id="29" name="TextBox 28"/>
          <p:cNvSpPr txBox="1"/>
          <p:nvPr/>
        </p:nvSpPr>
        <p:spPr>
          <a:xfrm>
            <a:off x="41988" y="51318"/>
            <a:ext cx="1215001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To visualize what is meant by ‚Variance </a:t>
            </a:r>
            <a:r>
              <a:rPr lang="en-GB" sz="2400" dirty="0">
                <a:solidFill>
                  <a:srgbClr val="0000FF"/>
                </a:solidFill>
                <a:latin typeface="Arial" panose="020B0604020202020204" pitchFamily="34" charset="0"/>
                <a:cs typeface="Arial" panose="020B0604020202020204" pitchFamily="34" charset="0"/>
              </a:rPr>
              <a:t>between</a:t>
            </a:r>
            <a:r>
              <a:rPr lang="en-GB" sz="2400" dirty="0">
                <a:latin typeface="Arial" panose="020B0604020202020204" pitchFamily="34" charset="0"/>
                <a:cs typeface="Arial" panose="020B0604020202020204" pitchFamily="34" charset="0"/>
              </a:rPr>
              <a:t> F3-lines ‘</a:t>
            </a:r>
          </a:p>
        </p:txBody>
      </p:sp>
      <p:sp>
        <p:nvSpPr>
          <p:cNvPr id="33" name="TextBox 32"/>
          <p:cNvSpPr txBox="1"/>
          <p:nvPr/>
        </p:nvSpPr>
        <p:spPr>
          <a:xfrm>
            <a:off x="5991638" y="775025"/>
            <a:ext cx="6119498" cy="4893647"/>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Different from F2, where there is no meaningful grouping of individuals (I wrote so earlier, indeed) … here, in F3, we have two layers of variance.</a:t>
            </a:r>
          </a:p>
          <a:p>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One layer is the ‚echo‘ of the variance that was between the F2-individuals and is now inherited into ‚between-the-F3-lines‘. Indeed, with N=∞ individuals per F2-line (well, just say ‚many‘), all alleles that existed ‚in‘ any F2-indivi-dual will be existing in the F3-offspring derived from it, in same frequency (0% or 100% or 50%, of course). Hence, it is </a:t>
            </a:r>
            <a:r>
              <a:rPr lang="en-GB" dirty="0">
                <a:solidFill>
                  <a:srgbClr val="0000FF"/>
                </a:solidFill>
                <a:latin typeface="Arial" panose="020B0604020202020204" pitchFamily="34" charset="0"/>
                <a:cs typeface="Arial" panose="020B0604020202020204" pitchFamily="34" charset="0"/>
              </a:rPr>
              <a:t>not too astonishing </a:t>
            </a:r>
            <a:r>
              <a:rPr lang="en-GB" dirty="0">
                <a:latin typeface="Arial" panose="020B0604020202020204" pitchFamily="34" charset="0"/>
                <a:cs typeface="Arial" panose="020B0604020202020204" pitchFamily="34" charset="0"/>
              </a:rPr>
              <a:t>that (the mean of all members of) each F3-line </a:t>
            </a:r>
            <a:r>
              <a:rPr lang="en-GB" dirty="0">
                <a:solidFill>
                  <a:schemeClr val="tx1">
                    <a:lumMod val="50000"/>
                    <a:lumOff val="50000"/>
                  </a:schemeClr>
                </a:solidFill>
                <a:latin typeface="Arial" panose="020B0604020202020204" pitchFamily="34" charset="0"/>
                <a:cs typeface="Arial" panose="020B0604020202020204" pitchFamily="34" charset="0"/>
              </a:rPr>
              <a:t>kind-of</a:t>
            </a:r>
            <a:r>
              <a:rPr lang="en-GB" dirty="0">
                <a:latin typeface="Arial" panose="020B0604020202020204" pitchFamily="34" charset="0"/>
                <a:cs typeface="Arial" panose="020B0604020202020204" pitchFamily="34" charset="0"/>
              </a:rPr>
              <a:t> corresponds to the value of its actual F2-ancestral individual.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 </a:t>
            </a:r>
            <a:r>
              <a:rPr lang="en-GB" dirty="0">
                <a:solidFill>
                  <a:srgbClr val="0000FF"/>
                </a:solidFill>
                <a:latin typeface="Arial" panose="020B0604020202020204" pitchFamily="34" charset="0"/>
                <a:cs typeface="Arial" panose="020B0604020202020204" pitchFamily="34" charset="0"/>
              </a:rPr>
              <a:t>not too astonishing </a:t>
            </a:r>
            <a:r>
              <a:rPr lang="en-GB" dirty="0">
                <a:latin typeface="Arial" panose="020B0604020202020204" pitchFamily="34" charset="0"/>
                <a:cs typeface="Arial" panose="020B0604020202020204" pitchFamily="34" charset="0"/>
              </a:rPr>
              <a:t>that basically genetic variance in F2 is translated into genetic variance </a:t>
            </a:r>
            <a:r>
              <a:rPr lang="en-GB" dirty="0">
                <a:solidFill>
                  <a:srgbClr val="0000FF"/>
                </a:solidFill>
                <a:latin typeface="Arial" panose="020B0604020202020204" pitchFamily="34" charset="0"/>
                <a:cs typeface="Arial" panose="020B0604020202020204" pitchFamily="34" charset="0"/>
              </a:rPr>
              <a:t>between</a:t>
            </a:r>
            <a:r>
              <a:rPr lang="en-GB" dirty="0">
                <a:latin typeface="Arial" panose="020B0604020202020204" pitchFamily="34" charset="0"/>
                <a:cs typeface="Arial" panose="020B0604020202020204" pitchFamily="34" charset="0"/>
              </a:rPr>
              <a:t> F3-lines (at least as far as additive gene action is concerned).</a:t>
            </a:r>
          </a:p>
        </p:txBody>
      </p:sp>
      <p:sp>
        <p:nvSpPr>
          <p:cNvPr id="2" name="Textfeld 5"/>
          <p:cNvSpPr txBox="1"/>
          <p:nvPr/>
        </p:nvSpPr>
        <p:spPr>
          <a:xfrm>
            <a:off x="11328964" y="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29</a:t>
            </a:fld>
            <a:endParaRPr lang="en-GB" dirty="0"/>
          </a:p>
        </p:txBody>
      </p:sp>
      <p:grpSp>
        <p:nvGrpSpPr>
          <p:cNvPr id="16" name="Group 15"/>
          <p:cNvGrpSpPr/>
          <p:nvPr/>
        </p:nvGrpSpPr>
        <p:grpSpPr>
          <a:xfrm>
            <a:off x="5412476" y="1247067"/>
            <a:ext cx="312893" cy="4288302"/>
            <a:chOff x="5412476" y="1247067"/>
            <a:chExt cx="312893" cy="4288302"/>
          </a:xfrm>
        </p:grpSpPr>
        <p:sp>
          <p:nvSpPr>
            <p:cNvPr id="49" name="Ellipse 19"/>
            <p:cNvSpPr>
              <a:spLocks noChangeAspect="1"/>
            </p:cNvSpPr>
            <p:nvPr/>
          </p:nvSpPr>
          <p:spPr>
            <a:xfrm>
              <a:off x="5412476" y="1247067"/>
              <a:ext cx="304034" cy="304000"/>
            </a:xfrm>
            <a:prstGeom prst="ellipse">
              <a:avLst/>
            </a:prstGeom>
            <a:solidFill>
              <a:schemeClr val="tx1"/>
            </a:solidFill>
            <a:ln w="762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0" name="Ellipse 36"/>
            <p:cNvSpPr>
              <a:spLocks noChangeAspect="1"/>
            </p:cNvSpPr>
            <p:nvPr/>
          </p:nvSpPr>
          <p:spPr>
            <a:xfrm>
              <a:off x="5412476" y="2235067"/>
              <a:ext cx="304034" cy="304000"/>
            </a:xfrm>
            <a:prstGeom prst="ellipse">
              <a:avLst/>
            </a:prstGeom>
            <a:solidFill>
              <a:schemeClr val="tx1"/>
            </a:solidFill>
            <a:ln w="762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1" name="Ellipse 37"/>
            <p:cNvSpPr>
              <a:spLocks noChangeAspect="1"/>
            </p:cNvSpPr>
            <p:nvPr/>
          </p:nvSpPr>
          <p:spPr>
            <a:xfrm>
              <a:off x="5412476" y="2985406"/>
              <a:ext cx="304034" cy="304000"/>
            </a:xfrm>
            <a:prstGeom prst="ellipse">
              <a:avLst/>
            </a:prstGeom>
            <a:solidFill>
              <a:schemeClr val="tx1"/>
            </a:solidFill>
            <a:ln w="762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2" name="Ellipse 38"/>
            <p:cNvSpPr>
              <a:spLocks noChangeAspect="1"/>
            </p:cNvSpPr>
            <p:nvPr/>
          </p:nvSpPr>
          <p:spPr>
            <a:xfrm>
              <a:off x="5412476" y="3729620"/>
              <a:ext cx="304034" cy="304000"/>
            </a:xfrm>
            <a:prstGeom prst="ellipse">
              <a:avLst/>
            </a:prstGeom>
            <a:solidFill>
              <a:schemeClr val="tx1"/>
            </a:solidFill>
            <a:ln w="762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3" name="Ellipse 39"/>
            <p:cNvSpPr>
              <a:spLocks noChangeAspect="1"/>
            </p:cNvSpPr>
            <p:nvPr/>
          </p:nvSpPr>
          <p:spPr>
            <a:xfrm>
              <a:off x="5412476" y="4510126"/>
              <a:ext cx="304034" cy="304000"/>
            </a:xfrm>
            <a:prstGeom prst="ellipse">
              <a:avLst/>
            </a:prstGeom>
            <a:solidFill>
              <a:schemeClr val="tx1"/>
            </a:solidFill>
            <a:ln w="762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54" name="Gerade Verbindung mit Pfeil 40"/>
            <p:cNvCxnSpPr>
              <a:cxnSpLocks noChangeAspect="1"/>
              <a:stCxn id="56" idx="6"/>
              <a:endCxn id="49" idx="6"/>
            </p:cNvCxnSpPr>
            <p:nvPr/>
          </p:nvCxnSpPr>
          <p:spPr>
            <a:xfrm flipH="1" flipV="1">
              <a:off x="5716510" y="1399067"/>
              <a:ext cx="8859" cy="3984302"/>
            </a:xfrm>
            <a:prstGeom prst="straightConnector1">
              <a:avLst/>
            </a:prstGeom>
            <a:ln w="57150">
              <a:solidFill>
                <a:srgbClr val="00CC00"/>
              </a:solidFill>
              <a:headEnd type="oval"/>
              <a:tailEnd type="oval"/>
            </a:ln>
            <a:effectLst>
              <a:outerShdw blurRad="50800" dist="38100" dir="2700000" algn="tl" rotWithShape="0">
                <a:schemeClr val="tx1">
                  <a:alpha val="40000"/>
                </a:schemeClr>
              </a:outerShdw>
            </a:effectLst>
          </p:spPr>
          <p:style>
            <a:lnRef idx="1">
              <a:schemeClr val="accent1"/>
            </a:lnRef>
            <a:fillRef idx="0">
              <a:schemeClr val="accent1"/>
            </a:fillRef>
            <a:effectRef idx="0">
              <a:schemeClr val="accent1"/>
            </a:effectRef>
            <a:fontRef idx="minor">
              <a:schemeClr val="tx1"/>
            </a:fontRef>
          </p:style>
        </p:cxnSp>
        <p:cxnSp>
          <p:nvCxnSpPr>
            <p:cNvPr id="55" name="Gerade Verbindung mit Pfeil 43"/>
            <p:cNvCxnSpPr>
              <a:cxnSpLocks noChangeAspect="1"/>
              <a:endCxn id="49" idx="6"/>
            </p:cNvCxnSpPr>
            <p:nvPr/>
          </p:nvCxnSpPr>
          <p:spPr>
            <a:xfrm flipH="1" flipV="1">
              <a:off x="5716510" y="1399067"/>
              <a:ext cx="8859" cy="4027714"/>
            </a:xfrm>
            <a:prstGeom prst="straightConnector1">
              <a:avLst/>
            </a:prstGeom>
            <a:ln w="12700">
              <a:solidFill>
                <a:schemeClr val="tx1"/>
              </a:solidFill>
              <a:headEnd type="oval"/>
              <a:tailEnd type="oval"/>
            </a:ln>
            <a:effectLst>
              <a:outerShdw blurRad="50800" dist="38100" dir="2700000" algn="tl" rotWithShape="0">
                <a:schemeClr val="tx1">
                  <a:alpha val="40000"/>
                </a:schemeClr>
              </a:outerShdw>
            </a:effectLst>
          </p:spPr>
          <p:style>
            <a:lnRef idx="1">
              <a:schemeClr val="accent1"/>
            </a:lnRef>
            <a:fillRef idx="0">
              <a:schemeClr val="accent1"/>
            </a:fillRef>
            <a:effectRef idx="0">
              <a:schemeClr val="accent1"/>
            </a:effectRef>
            <a:fontRef idx="minor">
              <a:schemeClr val="tx1"/>
            </a:fontRef>
          </p:style>
        </p:cxnSp>
        <p:sp>
          <p:nvSpPr>
            <p:cNvPr id="56" name="Ellipse 39"/>
            <p:cNvSpPr>
              <a:spLocks noChangeAspect="1"/>
            </p:cNvSpPr>
            <p:nvPr/>
          </p:nvSpPr>
          <p:spPr>
            <a:xfrm>
              <a:off x="5421335" y="5231369"/>
              <a:ext cx="304034" cy="304000"/>
            </a:xfrm>
            <a:prstGeom prst="ellipse">
              <a:avLst/>
            </a:prstGeom>
            <a:solidFill>
              <a:schemeClr val="tx1"/>
            </a:solidFill>
            <a:ln w="762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63" name="TextBox 62"/>
          <p:cNvSpPr txBox="1"/>
          <p:nvPr/>
        </p:nvSpPr>
        <p:spPr>
          <a:xfrm>
            <a:off x="2975206" y="6242644"/>
            <a:ext cx="2906020" cy="338554"/>
          </a:xfrm>
          <a:prstGeom prst="rect">
            <a:avLst/>
          </a:prstGeom>
          <a:solidFill>
            <a:srgbClr val="00CC00"/>
          </a:solidFill>
          <a:ln>
            <a:noFill/>
          </a:ln>
        </p:spPr>
        <p:txBody>
          <a:bodyPr wrap="square" rtlCol="0">
            <a:spAutoFit/>
          </a:bodyPr>
          <a:lstStyle/>
          <a:p>
            <a:r>
              <a:rPr lang="en-GB" sz="1600" dirty="0">
                <a:latin typeface="Arial" panose="020B0604020202020204" pitchFamily="34" charset="0"/>
                <a:cs typeface="Arial" panose="020B0604020202020204" pitchFamily="34" charset="0"/>
              </a:rPr>
              <a:t>1.0 σ²</a:t>
            </a:r>
            <a:r>
              <a:rPr lang="en-GB" sz="1600" baseline="-25000" dirty="0">
                <a:latin typeface="Arial" panose="020B0604020202020204" pitchFamily="34" charset="0"/>
                <a:cs typeface="Arial" panose="020B0604020202020204" pitchFamily="34" charset="0"/>
              </a:rPr>
              <a:t>A</a:t>
            </a:r>
            <a:r>
              <a:rPr lang="en-GB" sz="1600" dirty="0">
                <a:latin typeface="Arial" panose="020B0604020202020204" pitchFamily="34" charset="0"/>
                <a:cs typeface="Arial" panose="020B0604020202020204" pitchFamily="34" charset="0"/>
              </a:rPr>
              <a:t>  + 0.25 σ²</a:t>
            </a:r>
            <a:r>
              <a:rPr lang="en-GB" sz="1600" baseline="-25000" dirty="0">
                <a:latin typeface="Arial" panose="020B0604020202020204" pitchFamily="34" charset="0"/>
                <a:cs typeface="Arial" panose="020B0604020202020204" pitchFamily="34" charset="0"/>
              </a:rPr>
              <a:t>D</a:t>
            </a:r>
            <a:r>
              <a:rPr lang="en-GB" sz="1600" dirty="0">
                <a:latin typeface="Arial" panose="020B0604020202020204" pitchFamily="34" charset="0"/>
                <a:cs typeface="Arial" panose="020B0604020202020204" pitchFamily="34" charset="0"/>
              </a:rPr>
              <a:t> </a:t>
            </a:r>
          </a:p>
        </p:txBody>
      </p:sp>
      <p:cxnSp>
        <p:nvCxnSpPr>
          <p:cNvPr id="7" name="Gerade Verbindung mit Pfeil 6"/>
          <p:cNvCxnSpPr/>
          <p:nvPr/>
        </p:nvCxnSpPr>
        <p:spPr>
          <a:xfrm flipV="1">
            <a:off x="2705986" y="5426782"/>
            <a:ext cx="2791046" cy="815862"/>
          </a:xfrm>
          <a:prstGeom prst="straightConnector1">
            <a:avLst/>
          </a:prstGeom>
          <a:ln w="57150">
            <a:solidFill>
              <a:srgbClr val="00B050"/>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8" name="Gerade Verbindung mit Pfeil 6"/>
          <p:cNvCxnSpPr/>
          <p:nvPr/>
        </p:nvCxnSpPr>
        <p:spPr>
          <a:xfrm flipV="1">
            <a:off x="2753833" y="5426782"/>
            <a:ext cx="2743199" cy="815862"/>
          </a:xfrm>
          <a:prstGeom prst="straightConnector1">
            <a:avLst/>
          </a:prstGeom>
          <a:ln w="6350">
            <a:solidFill>
              <a:schemeClr val="tx1"/>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4" name="Rectangle 63"/>
          <p:cNvSpPr/>
          <p:nvPr/>
        </p:nvSpPr>
        <p:spPr>
          <a:xfrm>
            <a:off x="106139" y="775026"/>
            <a:ext cx="1440898" cy="4892128"/>
          </a:xfrm>
          <a:prstGeom prst="rect">
            <a:avLst/>
          </a:prstGeom>
          <a:noFill/>
          <a:ln w="571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0" name="TextBox 59"/>
          <p:cNvSpPr txBox="1"/>
          <p:nvPr/>
        </p:nvSpPr>
        <p:spPr>
          <a:xfrm>
            <a:off x="106139" y="6242644"/>
            <a:ext cx="2906020" cy="338554"/>
          </a:xfrm>
          <a:prstGeom prst="rect">
            <a:avLst/>
          </a:prstGeom>
          <a:solidFill>
            <a:srgbClr val="00CC00"/>
          </a:solidFill>
          <a:ln>
            <a:noFill/>
          </a:ln>
        </p:spPr>
        <p:txBody>
          <a:bodyPr wrap="square" rtlCol="0">
            <a:spAutoFit/>
          </a:bodyPr>
          <a:lstStyle/>
          <a:p>
            <a:r>
              <a:rPr lang="en-GB" sz="1600" dirty="0">
                <a:latin typeface="Arial" panose="020B0604020202020204" pitchFamily="34" charset="0"/>
                <a:cs typeface="Arial" panose="020B0604020202020204" pitchFamily="34" charset="0"/>
              </a:rPr>
              <a:t>Variance </a:t>
            </a:r>
            <a:r>
              <a:rPr lang="en-GB" sz="1600" dirty="0">
                <a:solidFill>
                  <a:srgbClr val="0000FF"/>
                </a:solidFill>
                <a:latin typeface="Arial" panose="020B0604020202020204" pitchFamily="34" charset="0"/>
                <a:cs typeface="Arial" panose="020B0604020202020204" pitchFamily="34" charset="0"/>
              </a:rPr>
              <a:t>between</a:t>
            </a:r>
            <a:r>
              <a:rPr lang="en-GB" sz="1600" dirty="0">
                <a:latin typeface="Arial" panose="020B0604020202020204" pitchFamily="34" charset="0"/>
                <a:cs typeface="Arial" panose="020B0604020202020204" pitchFamily="34" charset="0"/>
              </a:rPr>
              <a:t> F3 lines</a:t>
            </a:r>
          </a:p>
        </p:txBody>
      </p:sp>
      <p:sp>
        <p:nvSpPr>
          <p:cNvPr id="24" name="Rounded Rectangle 23"/>
          <p:cNvSpPr/>
          <p:nvPr/>
        </p:nvSpPr>
        <p:spPr>
          <a:xfrm>
            <a:off x="1738423" y="1020726"/>
            <a:ext cx="3674053" cy="908474"/>
          </a:xfrm>
          <a:prstGeom prst="roundRect">
            <a:avLst/>
          </a:prstGeom>
          <a:noFill/>
          <a:ln w="19050">
            <a:solidFill>
              <a:srgbClr val="00CC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Box 21"/>
          <p:cNvSpPr txBox="1"/>
          <p:nvPr/>
        </p:nvSpPr>
        <p:spPr>
          <a:xfrm>
            <a:off x="1589314" y="814868"/>
            <a:ext cx="1296955" cy="369332"/>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dirty="0">
                <a:latin typeface="Arial Narrow" panose="020B0606020202030204" pitchFamily="34" charset="0"/>
                <a:cs typeface="Arial" panose="020B0604020202020204" pitchFamily="34" charset="0"/>
              </a:rPr>
              <a:t>F3 lines</a:t>
            </a:r>
          </a:p>
        </p:txBody>
      </p:sp>
      <p:sp>
        <p:nvSpPr>
          <p:cNvPr id="65" name="Rounded Rectangle 64"/>
          <p:cNvSpPr/>
          <p:nvPr/>
        </p:nvSpPr>
        <p:spPr>
          <a:xfrm>
            <a:off x="1710070" y="1936388"/>
            <a:ext cx="3674053" cy="713971"/>
          </a:xfrm>
          <a:prstGeom prst="roundRect">
            <a:avLst/>
          </a:prstGeom>
          <a:noFill/>
          <a:ln w="19050">
            <a:solidFill>
              <a:srgbClr val="00CC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6" name="Rounded Rectangle 65"/>
          <p:cNvSpPr/>
          <p:nvPr/>
        </p:nvSpPr>
        <p:spPr>
          <a:xfrm>
            <a:off x="1715386" y="5028484"/>
            <a:ext cx="3674053" cy="599206"/>
          </a:xfrm>
          <a:prstGeom prst="roundRect">
            <a:avLst/>
          </a:prstGeom>
          <a:noFill/>
          <a:ln w="19050">
            <a:solidFill>
              <a:srgbClr val="00CC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7" name="Rounded Rectangle 66"/>
          <p:cNvSpPr/>
          <p:nvPr/>
        </p:nvSpPr>
        <p:spPr>
          <a:xfrm>
            <a:off x="1726019" y="4235313"/>
            <a:ext cx="3674053" cy="793170"/>
          </a:xfrm>
          <a:prstGeom prst="roundRect">
            <a:avLst/>
          </a:prstGeom>
          <a:noFill/>
          <a:ln w="19050">
            <a:solidFill>
              <a:srgbClr val="00CC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8" name="Rounded Rectangle 67"/>
          <p:cNvSpPr/>
          <p:nvPr/>
        </p:nvSpPr>
        <p:spPr>
          <a:xfrm>
            <a:off x="1726018" y="3514154"/>
            <a:ext cx="3674053" cy="721159"/>
          </a:xfrm>
          <a:prstGeom prst="roundRect">
            <a:avLst/>
          </a:prstGeom>
          <a:noFill/>
          <a:ln w="19050">
            <a:solidFill>
              <a:srgbClr val="00CC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9" name="Rounded Rectangle 68"/>
          <p:cNvSpPr/>
          <p:nvPr/>
        </p:nvSpPr>
        <p:spPr>
          <a:xfrm>
            <a:off x="1710070" y="2650360"/>
            <a:ext cx="3674053" cy="839954"/>
          </a:xfrm>
          <a:prstGeom prst="roundRect">
            <a:avLst/>
          </a:prstGeom>
          <a:noFill/>
          <a:ln w="19050">
            <a:solidFill>
              <a:srgbClr val="00CC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0" name="TextBox 69"/>
          <p:cNvSpPr txBox="1"/>
          <p:nvPr/>
        </p:nvSpPr>
        <p:spPr>
          <a:xfrm>
            <a:off x="5923503" y="6158775"/>
            <a:ext cx="6187632" cy="430887"/>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sz="2200" dirty="0">
                <a:solidFill>
                  <a:schemeClr val="tx1">
                    <a:lumMod val="50000"/>
                    <a:lumOff val="50000"/>
                  </a:schemeClr>
                </a:solidFill>
                <a:latin typeface="Arial" panose="020B0604020202020204" pitchFamily="34" charset="0"/>
                <a:cs typeface="Arial" panose="020B0604020202020204" pitchFamily="34" charset="0"/>
              </a:rPr>
              <a:t>Reminder: With p=q=0.5, σ²</a:t>
            </a:r>
            <a:r>
              <a:rPr lang="en-GB" sz="2200" baseline="-25000" dirty="0">
                <a:solidFill>
                  <a:schemeClr val="tx1">
                    <a:lumMod val="50000"/>
                    <a:lumOff val="50000"/>
                  </a:schemeClr>
                </a:solidFill>
                <a:latin typeface="Arial" panose="020B0604020202020204" pitchFamily="34" charset="0"/>
                <a:cs typeface="Arial" panose="020B0604020202020204" pitchFamily="34" charset="0"/>
              </a:rPr>
              <a:t>A</a:t>
            </a:r>
            <a:r>
              <a:rPr lang="en-GB" sz="2200" dirty="0">
                <a:solidFill>
                  <a:schemeClr val="tx1">
                    <a:lumMod val="50000"/>
                    <a:lumOff val="50000"/>
                  </a:schemeClr>
                </a:solidFill>
                <a:latin typeface="Arial" panose="020B0604020202020204" pitchFamily="34" charset="0"/>
                <a:cs typeface="Arial" panose="020B0604020202020204" pitchFamily="34" charset="0"/>
              </a:rPr>
              <a:t> = ½ a²;  σ²</a:t>
            </a:r>
            <a:r>
              <a:rPr lang="en-GB" sz="2200" baseline="-25000" dirty="0">
                <a:solidFill>
                  <a:schemeClr val="tx1">
                    <a:lumMod val="50000"/>
                    <a:lumOff val="50000"/>
                  </a:schemeClr>
                </a:solidFill>
                <a:latin typeface="Arial" panose="020B0604020202020204" pitchFamily="34" charset="0"/>
                <a:cs typeface="Arial" panose="020B0604020202020204" pitchFamily="34" charset="0"/>
              </a:rPr>
              <a:t>D</a:t>
            </a:r>
            <a:r>
              <a:rPr lang="en-GB" sz="2200" dirty="0">
                <a:solidFill>
                  <a:schemeClr val="tx1">
                    <a:lumMod val="50000"/>
                    <a:lumOff val="50000"/>
                  </a:schemeClr>
                </a:solidFill>
                <a:latin typeface="Arial" panose="020B0604020202020204" pitchFamily="34" charset="0"/>
                <a:cs typeface="Arial" panose="020B0604020202020204" pitchFamily="34" charset="0"/>
              </a:rPr>
              <a:t> = ¼ a²</a:t>
            </a:r>
            <a:endParaRPr lang="en-GB" sz="2200" dirty="0">
              <a:solidFill>
                <a:schemeClr val="tx1">
                  <a:lumMod val="50000"/>
                  <a:lumOff val="50000"/>
                </a:schemeClr>
              </a:solidFill>
            </a:endParaRPr>
          </a:p>
        </p:txBody>
      </p:sp>
    </p:spTree>
    <p:extLst>
      <p:ext uri="{BB962C8B-B14F-4D97-AF65-F5344CB8AC3E}">
        <p14:creationId xmlns:p14="http://schemas.microsoft.com/office/powerpoint/2010/main" val="1395184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139" y="782213"/>
            <a:ext cx="5775087" cy="4984105"/>
          </a:xfrm>
          <a:prstGeom prst="rect">
            <a:avLst/>
          </a:prstGeom>
          <a:effectLst>
            <a:outerShdw blurRad="50800" dist="38100" dir="2700000" algn="tl" rotWithShape="0">
              <a:prstClr val="black">
                <a:alpha val="40000"/>
              </a:prstClr>
            </a:outerShdw>
          </a:effectLst>
        </p:spPr>
      </p:pic>
      <p:sp>
        <p:nvSpPr>
          <p:cNvPr id="21" name="TextBox 20"/>
          <p:cNvSpPr txBox="1"/>
          <p:nvPr/>
        </p:nvSpPr>
        <p:spPr>
          <a:xfrm>
            <a:off x="181947" y="814868"/>
            <a:ext cx="1296955" cy="369332"/>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dirty="0">
                <a:latin typeface="Arial Narrow" panose="020B0606020202030204" pitchFamily="34" charset="0"/>
                <a:cs typeface="Arial" panose="020B0604020202020204" pitchFamily="34" charset="0"/>
              </a:rPr>
              <a:t>F2 total bulk</a:t>
            </a:r>
          </a:p>
        </p:txBody>
      </p:sp>
      <p:sp>
        <p:nvSpPr>
          <p:cNvPr id="29" name="TextBox 28"/>
          <p:cNvSpPr txBox="1"/>
          <p:nvPr/>
        </p:nvSpPr>
        <p:spPr>
          <a:xfrm>
            <a:off x="41988" y="41985"/>
            <a:ext cx="1215001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Visualize what is meant by ‚Variance </a:t>
            </a:r>
            <a:r>
              <a:rPr lang="en-GB" sz="2400" dirty="0">
                <a:solidFill>
                  <a:srgbClr val="0000FF"/>
                </a:solidFill>
                <a:latin typeface="Arial" panose="020B0604020202020204" pitchFamily="34" charset="0"/>
                <a:cs typeface="Arial" panose="020B0604020202020204" pitchFamily="34" charset="0"/>
              </a:rPr>
              <a:t>within</a:t>
            </a:r>
            <a:r>
              <a:rPr lang="en-GB" sz="2400" dirty="0">
                <a:latin typeface="Arial" panose="020B0604020202020204" pitchFamily="34" charset="0"/>
                <a:cs typeface="Arial" panose="020B0604020202020204" pitchFamily="34" charset="0"/>
              </a:rPr>
              <a:t> F3 lines‘. On average in </a:t>
            </a:r>
            <a:r>
              <a:rPr lang="en-GB" sz="2400" dirty="0">
                <a:solidFill>
                  <a:schemeClr val="tx1">
                    <a:lumMod val="50000"/>
                    <a:lumOff val="50000"/>
                  </a:schemeClr>
                </a:solidFill>
                <a:latin typeface="Arial" panose="020B0604020202020204" pitchFamily="34" charset="0"/>
                <a:cs typeface="Arial" panose="020B0604020202020204" pitchFamily="34" charset="0"/>
              </a:rPr>
              <a:t>this</a:t>
            </a:r>
            <a:r>
              <a:rPr lang="en-GB" sz="2400" dirty="0">
                <a:latin typeface="Arial" panose="020B0604020202020204" pitchFamily="34" charset="0"/>
                <a:cs typeface="Arial" panose="020B0604020202020204" pitchFamily="34" charset="0"/>
              </a:rPr>
              <a:t> cross.</a:t>
            </a:r>
          </a:p>
        </p:txBody>
      </p:sp>
      <p:sp>
        <p:nvSpPr>
          <p:cNvPr id="33" name="TextBox 32"/>
          <p:cNvSpPr txBox="1"/>
          <p:nvPr/>
        </p:nvSpPr>
        <p:spPr>
          <a:xfrm>
            <a:off x="5991638" y="775025"/>
            <a:ext cx="6119498" cy="5909310"/>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As said earlier:</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individuals that together ‚make‘ a single F3-line show less segregation, less genetic differences from each other than the F2-individuals that segregated from F1 in the first place.</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From an additive-genetic point of view, and on average across all (very many) F3-lines, and for a polygenic trait, the average variance within an F3-line is expected as half of what has been additive variance in F2 (between the F2-individuals).</a:t>
            </a:r>
          </a:p>
          <a:p>
            <a:endParaRPr lang="de-DE"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In the course of these selfing generations, F1 through F2 to F∞, breeders may see the </a:t>
            </a:r>
            <a:r>
              <a:rPr lang="en-GB" dirty="0">
                <a:solidFill>
                  <a:srgbClr val="0000FF"/>
                </a:solidFill>
                <a:latin typeface="Arial" panose="020B0604020202020204" pitchFamily="34" charset="0"/>
                <a:cs typeface="Arial" panose="020B0604020202020204" pitchFamily="34" charset="0"/>
              </a:rPr>
              <a:t>dominance effects </a:t>
            </a:r>
            <a:r>
              <a:rPr lang="en-GB" dirty="0">
                <a:latin typeface="Arial" panose="020B0604020202020204" pitchFamily="34" charset="0"/>
                <a:cs typeface="Arial" panose="020B0604020202020204" pitchFamily="34" charset="0"/>
              </a:rPr>
              <a:t>as </a:t>
            </a:r>
            <a:r>
              <a:rPr lang="en-GB" dirty="0">
                <a:solidFill>
                  <a:srgbClr val="0000FF"/>
                </a:solidFill>
                <a:latin typeface="Arial" panose="020B0604020202020204" pitchFamily="34" charset="0"/>
                <a:cs typeface="Arial" panose="020B0604020202020204" pitchFamily="34" charset="0"/>
              </a:rPr>
              <a:t>mas-king effects</a:t>
            </a:r>
            <a:r>
              <a:rPr lang="en-GB" dirty="0">
                <a:latin typeface="Arial" panose="020B0604020202020204" pitchFamily="34" charset="0"/>
                <a:cs typeface="Arial" panose="020B0604020202020204" pitchFamily="34" charset="0"/>
              </a:rPr>
              <a:t>. They only exist temporarily, they are </a:t>
            </a:r>
            <a:r>
              <a:rPr lang="en-GB" dirty="0">
                <a:solidFill>
                  <a:srgbClr val="0000FF"/>
                </a:solidFill>
                <a:latin typeface="Arial" panose="020B0604020202020204" pitchFamily="34" charset="0"/>
                <a:cs typeface="Arial" panose="020B0604020202020204" pitchFamily="34" charset="0"/>
              </a:rPr>
              <a:t>transient</a:t>
            </a:r>
            <a:r>
              <a:rPr lang="en-GB" dirty="0">
                <a:latin typeface="Arial" panose="020B0604020202020204" pitchFamily="34" charset="0"/>
                <a:cs typeface="Arial" panose="020B0604020202020204" pitchFamily="34" charset="0"/>
              </a:rPr>
              <a:t>. Once the lines are homozygous and homogeneous enough to be called ‘candidate cv’., heterozygosity (hence potential for </a:t>
            </a:r>
            <a:r>
              <a:rPr lang="en-GB" dirty="0">
                <a:solidFill>
                  <a:srgbClr val="0000FF"/>
                </a:solidFill>
                <a:latin typeface="Arial" panose="020B0604020202020204" pitchFamily="34" charset="0"/>
                <a:cs typeface="Arial" panose="020B0604020202020204" pitchFamily="34" charset="0"/>
              </a:rPr>
              <a:t>d</a:t>
            </a:r>
            <a:r>
              <a:rPr lang="en-GB" dirty="0">
                <a:latin typeface="Arial" panose="020B0604020202020204" pitchFamily="34" charset="0"/>
                <a:cs typeface="Arial" panose="020B0604020202020204" pitchFamily="34" charset="0"/>
              </a:rPr>
              <a:t>) is gone. </a:t>
            </a:r>
            <a:r>
              <a:rPr lang="en-GB" dirty="0">
                <a:solidFill>
                  <a:srgbClr val="0000FF"/>
                </a:solidFill>
                <a:latin typeface="Arial" panose="020B0604020202020204" pitchFamily="34" charset="0"/>
                <a:cs typeface="Arial" panose="020B0604020202020204" pitchFamily="34" charset="0"/>
              </a:rPr>
              <a:t>Dominance</a:t>
            </a:r>
            <a:r>
              <a:rPr lang="en-GB" dirty="0">
                <a:latin typeface="Arial" panose="020B0604020202020204" pitchFamily="34" charset="0"/>
                <a:cs typeface="Arial" panose="020B0604020202020204" pitchFamily="34" charset="0"/>
              </a:rPr>
              <a:t> is a nuisance if it masks recessive alleles so that they escape phenotypic selection in the early generations. </a:t>
            </a:r>
          </a:p>
        </p:txBody>
      </p:sp>
      <p:sp>
        <p:nvSpPr>
          <p:cNvPr id="2" name="Textfeld 5"/>
          <p:cNvSpPr txBox="1"/>
          <p:nvPr/>
        </p:nvSpPr>
        <p:spPr>
          <a:xfrm>
            <a:off x="11409831" y="6365560"/>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30</a:t>
            </a:fld>
            <a:endParaRPr lang="en-GB" dirty="0"/>
          </a:p>
        </p:txBody>
      </p:sp>
      <p:grpSp>
        <p:nvGrpSpPr>
          <p:cNvPr id="13" name="Group 12"/>
          <p:cNvGrpSpPr/>
          <p:nvPr/>
        </p:nvGrpSpPr>
        <p:grpSpPr>
          <a:xfrm>
            <a:off x="1899889" y="1290086"/>
            <a:ext cx="3203922" cy="4169284"/>
            <a:chOff x="1899889" y="1290086"/>
            <a:chExt cx="3203922" cy="4169284"/>
          </a:xfrm>
        </p:grpSpPr>
        <p:grpSp>
          <p:nvGrpSpPr>
            <p:cNvPr id="12" name="Group 11"/>
            <p:cNvGrpSpPr/>
            <p:nvPr/>
          </p:nvGrpSpPr>
          <p:grpSpPr>
            <a:xfrm>
              <a:off x="2248786" y="1290086"/>
              <a:ext cx="2783959" cy="336695"/>
              <a:chOff x="2248786" y="1290086"/>
              <a:chExt cx="2783959" cy="336695"/>
            </a:xfrm>
          </p:grpSpPr>
          <p:sp>
            <p:nvSpPr>
              <p:cNvPr id="11" name="Freeform 10"/>
              <p:cNvSpPr/>
              <p:nvPr/>
            </p:nvSpPr>
            <p:spPr>
              <a:xfrm>
                <a:off x="2248786" y="1297172"/>
                <a:ext cx="2737884" cy="329609"/>
              </a:xfrm>
              <a:custGeom>
                <a:avLst/>
                <a:gdLst>
                  <a:gd name="connsiteX0" fmla="*/ 0 w 2737884"/>
                  <a:gd name="connsiteY0" fmla="*/ 37214 h 329609"/>
                  <a:gd name="connsiteX1" fmla="*/ 797442 w 2737884"/>
                  <a:gd name="connsiteY1" fmla="*/ 249865 h 329609"/>
                  <a:gd name="connsiteX2" fmla="*/ 1589567 w 2737884"/>
                  <a:gd name="connsiteY2" fmla="*/ 21265 h 329609"/>
                  <a:gd name="connsiteX3" fmla="*/ 2275367 w 2737884"/>
                  <a:gd name="connsiteY3" fmla="*/ 329609 h 329609"/>
                  <a:gd name="connsiteX4" fmla="*/ 2737884 w 2737884"/>
                  <a:gd name="connsiteY4" fmla="*/ 0 h 329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7884" h="329609">
                    <a:moveTo>
                      <a:pt x="0" y="37214"/>
                    </a:moveTo>
                    <a:lnTo>
                      <a:pt x="797442" y="249865"/>
                    </a:lnTo>
                    <a:lnTo>
                      <a:pt x="1589567" y="21265"/>
                    </a:lnTo>
                    <a:lnTo>
                      <a:pt x="2275367" y="329609"/>
                    </a:lnTo>
                    <a:lnTo>
                      <a:pt x="2737884" y="0"/>
                    </a:lnTo>
                  </a:path>
                </a:pathLst>
              </a:cu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Freeform 22"/>
              <p:cNvSpPr/>
              <p:nvPr/>
            </p:nvSpPr>
            <p:spPr>
              <a:xfrm>
                <a:off x="2294861" y="1290086"/>
                <a:ext cx="2737884" cy="329609"/>
              </a:xfrm>
              <a:custGeom>
                <a:avLst/>
                <a:gdLst>
                  <a:gd name="connsiteX0" fmla="*/ 0 w 2737884"/>
                  <a:gd name="connsiteY0" fmla="*/ 37214 h 329609"/>
                  <a:gd name="connsiteX1" fmla="*/ 797442 w 2737884"/>
                  <a:gd name="connsiteY1" fmla="*/ 249865 h 329609"/>
                  <a:gd name="connsiteX2" fmla="*/ 1589567 w 2737884"/>
                  <a:gd name="connsiteY2" fmla="*/ 21265 h 329609"/>
                  <a:gd name="connsiteX3" fmla="*/ 2275367 w 2737884"/>
                  <a:gd name="connsiteY3" fmla="*/ 329609 h 329609"/>
                  <a:gd name="connsiteX4" fmla="*/ 2737884 w 2737884"/>
                  <a:gd name="connsiteY4" fmla="*/ 0 h 329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7884" h="329609">
                    <a:moveTo>
                      <a:pt x="0" y="37214"/>
                    </a:moveTo>
                    <a:lnTo>
                      <a:pt x="797442" y="249865"/>
                    </a:lnTo>
                    <a:lnTo>
                      <a:pt x="1589567" y="21265"/>
                    </a:lnTo>
                    <a:lnTo>
                      <a:pt x="2275367" y="329609"/>
                    </a:lnTo>
                    <a:lnTo>
                      <a:pt x="2737884" y="0"/>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5" name="Group 24"/>
            <p:cNvGrpSpPr/>
            <p:nvPr/>
          </p:nvGrpSpPr>
          <p:grpSpPr>
            <a:xfrm flipV="1">
              <a:off x="2145860" y="1925618"/>
              <a:ext cx="2783959" cy="438089"/>
              <a:chOff x="2248786" y="1290086"/>
              <a:chExt cx="2783959" cy="336695"/>
            </a:xfrm>
          </p:grpSpPr>
          <p:sp>
            <p:nvSpPr>
              <p:cNvPr id="27" name="Freeform 26"/>
              <p:cNvSpPr/>
              <p:nvPr/>
            </p:nvSpPr>
            <p:spPr>
              <a:xfrm>
                <a:off x="2248786" y="1297172"/>
                <a:ext cx="2737884" cy="329609"/>
              </a:xfrm>
              <a:custGeom>
                <a:avLst/>
                <a:gdLst>
                  <a:gd name="connsiteX0" fmla="*/ 0 w 2737884"/>
                  <a:gd name="connsiteY0" fmla="*/ 37214 h 329609"/>
                  <a:gd name="connsiteX1" fmla="*/ 797442 w 2737884"/>
                  <a:gd name="connsiteY1" fmla="*/ 249865 h 329609"/>
                  <a:gd name="connsiteX2" fmla="*/ 1589567 w 2737884"/>
                  <a:gd name="connsiteY2" fmla="*/ 21265 h 329609"/>
                  <a:gd name="connsiteX3" fmla="*/ 2275367 w 2737884"/>
                  <a:gd name="connsiteY3" fmla="*/ 329609 h 329609"/>
                  <a:gd name="connsiteX4" fmla="*/ 2737884 w 2737884"/>
                  <a:gd name="connsiteY4" fmla="*/ 0 h 329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7884" h="329609">
                    <a:moveTo>
                      <a:pt x="0" y="37214"/>
                    </a:moveTo>
                    <a:lnTo>
                      <a:pt x="797442" y="249865"/>
                    </a:lnTo>
                    <a:lnTo>
                      <a:pt x="1589567" y="21265"/>
                    </a:lnTo>
                    <a:lnTo>
                      <a:pt x="2275367" y="329609"/>
                    </a:lnTo>
                    <a:lnTo>
                      <a:pt x="2737884" y="0"/>
                    </a:lnTo>
                  </a:path>
                </a:pathLst>
              </a:cu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Freeform 27"/>
              <p:cNvSpPr/>
              <p:nvPr/>
            </p:nvSpPr>
            <p:spPr>
              <a:xfrm>
                <a:off x="2294861" y="1290086"/>
                <a:ext cx="2737884" cy="329609"/>
              </a:xfrm>
              <a:custGeom>
                <a:avLst/>
                <a:gdLst>
                  <a:gd name="connsiteX0" fmla="*/ 0 w 2737884"/>
                  <a:gd name="connsiteY0" fmla="*/ 37214 h 329609"/>
                  <a:gd name="connsiteX1" fmla="*/ 797442 w 2737884"/>
                  <a:gd name="connsiteY1" fmla="*/ 249865 h 329609"/>
                  <a:gd name="connsiteX2" fmla="*/ 1589567 w 2737884"/>
                  <a:gd name="connsiteY2" fmla="*/ 21265 h 329609"/>
                  <a:gd name="connsiteX3" fmla="*/ 2275367 w 2737884"/>
                  <a:gd name="connsiteY3" fmla="*/ 329609 h 329609"/>
                  <a:gd name="connsiteX4" fmla="*/ 2737884 w 2737884"/>
                  <a:gd name="connsiteY4" fmla="*/ 0 h 329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7884" h="329609">
                    <a:moveTo>
                      <a:pt x="0" y="37214"/>
                    </a:moveTo>
                    <a:lnTo>
                      <a:pt x="797442" y="249865"/>
                    </a:lnTo>
                    <a:lnTo>
                      <a:pt x="1589567" y="21265"/>
                    </a:lnTo>
                    <a:lnTo>
                      <a:pt x="2275367" y="329609"/>
                    </a:lnTo>
                    <a:lnTo>
                      <a:pt x="2737884" y="0"/>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34" name="Group 33"/>
            <p:cNvGrpSpPr/>
            <p:nvPr/>
          </p:nvGrpSpPr>
          <p:grpSpPr>
            <a:xfrm flipV="1">
              <a:off x="2041452" y="2782137"/>
              <a:ext cx="2397642" cy="438089"/>
              <a:chOff x="2248786" y="1290086"/>
              <a:chExt cx="2783959" cy="336695"/>
            </a:xfrm>
          </p:grpSpPr>
          <p:sp>
            <p:nvSpPr>
              <p:cNvPr id="35" name="Freeform 34"/>
              <p:cNvSpPr/>
              <p:nvPr/>
            </p:nvSpPr>
            <p:spPr>
              <a:xfrm>
                <a:off x="2248786" y="1297172"/>
                <a:ext cx="2737884" cy="329609"/>
              </a:xfrm>
              <a:custGeom>
                <a:avLst/>
                <a:gdLst>
                  <a:gd name="connsiteX0" fmla="*/ 0 w 2737884"/>
                  <a:gd name="connsiteY0" fmla="*/ 37214 h 329609"/>
                  <a:gd name="connsiteX1" fmla="*/ 797442 w 2737884"/>
                  <a:gd name="connsiteY1" fmla="*/ 249865 h 329609"/>
                  <a:gd name="connsiteX2" fmla="*/ 1589567 w 2737884"/>
                  <a:gd name="connsiteY2" fmla="*/ 21265 h 329609"/>
                  <a:gd name="connsiteX3" fmla="*/ 2275367 w 2737884"/>
                  <a:gd name="connsiteY3" fmla="*/ 329609 h 329609"/>
                  <a:gd name="connsiteX4" fmla="*/ 2737884 w 2737884"/>
                  <a:gd name="connsiteY4" fmla="*/ 0 h 329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7884" h="329609">
                    <a:moveTo>
                      <a:pt x="0" y="37214"/>
                    </a:moveTo>
                    <a:lnTo>
                      <a:pt x="797442" y="249865"/>
                    </a:lnTo>
                    <a:lnTo>
                      <a:pt x="1589567" y="21265"/>
                    </a:lnTo>
                    <a:lnTo>
                      <a:pt x="2275367" y="329609"/>
                    </a:lnTo>
                    <a:lnTo>
                      <a:pt x="2737884" y="0"/>
                    </a:lnTo>
                  </a:path>
                </a:pathLst>
              </a:cu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Freeform 37"/>
              <p:cNvSpPr/>
              <p:nvPr/>
            </p:nvSpPr>
            <p:spPr>
              <a:xfrm>
                <a:off x="2294861" y="1290086"/>
                <a:ext cx="2737884" cy="329609"/>
              </a:xfrm>
              <a:custGeom>
                <a:avLst/>
                <a:gdLst>
                  <a:gd name="connsiteX0" fmla="*/ 0 w 2737884"/>
                  <a:gd name="connsiteY0" fmla="*/ 37214 h 329609"/>
                  <a:gd name="connsiteX1" fmla="*/ 797442 w 2737884"/>
                  <a:gd name="connsiteY1" fmla="*/ 249865 h 329609"/>
                  <a:gd name="connsiteX2" fmla="*/ 1589567 w 2737884"/>
                  <a:gd name="connsiteY2" fmla="*/ 21265 h 329609"/>
                  <a:gd name="connsiteX3" fmla="*/ 2275367 w 2737884"/>
                  <a:gd name="connsiteY3" fmla="*/ 329609 h 329609"/>
                  <a:gd name="connsiteX4" fmla="*/ 2737884 w 2737884"/>
                  <a:gd name="connsiteY4" fmla="*/ 0 h 329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7884" h="329609">
                    <a:moveTo>
                      <a:pt x="0" y="37214"/>
                    </a:moveTo>
                    <a:lnTo>
                      <a:pt x="797442" y="249865"/>
                    </a:lnTo>
                    <a:lnTo>
                      <a:pt x="1589567" y="21265"/>
                    </a:lnTo>
                    <a:lnTo>
                      <a:pt x="2275367" y="329609"/>
                    </a:lnTo>
                    <a:lnTo>
                      <a:pt x="2737884" y="0"/>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39" name="Group 38"/>
            <p:cNvGrpSpPr/>
            <p:nvPr/>
          </p:nvGrpSpPr>
          <p:grpSpPr>
            <a:xfrm rot="10621764" flipV="1">
              <a:off x="2195230" y="3753342"/>
              <a:ext cx="2397642" cy="248097"/>
              <a:chOff x="2248786" y="1290086"/>
              <a:chExt cx="2783959" cy="336695"/>
            </a:xfrm>
          </p:grpSpPr>
          <p:sp>
            <p:nvSpPr>
              <p:cNvPr id="40" name="Freeform 39"/>
              <p:cNvSpPr/>
              <p:nvPr/>
            </p:nvSpPr>
            <p:spPr>
              <a:xfrm>
                <a:off x="2248786" y="1297172"/>
                <a:ext cx="2737884" cy="329609"/>
              </a:xfrm>
              <a:custGeom>
                <a:avLst/>
                <a:gdLst>
                  <a:gd name="connsiteX0" fmla="*/ 0 w 2737884"/>
                  <a:gd name="connsiteY0" fmla="*/ 37214 h 329609"/>
                  <a:gd name="connsiteX1" fmla="*/ 797442 w 2737884"/>
                  <a:gd name="connsiteY1" fmla="*/ 249865 h 329609"/>
                  <a:gd name="connsiteX2" fmla="*/ 1589567 w 2737884"/>
                  <a:gd name="connsiteY2" fmla="*/ 21265 h 329609"/>
                  <a:gd name="connsiteX3" fmla="*/ 2275367 w 2737884"/>
                  <a:gd name="connsiteY3" fmla="*/ 329609 h 329609"/>
                  <a:gd name="connsiteX4" fmla="*/ 2737884 w 2737884"/>
                  <a:gd name="connsiteY4" fmla="*/ 0 h 329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7884" h="329609">
                    <a:moveTo>
                      <a:pt x="0" y="37214"/>
                    </a:moveTo>
                    <a:lnTo>
                      <a:pt x="797442" y="249865"/>
                    </a:lnTo>
                    <a:lnTo>
                      <a:pt x="1589567" y="21265"/>
                    </a:lnTo>
                    <a:lnTo>
                      <a:pt x="2275367" y="329609"/>
                    </a:lnTo>
                    <a:lnTo>
                      <a:pt x="2737884" y="0"/>
                    </a:lnTo>
                  </a:path>
                </a:pathLst>
              </a:cu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Freeform 40"/>
              <p:cNvSpPr/>
              <p:nvPr/>
            </p:nvSpPr>
            <p:spPr>
              <a:xfrm>
                <a:off x="2294861" y="1290086"/>
                <a:ext cx="2737884" cy="329609"/>
              </a:xfrm>
              <a:custGeom>
                <a:avLst/>
                <a:gdLst>
                  <a:gd name="connsiteX0" fmla="*/ 0 w 2737884"/>
                  <a:gd name="connsiteY0" fmla="*/ 37214 h 329609"/>
                  <a:gd name="connsiteX1" fmla="*/ 797442 w 2737884"/>
                  <a:gd name="connsiteY1" fmla="*/ 249865 h 329609"/>
                  <a:gd name="connsiteX2" fmla="*/ 1589567 w 2737884"/>
                  <a:gd name="connsiteY2" fmla="*/ 21265 h 329609"/>
                  <a:gd name="connsiteX3" fmla="*/ 2275367 w 2737884"/>
                  <a:gd name="connsiteY3" fmla="*/ 329609 h 329609"/>
                  <a:gd name="connsiteX4" fmla="*/ 2737884 w 2737884"/>
                  <a:gd name="connsiteY4" fmla="*/ 0 h 329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7884" h="329609">
                    <a:moveTo>
                      <a:pt x="0" y="37214"/>
                    </a:moveTo>
                    <a:lnTo>
                      <a:pt x="797442" y="249865"/>
                    </a:lnTo>
                    <a:lnTo>
                      <a:pt x="1589567" y="21265"/>
                    </a:lnTo>
                    <a:lnTo>
                      <a:pt x="2275367" y="329609"/>
                    </a:lnTo>
                    <a:lnTo>
                      <a:pt x="2737884" y="0"/>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42" name="Group 41"/>
            <p:cNvGrpSpPr/>
            <p:nvPr/>
          </p:nvGrpSpPr>
          <p:grpSpPr>
            <a:xfrm rot="10621764" flipV="1">
              <a:off x="1899889" y="4466694"/>
              <a:ext cx="3203922" cy="364550"/>
              <a:chOff x="2248786" y="1290086"/>
              <a:chExt cx="2783959" cy="336695"/>
            </a:xfrm>
          </p:grpSpPr>
          <p:sp>
            <p:nvSpPr>
              <p:cNvPr id="43" name="Freeform 42"/>
              <p:cNvSpPr/>
              <p:nvPr/>
            </p:nvSpPr>
            <p:spPr>
              <a:xfrm>
                <a:off x="2248786" y="1297172"/>
                <a:ext cx="2737884" cy="329609"/>
              </a:xfrm>
              <a:custGeom>
                <a:avLst/>
                <a:gdLst>
                  <a:gd name="connsiteX0" fmla="*/ 0 w 2737884"/>
                  <a:gd name="connsiteY0" fmla="*/ 37214 h 329609"/>
                  <a:gd name="connsiteX1" fmla="*/ 797442 w 2737884"/>
                  <a:gd name="connsiteY1" fmla="*/ 249865 h 329609"/>
                  <a:gd name="connsiteX2" fmla="*/ 1589567 w 2737884"/>
                  <a:gd name="connsiteY2" fmla="*/ 21265 h 329609"/>
                  <a:gd name="connsiteX3" fmla="*/ 2275367 w 2737884"/>
                  <a:gd name="connsiteY3" fmla="*/ 329609 h 329609"/>
                  <a:gd name="connsiteX4" fmla="*/ 2737884 w 2737884"/>
                  <a:gd name="connsiteY4" fmla="*/ 0 h 329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7884" h="329609">
                    <a:moveTo>
                      <a:pt x="0" y="37214"/>
                    </a:moveTo>
                    <a:lnTo>
                      <a:pt x="797442" y="249865"/>
                    </a:lnTo>
                    <a:lnTo>
                      <a:pt x="1589567" y="21265"/>
                    </a:lnTo>
                    <a:lnTo>
                      <a:pt x="2275367" y="329609"/>
                    </a:lnTo>
                    <a:lnTo>
                      <a:pt x="2737884" y="0"/>
                    </a:lnTo>
                  </a:path>
                </a:pathLst>
              </a:cu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4" name="Freeform 43"/>
              <p:cNvSpPr/>
              <p:nvPr/>
            </p:nvSpPr>
            <p:spPr>
              <a:xfrm>
                <a:off x="2294861" y="1290086"/>
                <a:ext cx="2737884" cy="329609"/>
              </a:xfrm>
              <a:custGeom>
                <a:avLst/>
                <a:gdLst>
                  <a:gd name="connsiteX0" fmla="*/ 0 w 2737884"/>
                  <a:gd name="connsiteY0" fmla="*/ 37214 h 329609"/>
                  <a:gd name="connsiteX1" fmla="*/ 797442 w 2737884"/>
                  <a:gd name="connsiteY1" fmla="*/ 249865 h 329609"/>
                  <a:gd name="connsiteX2" fmla="*/ 1589567 w 2737884"/>
                  <a:gd name="connsiteY2" fmla="*/ 21265 h 329609"/>
                  <a:gd name="connsiteX3" fmla="*/ 2275367 w 2737884"/>
                  <a:gd name="connsiteY3" fmla="*/ 329609 h 329609"/>
                  <a:gd name="connsiteX4" fmla="*/ 2737884 w 2737884"/>
                  <a:gd name="connsiteY4" fmla="*/ 0 h 329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7884" h="329609">
                    <a:moveTo>
                      <a:pt x="0" y="37214"/>
                    </a:moveTo>
                    <a:lnTo>
                      <a:pt x="797442" y="249865"/>
                    </a:lnTo>
                    <a:lnTo>
                      <a:pt x="1589567" y="21265"/>
                    </a:lnTo>
                    <a:lnTo>
                      <a:pt x="2275367" y="329609"/>
                    </a:lnTo>
                    <a:lnTo>
                      <a:pt x="2737884" y="0"/>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45" name="Group 44"/>
            <p:cNvGrpSpPr/>
            <p:nvPr/>
          </p:nvGrpSpPr>
          <p:grpSpPr>
            <a:xfrm rot="10800000">
              <a:off x="2060803" y="5048711"/>
              <a:ext cx="2746950" cy="410659"/>
              <a:chOff x="2248786" y="1290086"/>
              <a:chExt cx="2783959" cy="336695"/>
            </a:xfrm>
          </p:grpSpPr>
          <p:sp>
            <p:nvSpPr>
              <p:cNvPr id="46" name="Freeform 45"/>
              <p:cNvSpPr/>
              <p:nvPr/>
            </p:nvSpPr>
            <p:spPr>
              <a:xfrm>
                <a:off x="2248786" y="1297172"/>
                <a:ext cx="2737884" cy="329609"/>
              </a:xfrm>
              <a:custGeom>
                <a:avLst/>
                <a:gdLst>
                  <a:gd name="connsiteX0" fmla="*/ 0 w 2737884"/>
                  <a:gd name="connsiteY0" fmla="*/ 37214 h 329609"/>
                  <a:gd name="connsiteX1" fmla="*/ 797442 w 2737884"/>
                  <a:gd name="connsiteY1" fmla="*/ 249865 h 329609"/>
                  <a:gd name="connsiteX2" fmla="*/ 1589567 w 2737884"/>
                  <a:gd name="connsiteY2" fmla="*/ 21265 h 329609"/>
                  <a:gd name="connsiteX3" fmla="*/ 2275367 w 2737884"/>
                  <a:gd name="connsiteY3" fmla="*/ 329609 h 329609"/>
                  <a:gd name="connsiteX4" fmla="*/ 2737884 w 2737884"/>
                  <a:gd name="connsiteY4" fmla="*/ 0 h 329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7884" h="329609">
                    <a:moveTo>
                      <a:pt x="0" y="37214"/>
                    </a:moveTo>
                    <a:lnTo>
                      <a:pt x="797442" y="249865"/>
                    </a:lnTo>
                    <a:lnTo>
                      <a:pt x="1589567" y="21265"/>
                    </a:lnTo>
                    <a:lnTo>
                      <a:pt x="2275367" y="329609"/>
                    </a:lnTo>
                    <a:lnTo>
                      <a:pt x="2737884" y="0"/>
                    </a:lnTo>
                  </a:path>
                </a:pathLst>
              </a:cu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Freeform 46"/>
              <p:cNvSpPr/>
              <p:nvPr/>
            </p:nvSpPr>
            <p:spPr>
              <a:xfrm>
                <a:off x="2294861" y="1290086"/>
                <a:ext cx="2737884" cy="329609"/>
              </a:xfrm>
              <a:custGeom>
                <a:avLst/>
                <a:gdLst>
                  <a:gd name="connsiteX0" fmla="*/ 0 w 2737884"/>
                  <a:gd name="connsiteY0" fmla="*/ 37214 h 329609"/>
                  <a:gd name="connsiteX1" fmla="*/ 797442 w 2737884"/>
                  <a:gd name="connsiteY1" fmla="*/ 249865 h 329609"/>
                  <a:gd name="connsiteX2" fmla="*/ 1589567 w 2737884"/>
                  <a:gd name="connsiteY2" fmla="*/ 21265 h 329609"/>
                  <a:gd name="connsiteX3" fmla="*/ 2275367 w 2737884"/>
                  <a:gd name="connsiteY3" fmla="*/ 329609 h 329609"/>
                  <a:gd name="connsiteX4" fmla="*/ 2737884 w 2737884"/>
                  <a:gd name="connsiteY4" fmla="*/ 0 h 329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7884" h="329609">
                    <a:moveTo>
                      <a:pt x="0" y="37214"/>
                    </a:moveTo>
                    <a:lnTo>
                      <a:pt x="797442" y="249865"/>
                    </a:lnTo>
                    <a:lnTo>
                      <a:pt x="1589567" y="21265"/>
                    </a:lnTo>
                    <a:lnTo>
                      <a:pt x="2275367" y="329609"/>
                    </a:lnTo>
                    <a:lnTo>
                      <a:pt x="2737884" y="0"/>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grpSp>
        <p:nvGrpSpPr>
          <p:cNvPr id="49" name="Group 48"/>
          <p:cNvGrpSpPr/>
          <p:nvPr/>
        </p:nvGrpSpPr>
        <p:grpSpPr>
          <a:xfrm>
            <a:off x="106139" y="5834611"/>
            <a:ext cx="5775087" cy="984248"/>
            <a:chOff x="106139" y="5834611"/>
            <a:chExt cx="5775087" cy="984248"/>
          </a:xfrm>
        </p:grpSpPr>
        <p:sp>
          <p:nvSpPr>
            <p:cNvPr id="50" name="TextBox 49"/>
            <p:cNvSpPr txBox="1"/>
            <p:nvPr/>
          </p:nvSpPr>
          <p:spPr>
            <a:xfrm>
              <a:off x="106140" y="5834611"/>
              <a:ext cx="2906019" cy="338554"/>
            </a:xfrm>
            <a:prstGeom prst="rect">
              <a:avLst/>
            </a:prstGeom>
            <a:solidFill>
              <a:srgbClr val="00FFFF"/>
            </a:solidFill>
            <a:effectLst>
              <a:outerShdw blurRad="50800" dist="38100" dir="2700000" algn="tl" rotWithShape="0">
                <a:prstClr val="black">
                  <a:alpha val="40000"/>
                </a:prstClr>
              </a:outerShdw>
            </a:effectLst>
          </p:spPr>
          <p:txBody>
            <a:bodyPr wrap="square" rtlCol="0">
              <a:spAutoFit/>
            </a:bodyPr>
            <a:lstStyle/>
            <a:p>
              <a:r>
                <a:rPr lang="en-GB" sz="1600" b="1" dirty="0">
                  <a:latin typeface="Arial" panose="020B0604020202020204" pitchFamily="34" charset="0"/>
                  <a:cs typeface="Arial" panose="020B0604020202020204" pitchFamily="34" charset="0"/>
                </a:rPr>
                <a:t>Total variance in F3 bulk</a:t>
              </a:r>
            </a:p>
          </p:txBody>
        </p:sp>
        <p:sp>
          <p:nvSpPr>
            <p:cNvPr id="51" name="TextBox 50"/>
            <p:cNvSpPr txBox="1"/>
            <p:nvPr/>
          </p:nvSpPr>
          <p:spPr>
            <a:xfrm>
              <a:off x="106139" y="6160116"/>
              <a:ext cx="2906020" cy="338554"/>
            </a:xfrm>
            <a:prstGeom prst="rect">
              <a:avLst/>
            </a:prstGeom>
            <a:solidFill>
              <a:srgbClr val="FFFF00"/>
            </a:solidFill>
          </p:spPr>
          <p:txBody>
            <a:bodyPr wrap="square" rtlCol="0">
              <a:spAutoFit/>
            </a:bodyPr>
            <a:lstStyle/>
            <a:p>
              <a:r>
                <a:rPr lang="en-GB" sz="1600" dirty="0">
                  <a:latin typeface="Arial" panose="020B0604020202020204" pitchFamily="34" charset="0"/>
                  <a:cs typeface="Arial" panose="020B0604020202020204" pitchFamily="34" charset="0"/>
                </a:rPr>
                <a:t>Variance </a:t>
              </a:r>
              <a:r>
                <a:rPr lang="en-GB" sz="1600" dirty="0">
                  <a:solidFill>
                    <a:srgbClr val="0000FF"/>
                  </a:solidFill>
                  <a:latin typeface="Arial" panose="020B0604020202020204" pitchFamily="34" charset="0"/>
                  <a:cs typeface="Arial" panose="020B0604020202020204" pitchFamily="34" charset="0"/>
                </a:rPr>
                <a:t>within</a:t>
              </a:r>
              <a:r>
                <a:rPr lang="en-GB" sz="1600" dirty="0">
                  <a:latin typeface="Arial" panose="020B0604020202020204" pitchFamily="34" charset="0"/>
                  <a:cs typeface="Arial" panose="020B0604020202020204" pitchFamily="34" charset="0"/>
                </a:rPr>
                <a:t> F3 lines</a:t>
              </a:r>
            </a:p>
          </p:txBody>
        </p:sp>
        <p:sp>
          <p:nvSpPr>
            <p:cNvPr id="52" name="TextBox 51"/>
            <p:cNvSpPr txBox="1"/>
            <p:nvPr/>
          </p:nvSpPr>
          <p:spPr>
            <a:xfrm>
              <a:off x="106139" y="6480305"/>
              <a:ext cx="2906020" cy="338554"/>
            </a:xfrm>
            <a:prstGeom prst="rect">
              <a:avLst/>
            </a:prstGeom>
            <a:solidFill>
              <a:srgbClr val="00CC00"/>
            </a:solidFill>
            <a:ln>
              <a:noFill/>
            </a:ln>
          </p:spPr>
          <p:txBody>
            <a:bodyPr wrap="square" rtlCol="0">
              <a:spAutoFit/>
            </a:bodyPr>
            <a:lstStyle/>
            <a:p>
              <a:r>
                <a:rPr lang="en-GB" sz="1600" dirty="0">
                  <a:latin typeface="Arial" panose="020B0604020202020204" pitchFamily="34" charset="0"/>
                  <a:cs typeface="Arial" panose="020B0604020202020204" pitchFamily="34" charset="0"/>
                </a:rPr>
                <a:t>Variance between F3 lines</a:t>
              </a:r>
            </a:p>
          </p:txBody>
        </p:sp>
        <p:sp>
          <p:nvSpPr>
            <p:cNvPr id="53" name="TextBox 52"/>
            <p:cNvSpPr txBox="1"/>
            <p:nvPr/>
          </p:nvSpPr>
          <p:spPr>
            <a:xfrm>
              <a:off x="2975207" y="5841273"/>
              <a:ext cx="2906019" cy="584775"/>
            </a:xfrm>
            <a:prstGeom prst="rect">
              <a:avLst/>
            </a:prstGeom>
            <a:solidFill>
              <a:srgbClr val="00FFFF"/>
            </a:solidFill>
          </p:spPr>
          <p:txBody>
            <a:bodyPr wrap="square" rtlCol="0">
              <a:spAutoFit/>
            </a:bodyPr>
            <a:lstStyle/>
            <a:p>
              <a:r>
                <a:rPr lang="en-GB" sz="1600" b="1" dirty="0">
                  <a:latin typeface="Arial" panose="020B0604020202020204" pitchFamily="34" charset="0"/>
                  <a:cs typeface="Arial" panose="020B0604020202020204" pitchFamily="34" charset="0"/>
                </a:rPr>
                <a:t>1.5  σ²</a:t>
              </a:r>
              <a:r>
                <a:rPr lang="en-GB" sz="1600" b="1" baseline="-25000" dirty="0">
                  <a:latin typeface="Arial" panose="020B0604020202020204" pitchFamily="34" charset="0"/>
                  <a:cs typeface="Arial" panose="020B0604020202020204" pitchFamily="34" charset="0"/>
                </a:rPr>
                <a:t>A</a:t>
              </a:r>
              <a:r>
                <a:rPr lang="en-GB" sz="1600" b="1" dirty="0">
                  <a:latin typeface="Arial" panose="020B0604020202020204" pitchFamily="34" charset="0"/>
                  <a:cs typeface="Arial" panose="020B0604020202020204" pitchFamily="34" charset="0"/>
                </a:rPr>
                <a:t>  + </a:t>
              </a:r>
              <a:r>
                <a:rPr lang="en-GB" sz="1600" b="1" dirty="0">
                  <a:solidFill>
                    <a:schemeClr val="tx1">
                      <a:lumMod val="50000"/>
                      <a:lumOff val="50000"/>
                    </a:schemeClr>
                  </a:solidFill>
                  <a:latin typeface="Arial" panose="020B0604020202020204" pitchFamily="34" charset="0"/>
                  <a:cs typeface="Arial" panose="020B0604020202020204" pitchFamily="34" charset="0"/>
                </a:rPr>
                <a:t>0.75 σ²</a:t>
              </a:r>
              <a:r>
                <a:rPr lang="en-GB" sz="1600" b="1" baseline="-25000" dirty="0">
                  <a:solidFill>
                    <a:schemeClr val="tx1">
                      <a:lumMod val="50000"/>
                      <a:lumOff val="50000"/>
                    </a:schemeClr>
                  </a:solidFill>
                  <a:latin typeface="Arial" panose="020B0604020202020204" pitchFamily="34" charset="0"/>
                  <a:cs typeface="Arial" panose="020B0604020202020204" pitchFamily="34" charset="0"/>
                </a:rPr>
                <a:t>D</a:t>
              </a:r>
              <a:r>
                <a:rPr lang="en-GB" sz="1600" b="1" dirty="0">
                  <a:solidFill>
                    <a:schemeClr val="tx1">
                      <a:lumMod val="50000"/>
                      <a:lumOff val="50000"/>
                    </a:schemeClr>
                  </a:solidFill>
                  <a:latin typeface="Arial" panose="020B0604020202020204" pitchFamily="34" charset="0"/>
                  <a:cs typeface="Arial" panose="020B0604020202020204" pitchFamily="34" charset="0"/>
                </a:rPr>
                <a:t> </a:t>
              </a:r>
            </a:p>
            <a:p>
              <a:endParaRPr lang="en-GB" sz="1600" dirty="0">
                <a:latin typeface="Arial" panose="020B0604020202020204" pitchFamily="34" charset="0"/>
                <a:cs typeface="Arial" panose="020B0604020202020204" pitchFamily="34" charset="0"/>
              </a:endParaRPr>
            </a:p>
          </p:txBody>
        </p:sp>
        <p:sp>
          <p:nvSpPr>
            <p:cNvPr id="54" name="TextBox 53"/>
            <p:cNvSpPr txBox="1"/>
            <p:nvPr/>
          </p:nvSpPr>
          <p:spPr>
            <a:xfrm>
              <a:off x="2975206" y="6156146"/>
              <a:ext cx="2906020" cy="338554"/>
            </a:xfrm>
            <a:prstGeom prst="rect">
              <a:avLst/>
            </a:prstGeom>
            <a:solidFill>
              <a:srgbClr val="FFFF00"/>
            </a:solidFill>
          </p:spPr>
          <p:txBody>
            <a:bodyPr wrap="square" rtlCol="0">
              <a:spAutoFit/>
            </a:bodyPr>
            <a:lstStyle/>
            <a:p>
              <a:r>
                <a:rPr lang="en-GB" sz="1600" dirty="0">
                  <a:latin typeface="Arial" panose="020B0604020202020204" pitchFamily="34" charset="0"/>
                  <a:cs typeface="Arial" panose="020B0604020202020204" pitchFamily="34" charset="0"/>
                </a:rPr>
                <a:t>0.5  σ²</a:t>
              </a:r>
              <a:r>
                <a:rPr lang="en-GB" sz="1600" baseline="-25000" dirty="0">
                  <a:latin typeface="Arial" panose="020B0604020202020204" pitchFamily="34" charset="0"/>
                  <a:cs typeface="Arial" panose="020B0604020202020204" pitchFamily="34" charset="0"/>
                </a:rPr>
                <a:t>A</a:t>
              </a:r>
              <a:r>
                <a:rPr lang="en-GB" sz="1600" dirty="0">
                  <a:latin typeface="Arial" panose="020B0604020202020204" pitchFamily="34" charset="0"/>
                  <a:cs typeface="Arial" panose="020B0604020202020204" pitchFamily="34" charset="0"/>
                </a:rPr>
                <a:t>  + 0.50 σ²</a:t>
              </a:r>
              <a:r>
                <a:rPr lang="en-GB" sz="1600" baseline="-25000" dirty="0">
                  <a:latin typeface="Arial" panose="020B0604020202020204" pitchFamily="34" charset="0"/>
                  <a:cs typeface="Arial" panose="020B0604020202020204" pitchFamily="34" charset="0"/>
                </a:rPr>
                <a:t>D</a:t>
              </a:r>
              <a:r>
                <a:rPr lang="en-GB" sz="1600" dirty="0">
                  <a:latin typeface="Arial" panose="020B0604020202020204" pitchFamily="34" charset="0"/>
                  <a:cs typeface="Arial" panose="020B0604020202020204" pitchFamily="34" charset="0"/>
                </a:rPr>
                <a:t> </a:t>
              </a:r>
            </a:p>
          </p:txBody>
        </p:sp>
        <p:sp>
          <p:nvSpPr>
            <p:cNvPr id="55" name="TextBox 54"/>
            <p:cNvSpPr txBox="1"/>
            <p:nvPr/>
          </p:nvSpPr>
          <p:spPr>
            <a:xfrm>
              <a:off x="2975206" y="6480305"/>
              <a:ext cx="2906020" cy="338554"/>
            </a:xfrm>
            <a:prstGeom prst="rect">
              <a:avLst/>
            </a:prstGeom>
            <a:solidFill>
              <a:srgbClr val="00CC00"/>
            </a:solidFill>
            <a:ln>
              <a:noFill/>
            </a:ln>
          </p:spPr>
          <p:txBody>
            <a:bodyPr wrap="square" rtlCol="0">
              <a:spAutoFit/>
            </a:bodyPr>
            <a:lstStyle/>
            <a:p>
              <a:r>
                <a:rPr lang="en-GB" sz="1600" dirty="0">
                  <a:latin typeface="Arial" panose="020B0604020202020204" pitchFamily="34" charset="0"/>
                  <a:cs typeface="Arial" panose="020B0604020202020204" pitchFamily="34" charset="0"/>
                </a:rPr>
                <a:t>1.0  σ²</a:t>
              </a:r>
              <a:r>
                <a:rPr lang="en-GB" sz="1600" baseline="-25000" dirty="0">
                  <a:latin typeface="Arial" panose="020B0604020202020204" pitchFamily="34" charset="0"/>
                  <a:cs typeface="Arial" panose="020B0604020202020204" pitchFamily="34" charset="0"/>
                </a:rPr>
                <a:t>A</a:t>
              </a:r>
              <a:r>
                <a:rPr lang="en-GB" sz="1600" dirty="0">
                  <a:latin typeface="Arial" panose="020B0604020202020204" pitchFamily="34" charset="0"/>
                  <a:cs typeface="Arial" panose="020B0604020202020204" pitchFamily="34" charset="0"/>
                </a:rPr>
                <a:t>  + </a:t>
              </a:r>
              <a:r>
                <a:rPr lang="en-GB" sz="1600" dirty="0">
                  <a:solidFill>
                    <a:schemeClr val="tx1">
                      <a:lumMod val="50000"/>
                      <a:lumOff val="50000"/>
                    </a:schemeClr>
                  </a:solidFill>
                  <a:latin typeface="Arial" panose="020B0604020202020204" pitchFamily="34" charset="0"/>
                  <a:cs typeface="Arial" panose="020B0604020202020204" pitchFamily="34" charset="0"/>
                </a:rPr>
                <a:t>0.25 σ²</a:t>
              </a:r>
              <a:r>
                <a:rPr lang="en-GB" sz="1600" baseline="-25000" dirty="0">
                  <a:solidFill>
                    <a:schemeClr val="tx1">
                      <a:lumMod val="50000"/>
                      <a:lumOff val="50000"/>
                    </a:schemeClr>
                  </a:solidFill>
                  <a:latin typeface="Arial" panose="020B0604020202020204" pitchFamily="34" charset="0"/>
                  <a:cs typeface="Arial" panose="020B0604020202020204" pitchFamily="34" charset="0"/>
                </a:rPr>
                <a:t>D</a:t>
              </a:r>
              <a:r>
                <a:rPr lang="en-GB" sz="1600" dirty="0">
                  <a:solidFill>
                    <a:schemeClr val="tx1">
                      <a:lumMod val="50000"/>
                      <a:lumOff val="50000"/>
                    </a:schemeClr>
                  </a:solidFill>
                  <a:latin typeface="Arial" panose="020B0604020202020204" pitchFamily="34" charset="0"/>
                  <a:cs typeface="Arial" panose="020B0604020202020204" pitchFamily="34" charset="0"/>
                </a:rPr>
                <a:t> </a:t>
              </a:r>
            </a:p>
          </p:txBody>
        </p:sp>
      </p:grpSp>
      <p:sp>
        <p:nvSpPr>
          <p:cNvPr id="24" name="Rectangle 23"/>
          <p:cNvSpPr/>
          <p:nvPr/>
        </p:nvSpPr>
        <p:spPr>
          <a:xfrm>
            <a:off x="106138" y="5834611"/>
            <a:ext cx="5775088" cy="3215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Box 21"/>
          <p:cNvSpPr txBox="1"/>
          <p:nvPr/>
        </p:nvSpPr>
        <p:spPr>
          <a:xfrm>
            <a:off x="1589314" y="814868"/>
            <a:ext cx="1472863" cy="369332"/>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dirty="0">
                <a:latin typeface="Arial Narrow" panose="020B0606020202030204" pitchFamily="34" charset="0"/>
                <a:cs typeface="Arial" panose="020B0604020202020204" pitchFamily="34" charset="0"/>
              </a:rPr>
              <a:t>F3 within-lines</a:t>
            </a:r>
          </a:p>
        </p:txBody>
      </p:sp>
      <p:sp>
        <p:nvSpPr>
          <p:cNvPr id="72" name="Rectangle 71"/>
          <p:cNvSpPr/>
          <p:nvPr/>
        </p:nvSpPr>
        <p:spPr>
          <a:xfrm>
            <a:off x="106138" y="6476161"/>
            <a:ext cx="5775088" cy="3818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3" name="Rectangle 72"/>
          <p:cNvSpPr/>
          <p:nvPr/>
        </p:nvSpPr>
        <p:spPr>
          <a:xfrm>
            <a:off x="106139" y="775026"/>
            <a:ext cx="1440898" cy="4892128"/>
          </a:xfrm>
          <a:prstGeom prst="rect">
            <a:avLst/>
          </a:prstGeom>
          <a:noFill/>
          <a:ln w="571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40589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3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6007863" y="5341725"/>
            <a:ext cx="6124537" cy="138499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rgbClr val="C00000"/>
                </a:solidFill>
                <a:latin typeface="Arial" panose="020B0604020202020204" pitchFamily="34" charset="0"/>
                <a:ea typeface="Calibri" panose="020F0502020204030204" pitchFamily="34" charset="0"/>
                <a:cs typeface="Arial" panose="020B0604020202020204" pitchFamily="34" charset="0"/>
              </a:rPr>
              <a:t>If </a:t>
            </a:r>
            <a:r>
              <a:rPr lang="en-GB" dirty="0">
                <a:latin typeface="Arial" panose="020B0604020202020204" pitchFamily="34" charset="0"/>
                <a:ea typeface="Calibri" panose="020F0502020204030204" pitchFamily="34" charset="0"/>
                <a:cs typeface="Arial" panose="020B0604020202020204" pitchFamily="34" charset="0"/>
              </a:rPr>
              <a:t>a=1 &amp;  </a:t>
            </a:r>
            <a:r>
              <a:rPr lang="en-GB" dirty="0">
                <a:solidFill>
                  <a:srgbClr val="C00000"/>
                </a:solidFill>
                <a:latin typeface="Arial" panose="020B0604020202020204" pitchFamily="34" charset="0"/>
                <a:ea typeface="Calibri" panose="020F0502020204030204" pitchFamily="34" charset="0"/>
                <a:cs typeface="Arial" panose="020B0604020202020204" pitchFamily="34" charset="0"/>
              </a:rPr>
              <a:t>d=0</a:t>
            </a:r>
            <a:r>
              <a:rPr lang="en-GB" dirty="0">
                <a:latin typeface="Arial" panose="020B0604020202020204" pitchFamily="34" charset="0"/>
                <a:ea typeface="Calibri" panose="020F0502020204030204" pitchFamily="34" charset="0"/>
                <a:cs typeface="Arial" panose="020B0604020202020204" pitchFamily="34" charset="0"/>
              </a:rPr>
              <a:t>, then: σ²</a:t>
            </a:r>
            <a:r>
              <a:rPr lang="en-GB" baseline="-25000" dirty="0">
                <a:latin typeface="Arial" panose="020B0604020202020204" pitchFamily="34" charset="0"/>
                <a:ea typeface="Calibri" panose="020F0502020204030204" pitchFamily="34" charset="0"/>
                <a:cs typeface="Arial" panose="020B0604020202020204" pitchFamily="34" charset="0"/>
              </a:rPr>
              <a:t>G(F2) </a:t>
            </a:r>
            <a:r>
              <a:rPr lang="en-GB" dirty="0">
                <a:latin typeface="Arial" panose="020B0604020202020204" pitchFamily="34" charset="0"/>
                <a:ea typeface="Calibri" panose="020F0502020204030204" pitchFamily="34" charset="0"/>
                <a:cs typeface="Arial" panose="020B0604020202020204" pitchFamily="34" charset="0"/>
              </a:rPr>
              <a:t>= 0.50 (</a:t>
            </a:r>
            <a:r>
              <a:rPr lang="en-GB" dirty="0">
                <a:solidFill>
                  <a:srgbClr val="7030A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σ²</a:t>
            </a:r>
            <a:r>
              <a:rPr lang="en-GB" baseline="-25000" dirty="0">
                <a:solidFill>
                  <a:srgbClr val="7030A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r>
              <a:rPr lang="en-GB" dirty="0">
                <a:solidFill>
                  <a:srgbClr val="7030A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for Trait Expression</a:t>
            </a:r>
            <a:r>
              <a:rPr lang="en-GB" dirty="0">
                <a:latin typeface="Arial" panose="020B0604020202020204" pitchFamily="34" charset="0"/>
                <a:ea typeface="Calibri" panose="020F0502020204030204" pitchFamily="34" charset="0"/>
                <a:cs typeface="Arial" panose="020B0604020202020204" pitchFamily="34" charset="0"/>
              </a:rPr>
              <a:t>)</a:t>
            </a:r>
            <a:br>
              <a:rPr lang="en-GB" dirty="0">
                <a:latin typeface="Arial" panose="020B0604020202020204" pitchFamily="34" charset="0"/>
                <a:ea typeface="Calibri" panose="020F0502020204030204" pitchFamily="34" charset="0"/>
                <a:cs typeface="Arial" panose="020B0604020202020204" pitchFamily="34" charset="0"/>
              </a:rPr>
            </a:br>
            <a:r>
              <a:rPr lang="en-GB" dirty="0">
                <a:latin typeface="Arial" panose="020B0604020202020204" pitchFamily="34" charset="0"/>
                <a:ea typeface="Calibri" panose="020F0502020204030204" pitchFamily="34" charset="0"/>
                <a:cs typeface="Arial" panose="020B0604020202020204" pitchFamily="34" charset="0"/>
              </a:rPr>
              <a:t>σ²</a:t>
            </a:r>
            <a:r>
              <a:rPr lang="en-GB" baseline="-25000" dirty="0">
                <a:latin typeface="Arial" panose="020B0604020202020204" pitchFamily="34" charset="0"/>
                <a:ea typeface="Calibri" panose="020F0502020204030204" pitchFamily="34" charset="0"/>
                <a:cs typeface="Arial" panose="020B0604020202020204" pitchFamily="34" charset="0"/>
              </a:rPr>
              <a:t>G(F3_Total)</a:t>
            </a:r>
            <a:r>
              <a:rPr lang="en-GB" dirty="0">
                <a:latin typeface="Arial" panose="020B0604020202020204" pitchFamily="34" charset="0"/>
                <a:ea typeface="Calibri" panose="020F0502020204030204" pitchFamily="34" charset="0"/>
                <a:cs typeface="Arial" panose="020B0604020202020204" pitchFamily="34" charset="0"/>
              </a:rPr>
              <a:t>=0.75</a:t>
            </a:r>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 σ²</a:t>
            </a:r>
            <a:r>
              <a:rPr lang="en-GB" baseline="-25000"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G(F3_Within)</a:t>
            </a:r>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=0.25; σ²</a:t>
            </a:r>
            <a:r>
              <a:rPr lang="en-GB" baseline="-25000"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G(F3_Between)</a:t>
            </a:r>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=0.50 </a:t>
            </a:r>
            <a:endParaRPr lang="en-GB" sz="1200"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endParaRPr>
          </a:p>
          <a:p>
            <a:endParaRPr lang="en-GB" sz="1200" dirty="0">
              <a:latin typeface="Arial" panose="020B0604020202020204" pitchFamily="34" charset="0"/>
              <a:ea typeface="Calibri" panose="020F0502020204030204" pitchFamily="34" charset="0"/>
              <a:cs typeface="Arial" panose="020B0604020202020204" pitchFamily="34" charset="0"/>
            </a:endParaRPr>
          </a:p>
          <a:p>
            <a:r>
              <a:rPr lang="en-GB" dirty="0">
                <a:latin typeface="Arial" panose="020B0604020202020204" pitchFamily="34" charset="0"/>
                <a:ea typeface="Calibri" panose="020F0502020204030204" pitchFamily="34" charset="0"/>
                <a:cs typeface="Arial" panose="020B0604020202020204" pitchFamily="34" charset="0"/>
              </a:rPr>
              <a:t>Compared to this, variance between F3-lines for their </a:t>
            </a:r>
            <a:r>
              <a:rPr lang="en-GB" dirty="0">
                <a:solidFill>
                  <a:srgbClr val="7030A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‚within-line-variances‘</a:t>
            </a:r>
            <a:r>
              <a:rPr lang="en-GB" dirty="0">
                <a:latin typeface="Arial" panose="020B0604020202020204" pitchFamily="34" charset="0"/>
                <a:ea typeface="Calibri" panose="020F0502020204030204" pitchFamily="34" charset="0"/>
                <a:cs typeface="Arial" panose="020B0604020202020204" pitchFamily="34" charset="0"/>
              </a:rPr>
              <a:t> is 1/16 = 0.0625 (SD = 0.25).</a:t>
            </a:r>
            <a:endParaRPr lang="en-GB" dirty="0"/>
          </a:p>
        </p:txBody>
      </p:sp>
      <p:sp>
        <p:nvSpPr>
          <p:cNvPr id="29" name="TextBox 28"/>
          <p:cNvSpPr txBox="1"/>
          <p:nvPr/>
        </p:nvSpPr>
        <p:spPr>
          <a:xfrm>
            <a:off x="41988" y="51318"/>
            <a:ext cx="1215001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dirty="0">
                <a:latin typeface="Arial" panose="020B0604020202020204" pitchFamily="34" charset="0"/>
                <a:cs typeface="Arial" panose="020B0604020202020204" pitchFamily="34" charset="0"/>
              </a:rPr>
              <a:t>For nerds only: Segregation of F3-lines </a:t>
            </a:r>
            <a:r>
              <a:rPr lang="en-GB" sz="2400" dirty="0">
                <a:solidFill>
                  <a:srgbClr val="0000FF"/>
                </a:solidFill>
                <a:latin typeface="Arial" panose="020B0604020202020204" pitchFamily="34" charset="0"/>
                <a:cs typeface="Arial" panose="020B0604020202020204" pitchFamily="34" charset="0"/>
              </a:rPr>
              <a:t>for their genetic within-line-</a:t>
            </a:r>
            <a:r>
              <a:rPr lang="en-GB" sz="2400" dirty="0">
                <a:solidFill>
                  <a:srgbClr val="C00000"/>
                </a:solidFill>
                <a:latin typeface="Arial" panose="020B0604020202020204" pitchFamily="34" charset="0"/>
                <a:cs typeface="Arial" panose="020B0604020202020204" pitchFamily="34" charset="0"/>
              </a:rPr>
              <a:t>variances</a:t>
            </a:r>
            <a:r>
              <a:rPr lang="en-GB" sz="2400" dirty="0">
                <a:solidFill>
                  <a:srgbClr val="0000FF"/>
                </a:solidFill>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 </a:t>
            </a:r>
          </a:p>
        </p:txBody>
      </p:sp>
      <mc:AlternateContent xmlns:mc="http://schemas.openxmlformats.org/markup-compatibility/2006">
        <mc:Choice xmlns:a14="http://schemas.microsoft.com/office/drawing/2010/main" Requires="a14">
          <p:sp>
            <p:nvSpPr>
              <p:cNvPr id="33" name="TextBox 32"/>
              <p:cNvSpPr txBox="1"/>
              <p:nvPr/>
            </p:nvSpPr>
            <p:spPr>
              <a:xfrm>
                <a:off x="6012903" y="578334"/>
                <a:ext cx="6119498" cy="467820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Well, the F3-lines differ from each other for their</a:t>
                </a:r>
                <a:r>
                  <a:rPr lang="en-GB" dirty="0">
                    <a:solidFill>
                      <a:srgbClr val="0000FF"/>
                    </a:solidFill>
                    <a:latin typeface="Arial" panose="020B0604020202020204" pitchFamily="34" charset="0"/>
                    <a:cs typeface="Arial" panose="020B0604020202020204" pitchFamily="34" charset="0"/>
                  </a:rPr>
                  <a:t> trait values</a:t>
                </a:r>
                <a:r>
                  <a:rPr lang="en-GB" dirty="0">
                    <a:latin typeface="Arial" panose="020B0604020202020204" pitchFamily="34" charset="0"/>
                    <a:cs typeface="Arial" panose="020B0604020202020204" pitchFamily="34" charset="0"/>
                  </a:rPr>
                  <a:t>, the genetic variance is </a:t>
                </a:r>
                <a:r>
                  <a:rPr lang="en-GB" dirty="0">
                    <a:latin typeface="Arial" panose="020B0604020202020204" pitchFamily="34" charset="0"/>
                    <a:ea typeface="Calibri" panose="020F0502020204030204" pitchFamily="34" charset="0"/>
                    <a:cs typeface="Arial" panose="020B0604020202020204" pitchFamily="34" charset="0"/>
                  </a:rPr>
                  <a:t>= </a:t>
                </a:r>
                <a:r>
                  <a:rPr lang="en-GB"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σ²</a:t>
                </a:r>
                <a:r>
                  <a:rPr lang="en-GB" baseline="-25000"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a:t>
                </a:r>
                <a:r>
                  <a:rPr lang="en-GB" dirty="0">
                    <a:latin typeface="Arial" panose="020B0604020202020204" pitchFamily="34" charset="0"/>
                    <a:ea typeface="Calibri" panose="020F0502020204030204" pitchFamily="34" charset="0"/>
                    <a:cs typeface="Arial" panose="020B0604020202020204" pitchFamily="34" charset="0"/>
                  </a:rPr>
                  <a:t>+ ¼ σ²</a:t>
                </a:r>
                <a:r>
                  <a:rPr lang="en-GB" baseline="-25000" dirty="0">
                    <a:latin typeface="Arial" panose="020B0604020202020204" pitchFamily="34" charset="0"/>
                    <a:ea typeface="Calibri" panose="020F0502020204030204" pitchFamily="34" charset="0"/>
                    <a:cs typeface="Arial" panose="020B0604020202020204" pitchFamily="34" charset="0"/>
                  </a:rPr>
                  <a:t>D</a:t>
                </a:r>
                <a:r>
                  <a:rPr lang="en-GB" dirty="0">
                    <a:latin typeface="Arial" panose="020B0604020202020204" pitchFamily="34" charset="0"/>
                    <a:ea typeface="Calibri" panose="020F0502020204030204" pitchFamily="34" charset="0"/>
                    <a:cs typeface="Arial" panose="020B0604020202020204" pitchFamily="34" charset="0"/>
                  </a:rPr>
                  <a:t>. They as well differ from each other for their </a:t>
                </a:r>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variances (</a:t>
                </a:r>
                <a:r>
                  <a:rPr lang="en-GB" dirty="0">
                    <a:latin typeface="Arial" panose="020B0604020202020204" pitchFamily="34" charset="0"/>
                    <a:ea typeface="Calibri" panose="020F0502020204030204" pitchFamily="34" charset="0"/>
                    <a:cs typeface="Arial" panose="020B0604020202020204" pitchFamily="34" charset="0"/>
                  </a:rPr>
                  <a:t>some are rather homogeneous, stemming from a rather homozygous F2-individual, others are rather heterogeneous ...) ..</a:t>
                </a:r>
              </a:p>
              <a:p>
                <a:r>
                  <a:rPr lang="en-GB" dirty="0">
                    <a:latin typeface="Arial" panose="020B0604020202020204" pitchFamily="34" charset="0"/>
                    <a:ea typeface="Calibri" panose="020F0502020204030204" pitchFamily="34" charset="0"/>
                    <a:cs typeface="Arial" panose="020B0604020202020204" pitchFamily="34" charset="0"/>
                  </a:rPr>
                  <a:t>What is the variance between F3-lines for their ‚</a:t>
                </a:r>
                <a:r>
                  <a:rPr lang="en-GB" dirty="0">
                    <a:solidFill>
                      <a:srgbClr val="0000FF"/>
                    </a:solidFill>
                    <a:latin typeface="Arial" panose="020B0604020202020204" pitchFamily="34" charset="0"/>
                    <a:ea typeface="Calibri" panose="020F0502020204030204" pitchFamily="34" charset="0"/>
                    <a:cs typeface="Arial" panose="020B0604020202020204" pitchFamily="34" charset="0"/>
                  </a:rPr>
                  <a:t>within-line-variances</a:t>
                </a:r>
                <a:r>
                  <a:rPr lang="en-GB" dirty="0">
                    <a:latin typeface="Arial" panose="020B0604020202020204" pitchFamily="34" charset="0"/>
                    <a:ea typeface="Calibri" panose="020F050202020403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We consider 1 locus; </a:t>
                </a:r>
                <a:r>
                  <a:rPr lang="en-GB" dirty="0">
                    <a:solidFill>
                      <a:srgbClr val="C00000"/>
                    </a:solidFill>
                    <a:latin typeface="Arial" panose="020B0604020202020204" pitchFamily="34" charset="0"/>
                    <a:ea typeface="Calibri" panose="020F0502020204030204" pitchFamily="34" charset="0"/>
                    <a:cs typeface="Arial" panose="020B0604020202020204" pitchFamily="34" charset="0"/>
                  </a:rPr>
                  <a:t>what if many loci </a:t>
                </a:r>
                <a:r>
                  <a:rPr lang="en-GB"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a:t>
                </a:r>
                <a:endParaRPr lang="en-GB" sz="1200"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p>
                <a:endParaRPr lang="en-GB" sz="1200" dirty="0">
                  <a:latin typeface="Arial" panose="020B0604020202020204" pitchFamily="34" charset="0"/>
                  <a:ea typeface="Calibri" panose="020F0502020204030204" pitchFamily="34" charset="0"/>
                  <a:cs typeface="Arial" panose="020B0604020202020204" pitchFamily="34" charset="0"/>
                </a:endParaRPr>
              </a:p>
              <a:p>
                <a:r>
                  <a:rPr lang="en-GB" dirty="0">
                    <a:latin typeface="Arial" panose="020B0604020202020204" pitchFamily="34" charset="0"/>
                    <a:ea typeface="Calibri" panose="020F0502020204030204" pitchFamily="34" charset="0"/>
                    <a:cs typeface="Arial" panose="020B0604020202020204" pitchFamily="34" charset="0"/>
                  </a:rPr>
                  <a:t>For example (variances for </a:t>
                </a:r>
                <a:r>
                  <a:rPr lang="en-GB" dirty="0">
                    <a:solidFill>
                      <a:srgbClr val="7030A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Trait Expression</a:t>
                </a:r>
                <a:r>
                  <a:rPr lang="en-GB" dirty="0">
                    <a:latin typeface="Arial" panose="020B0604020202020204" pitchFamily="34" charset="0"/>
                    <a:ea typeface="Calibri" panose="020F0502020204030204" pitchFamily="34" charset="0"/>
                    <a:cs typeface="Arial" panose="020B0604020202020204" pitchFamily="34" charset="0"/>
                  </a:rPr>
                  <a:t>)...</a:t>
                </a:r>
              </a:p>
              <a:p>
                <a:r>
                  <a:rPr lang="en-GB" dirty="0">
                    <a:solidFill>
                      <a:srgbClr val="C00000"/>
                    </a:solidFill>
                    <a:latin typeface="Arial" panose="020B0604020202020204" pitchFamily="34" charset="0"/>
                    <a:ea typeface="Calibri" panose="020F0502020204030204" pitchFamily="34" charset="0"/>
                    <a:cs typeface="Arial" panose="020B0604020202020204" pitchFamily="34" charset="0"/>
                  </a:rPr>
                  <a:t>If a=d=1</a:t>
                </a:r>
                <a:r>
                  <a:rPr lang="en-GB" dirty="0">
                    <a:latin typeface="Arial" panose="020B0604020202020204" pitchFamily="34" charset="0"/>
                    <a:ea typeface="Calibri" panose="020F0502020204030204" pitchFamily="34" charset="0"/>
                    <a:cs typeface="Arial" panose="020B0604020202020204" pitchFamily="34" charset="0"/>
                  </a:rPr>
                  <a:t>, then (per locus):</a:t>
                </a:r>
              </a:p>
              <a:p>
                <a:r>
                  <a:rPr lang="en-GB" dirty="0">
                    <a:latin typeface="Arial" panose="020B0604020202020204" pitchFamily="34" charset="0"/>
                    <a:ea typeface="Calibri" panose="020F0502020204030204" pitchFamily="34" charset="0"/>
                    <a:cs typeface="Arial" panose="020B0604020202020204" pitchFamily="34" charset="0"/>
                  </a:rPr>
                  <a:t>σ²</a:t>
                </a:r>
                <a:r>
                  <a:rPr lang="en-GB" baseline="-25000" dirty="0">
                    <a:latin typeface="Arial" panose="020B0604020202020204" pitchFamily="34" charset="0"/>
                    <a:ea typeface="Calibri" panose="020F0502020204030204" pitchFamily="34" charset="0"/>
                    <a:cs typeface="Arial" panose="020B0604020202020204" pitchFamily="34" charset="0"/>
                  </a:rPr>
                  <a:t>G(F2)  		</a:t>
                </a:r>
                <a:r>
                  <a:rPr lang="en-GB" dirty="0">
                    <a:latin typeface="Arial" panose="020B0604020202020204" pitchFamily="34" charset="0"/>
                    <a:ea typeface="Calibri" panose="020F0502020204030204" pitchFamily="34" charset="0"/>
                    <a:cs typeface="Arial" panose="020B0604020202020204" pitchFamily="34" charset="0"/>
                  </a:rPr>
                  <a:t>= a²     + ¼ d²  	= 0.7500	= 48/64</a:t>
                </a:r>
                <a:endParaRPr lang="en-GB" sz="400" dirty="0">
                  <a:latin typeface="Arial" panose="020B0604020202020204" pitchFamily="34" charset="0"/>
                  <a:ea typeface="Calibri" panose="020F0502020204030204" pitchFamily="34" charset="0"/>
                  <a:cs typeface="Arial" panose="020B0604020202020204" pitchFamily="34" charset="0"/>
                </a:endParaRPr>
              </a:p>
              <a:p>
                <a:br>
                  <a:rPr lang="en-GB" sz="400" dirty="0">
                    <a:latin typeface="Arial" panose="020B0604020202020204" pitchFamily="34" charset="0"/>
                    <a:ea typeface="Calibri" panose="020F0502020204030204" pitchFamily="34" charset="0"/>
                    <a:cs typeface="Arial" panose="020B0604020202020204" pitchFamily="34" charset="0"/>
                  </a:rPr>
                </a:br>
                <a:r>
                  <a:rPr lang="en-GB" dirty="0">
                    <a:solidFill>
                      <a:schemeClr val="tx1"/>
                    </a:solidFill>
                    <a:latin typeface="Arial" panose="020B0604020202020204" pitchFamily="34" charset="0"/>
                    <a:ea typeface="Calibri" panose="020F0502020204030204" pitchFamily="34" charset="0"/>
                    <a:cs typeface="Arial" panose="020B0604020202020204" pitchFamily="34" charset="0"/>
                  </a:rPr>
                  <a:t>σ²</a:t>
                </a:r>
                <a:r>
                  <a:rPr lang="en-GB" baseline="-25000" dirty="0">
                    <a:solidFill>
                      <a:schemeClr val="tx1"/>
                    </a:solidFill>
                    <a:latin typeface="Arial" panose="020B0604020202020204" pitchFamily="34" charset="0"/>
                    <a:ea typeface="Calibri" panose="020F0502020204030204" pitchFamily="34" charset="0"/>
                    <a:cs typeface="Arial" panose="020B0604020202020204" pitchFamily="34" charset="0"/>
                  </a:rPr>
                  <a:t>G(F3_Total)  	</a:t>
                </a:r>
                <a:r>
                  <a:rPr lang="en-GB" dirty="0">
                    <a:solidFill>
                      <a:schemeClr val="tx1"/>
                    </a:solidFill>
                    <a:latin typeface="Arial" panose="020B0604020202020204" pitchFamily="34" charset="0"/>
                    <a:ea typeface="Calibri" panose="020F0502020204030204" pitchFamily="34" charset="0"/>
                    <a:cs typeface="Arial" panose="020B0604020202020204" pitchFamily="34" charset="0"/>
                  </a:rPr>
                  <a:t>= ¾ a² + </a:t>
                </a:r>
                <a14:m>
                  <m:oMath xmlns:m="http://schemas.openxmlformats.org/officeDocument/2006/math">
                    <m:f>
                      <m:fPr>
                        <m:type m:val="skw"/>
                        <m:ctrlPr>
                          <a:rPr lang="en-GB" i="1">
                            <a:solidFill>
                              <a:schemeClr val="tx1"/>
                            </a:solidFill>
                            <a:effectLst>
                              <a:outerShdw blurRad="38100" dist="38100" dir="2700000" algn="tl">
                                <a:srgbClr val="000000">
                                  <a:alpha val="43137"/>
                                </a:srgbClr>
                              </a:outerShdw>
                            </a:effectLst>
                            <a:latin typeface="Cambria Math" panose="02040503050406030204" pitchFamily="18" charset="0"/>
                          </a:rPr>
                        </m:ctrlPr>
                      </m:fPr>
                      <m:num>
                        <m:r>
                          <a:rPr lang="en-GB" i="1">
                            <a:solidFill>
                              <a:schemeClr val="tx1"/>
                            </a:solidFill>
                            <a:effectLst>
                              <a:outerShdw blurRad="38100" dist="38100" dir="2700000" algn="tl">
                                <a:srgbClr val="000000">
                                  <a:alpha val="43137"/>
                                </a:srgbClr>
                              </a:outerShdw>
                            </a:effectLst>
                            <a:latin typeface="Cambria Math" panose="02040503050406030204" pitchFamily="18" charset="0"/>
                          </a:rPr>
                          <m:t>3</m:t>
                        </m:r>
                      </m:num>
                      <m:den>
                        <m:r>
                          <a:rPr lang="en-GB" b="0" i="1" smtClean="0">
                            <a:solidFill>
                              <a:schemeClr val="tx1"/>
                            </a:solidFill>
                            <a:effectLst>
                              <a:outerShdw blurRad="38100" dist="38100" dir="2700000" algn="tl">
                                <a:srgbClr val="000000">
                                  <a:alpha val="43137"/>
                                </a:srgbClr>
                              </a:outerShdw>
                            </a:effectLst>
                            <a:latin typeface="Cambria Math" panose="02040503050406030204" pitchFamily="18" charset="0"/>
                          </a:rPr>
                          <m:t>16</m:t>
                        </m:r>
                      </m:den>
                    </m:f>
                  </m:oMath>
                </a14:m>
                <a:r>
                  <a:rPr lang="en-GB" dirty="0">
                    <a:solidFill>
                      <a:schemeClr val="tx1"/>
                    </a:solidFill>
                    <a:latin typeface="Arial" panose="020B0604020202020204" pitchFamily="34" charset="0"/>
                    <a:ea typeface="Calibri" panose="020F0502020204030204" pitchFamily="34" charset="0"/>
                    <a:cs typeface="Arial" panose="020B0604020202020204" pitchFamily="34" charset="0"/>
                  </a:rPr>
                  <a:t> d²  	= 0.9375= 60/64</a:t>
                </a:r>
              </a:p>
              <a:p>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σ²</a:t>
                </a:r>
                <a:r>
                  <a:rPr lang="en-GB" baseline="-25000"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G(F3_Within)  	</a:t>
                </a:r>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 ¼ a² + </a:t>
                </a:r>
                <a14:m>
                  <m:oMath xmlns:m="http://schemas.openxmlformats.org/officeDocument/2006/math">
                    <m:f>
                      <m:fPr>
                        <m:type m:val="skw"/>
                        <m:ctrlPr>
                          <a:rPr lang="en-GB" i="1">
                            <a:solidFill>
                              <a:schemeClr val="tx1">
                                <a:lumMod val="50000"/>
                                <a:lumOff val="50000"/>
                              </a:schemeClr>
                            </a:solidFill>
                            <a:effectLst>
                              <a:outerShdw blurRad="38100" dist="38100" dir="2700000" algn="tl">
                                <a:srgbClr val="000000">
                                  <a:alpha val="43137"/>
                                </a:srgbClr>
                              </a:outerShdw>
                            </a:effectLst>
                            <a:latin typeface="Cambria Math" panose="02040503050406030204" pitchFamily="18" charset="0"/>
                          </a:rPr>
                        </m:ctrlPr>
                      </m:fPr>
                      <m:num>
                        <m:r>
                          <a:rPr lang="en-GB" i="1">
                            <a:solidFill>
                              <a:schemeClr val="tx1">
                                <a:lumMod val="50000"/>
                                <a:lumOff val="50000"/>
                              </a:schemeClr>
                            </a:solidFill>
                            <a:effectLst>
                              <a:outerShdw blurRad="38100" dist="38100" dir="2700000" algn="tl">
                                <a:srgbClr val="000000">
                                  <a:alpha val="43137"/>
                                </a:srgbClr>
                              </a:outerShdw>
                            </a:effectLst>
                            <a:latin typeface="Cambria Math" panose="02040503050406030204" pitchFamily="18" charset="0"/>
                          </a:rPr>
                          <m:t>3</m:t>
                        </m:r>
                      </m:num>
                      <m:den>
                        <m:r>
                          <a:rPr lang="en-GB" b="0" i="1" smtClean="0">
                            <a:solidFill>
                              <a:schemeClr val="tx1">
                                <a:lumMod val="50000"/>
                                <a:lumOff val="50000"/>
                              </a:schemeClr>
                            </a:solidFill>
                            <a:effectLst>
                              <a:outerShdw blurRad="38100" dist="38100" dir="2700000" algn="tl">
                                <a:srgbClr val="000000">
                                  <a:alpha val="43137"/>
                                </a:srgbClr>
                              </a:outerShdw>
                            </a:effectLst>
                            <a:latin typeface="Cambria Math" panose="02040503050406030204" pitchFamily="18" charset="0"/>
                          </a:rPr>
                          <m:t>8</m:t>
                        </m:r>
                      </m:den>
                    </m:f>
                  </m:oMath>
                </a14:m>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 d²  	= 0.3750= 24/64</a:t>
                </a:r>
              </a:p>
              <a:p>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σ²</a:t>
                </a:r>
                <a:r>
                  <a:rPr lang="en-GB" baseline="-25000"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G(F3_Between)  	</a:t>
                </a:r>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 ½ a² + </a:t>
                </a:r>
                <a14:m>
                  <m:oMath xmlns:m="http://schemas.openxmlformats.org/officeDocument/2006/math">
                    <m:f>
                      <m:fPr>
                        <m:type m:val="skw"/>
                        <m:ctrlPr>
                          <a:rPr lang="en-GB" i="1">
                            <a:solidFill>
                              <a:schemeClr val="tx1">
                                <a:lumMod val="50000"/>
                                <a:lumOff val="50000"/>
                              </a:schemeClr>
                            </a:solidFill>
                            <a:effectLst>
                              <a:outerShdw blurRad="38100" dist="38100" dir="2700000" algn="tl">
                                <a:srgbClr val="000000">
                                  <a:alpha val="43137"/>
                                </a:srgbClr>
                              </a:outerShdw>
                            </a:effectLst>
                            <a:latin typeface="Cambria Math" panose="02040503050406030204" pitchFamily="18" charset="0"/>
                          </a:rPr>
                        </m:ctrlPr>
                      </m:fPr>
                      <m:num>
                        <m:r>
                          <a:rPr lang="en-GB" b="0" i="1" smtClean="0">
                            <a:solidFill>
                              <a:schemeClr val="tx1">
                                <a:lumMod val="50000"/>
                                <a:lumOff val="50000"/>
                              </a:schemeClr>
                            </a:solidFill>
                            <a:effectLst>
                              <a:outerShdw blurRad="38100" dist="38100" dir="2700000" algn="tl">
                                <a:srgbClr val="000000">
                                  <a:alpha val="43137"/>
                                </a:srgbClr>
                              </a:outerShdw>
                            </a:effectLst>
                            <a:latin typeface="Cambria Math" panose="02040503050406030204" pitchFamily="18" charset="0"/>
                          </a:rPr>
                          <m:t>1</m:t>
                        </m:r>
                      </m:num>
                      <m:den>
                        <m:r>
                          <a:rPr lang="en-GB" i="1">
                            <a:solidFill>
                              <a:schemeClr val="tx1">
                                <a:lumMod val="50000"/>
                                <a:lumOff val="50000"/>
                              </a:schemeClr>
                            </a:solidFill>
                            <a:effectLst>
                              <a:outerShdw blurRad="38100" dist="38100" dir="2700000" algn="tl">
                                <a:srgbClr val="000000">
                                  <a:alpha val="43137"/>
                                </a:srgbClr>
                              </a:outerShdw>
                            </a:effectLst>
                            <a:latin typeface="Cambria Math" panose="02040503050406030204" pitchFamily="18" charset="0"/>
                          </a:rPr>
                          <m:t>16</m:t>
                        </m:r>
                      </m:den>
                    </m:f>
                  </m:oMath>
                </a14:m>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 d²  	= 0.5625= 36/64</a:t>
                </a:r>
                <a:endParaRPr lang="en-GB" sz="1200"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endParaRPr>
              </a:p>
              <a:p>
                <a:endParaRPr lang="en-GB" sz="1200" dirty="0">
                  <a:solidFill>
                    <a:srgbClr val="C00000"/>
                  </a:solidFill>
                  <a:latin typeface="Arial" panose="020B0604020202020204" pitchFamily="34" charset="0"/>
                  <a:ea typeface="Calibri" panose="020F0502020204030204" pitchFamily="34" charset="0"/>
                  <a:cs typeface="Arial" panose="020B0604020202020204" pitchFamily="34" charset="0"/>
                </a:endParaRPr>
              </a:p>
              <a:p>
                <a:r>
                  <a:rPr lang="en-GB" dirty="0">
                    <a:latin typeface="Arial" panose="020B0604020202020204" pitchFamily="34" charset="0"/>
                    <a:ea typeface="Calibri" panose="020F0502020204030204" pitchFamily="34" charset="0"/>
                    <a:cs typeface="Arial" panose="020B0604020202020204" pitchFamily="34" charset="0"/>
                  </a:rPr>
                  <a:t>Compared to this, variance between F3-lines for their </a:t>
                </a:r>
                <a:r>
                  <a:rPr lang="en-GB" dirty="0">
                    <a:solidFill>
                      <a:srgbClr val="7030A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‚within-line-variances‘</a:t>
                </a:r>
                <a:r>
                  <a:rPr lang="en-GB" dirty="0">
                    <a:latin typeface="Arial" panose="020B0604020202020204" pitchFamily="34" charset="0"/>
                    <a:ea typeface="Calibri" panose="020F0502020204030204" pitchFamily="34" charset="0"/>
                    <a:cs typeface="Arial" panose="020B0604020202020204" pitchFamily="34" charset="0"/>
                  </a:rPr>
                  <a:t> is 9/64 = 0.140625 (SD=0.375).</a:t>
                </a:r>
                <a:endParaRPr lang="en-GB" sz="1200" dirty="0">
                  <a:latin typeface="Arial" panose="020B0604020202020204" pitchFamily="34" charset="0"/>
                  <a:ea typeface="Calibri" panose="020F0502020204030204" pitchFamily="34" charset="0"/>
                  <a:cs typeface="Arial" panose="020B0604020202020204" pitchFamily="34" charset="0"/>
                </a:endParaRPr>
              </a:p>
            </p:txBody>
          </p:sp>
        </mc:Choice>
        <mc:Fallback>
          <p:sp>
            <p:nvSpPr>
              <p:cNvPr id="33" name="TextBox 32"/>
              <p:cNvSpPr txBox="1">
                <a:spLocks noRot="1" noChangeAspect="1" noMove="1" noResize="1" noEditPoints="1" noAdjustHandles="1" noChangeArrowheads="1" noChangeShapeType="1" noTextEdit="1"/>
              </p:cNvSpPr>
              <p:nvPr/>
            </p:nvSpPr>
            <p:spPr>
              <a:xfrm>
                <a:off x="6012903" y="578334"/>
                <a:ext cx="6119498" cy="4678204"/>
              </a:xfrm>
              <a:prstGeom prst="rect">
                <a:avLst/>
              </a:prstGeom>
              <a:blipFill>
                <a:blip r:embed="rId2"/>
                <a:stretch>
                  <a:fillRect/>
                </a:stretch>
              </a:blipFill>
              <a:effectLst>
                <a:outerShdw blurRad="50800" dist="38100" dir="2700000" algn="tl" rotWithShape="0">
                  <a:prstClr val="black">
                    <a:alpha val="40000"/>
                  </a:prstClr>
                </a:outerShdw>
              </a:effectLst>
            </p:spPr>
            <p:txBody>
              <a:bodyPr/>
              <a:lstStyle/>
              <a:p>
                <a:r>
                  <a:rPr lang="en-GB">
                    <a:noFill/>
                  </a:rPr>
                  <a:t> </a:t>
                </a:r>
              </a:p>
            </p:txBody>
          </p:sp>
        </mc:Fallback>
      </mc:AlternateContent>
      <p:sp>
        <p:nvSpPr>
          <p:cNvPr id="2" name="Textfeld 5"/>
          <p:cNvSpPr txBox="1"/>
          <p:nvPr/>
        </p:nvSpPr>
        <p:spPr>
          <a:xfrm>
            <a:off x="11478915" y="6321555"/>
            <a:ext cx="653485"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31</a:t>
            </a:fld>
            <a:endParaRPr lang="en-GB" dirty="0"/>
          </a:p>
        </p:txBody>
      </p:sp>
      <p:sp>
        <p:nvSpPr>
          <p:cNvPr id="4" name="Textfeld 3"/>
          <p:cNvSpPr txBox="1"/>
          <p:nvPr/>
        </p:nvSpPr>
        <p:spPr>
          <a:xfrm>
            <a:off x="106139" y="6080389"/>
            <a:ext cx="5775087" cy="646331"/>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Take home: F3-lines of a cross differ for their </a:t>
            </a:r>
            <a:r>
              <a:rPr lang="en-GB" dirty="0" err="1">
                <a:solidFill>
                  <a:schemeClr val="tx1">
                    <a:lumMod val="50000"/>
                    <a:lumOff val="50000"/>
                  </a:schemeClr>
                </a:solidFill>
                <a:latin typeface="Arial" panose="020B0604020202020204" pitchFamily="34" charset="0"/>
                <a:cs typeface="Arial" panose="020B0604020202020204" pitchFamily="34" charset="0"/>
              </a:rPr>
              <a:t>segre-gation</a:t>
            </a:r>
            <a:r>
              <a:rPr lang="en-GB" dirty="0">
                <a:solidFill>
                  <a:schemeClr val="tx1">
                    <a:lumMod val="50000"/>
                    <a:lumOff val="50000"/>
                  </a:schemeClr>
                </a:solidFill>
                <a:latin typeface="Arial" panose="020B0604020202020204" pitchFamily="34" charset="0"/>
                <a:cs typeface="Arial" panose="020B0604020202020204" pitchFamily="34" charset="0"/>
              </a:rPr>
              <a:t> potential; there is </a:t>
            </a:r>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σ²</a:t>
            </a:r>
            <a:r>
              <a:rPr lang="en-GB" baseline="-25000"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G</a:t>
            </a:r>
            <a:r>
              <a:rPr lang="en-GB" dirty="0">
                <a:solidFill>
                  <a:schemeClr val="tx1">
                    <a:lumMod val="50000"/>
                    <a:lumOff val="50000"/>
                  </a:schemeClr>
                </a:solidFill>
                <a:latin typeface="Arial" panose="020B0604020202020204" pitchFamily="34" charset="0"/>
                <a:ea typeface="Calibri" panose="020F0502020204030204" pitchFamily="34" charset="0"/>
                <a:cs typeface="Arial" panose="020B0604020202020204" pitchFamily="34" charset="0"/>
              </a:rPr>
              <a:t> </a:t>
            </a:r>
            <a:r>
              <a:rPr lang="en-GB" dirty="0">
                <a:solidFill>
                  <a:schemeClr val="tx1">
                    <a:lumMod val="50000"/>
                    <a:lumOff val="50000"/>
                  </a:schemeClr>
                </a:solidFill>
                <a:latin typeface="Arial" panose="020B0604020202020204" pitchFamily="34" charset="0"/>
                <a:cs typeface="Arial" panose="020B0604020202020204" pitchFamily="34" charset="0"/>
              </a:rPr>
              <a:t>between F3-lines for this.</a:t>
            </a:r>
          </a:p>
        </p:txBody>
      </p:sp>
      <p:pic>
        <p:nvPicPr>
          <p:cNvPr id="9" name="Picture 8">
            <a:extLst>
              <a:ext uri="{FF2B5EF4-FFF2-40B4-BE49-F238E27FC236}">
                <a16:creationId xmlns:a16="http://schemas.microsoft.com/office/drawing/2014/main" id="{F8E03EE9-FFCC-4AA6-886C-8EF46623CA87}"/>
              </a:ext>
            </a:extLst>
          </p:cNvPr>
          <p:cNvPicPr>
            <a:picLocks noChangeAspect="1"/>
          </p:cNvPicPr>
          <p:nvPr/>
        </p:nvPicPr>
        <p:blipFill>
          <a:blip r:embed="rId3"/>
          <a:stretch>
            <a:fillRect/>
          </a:stretch>
        </p:blipFill>
        <p:spPr>
          <a:xfrm>
            <a:off x="59599" y="614144"/>
            <a:ext cx="3540296" cy="5310445"/>
          </a:xfrm>
          <a:prstGeom prst="rect">
            <a:avLst/>
          </a:prstGeom>
        </p:spPr>
      </p:pic>
      <p:sp>
        <p:nvSpPr>
          <p:cNvPr id="10" name="TextBox 9">
            <a:extLst>
              <a:ext uri="{FF2B5EF4-FFF2-40B4-BE49-F238E27FC236}">
                <a16:creationId xmlns:a16="http://schemas.microsoft.com/office/drawing/2014/main" id="{7A2DF469-1D30-4704-8BC2-0CC4730FE3B0}"/>
              </a:ext>
            </a:extLst>
          </p:cNvPr>
          <p:cNvSpPr txBox="1"/>
          <p:nvPr/>
        </p:nvSpPr>
        <p:spPr>
          <a:xfrm>
            <a:off x="2729883" y="1398233"/>
            <a:ext cx="3151343" cy="203132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solidFill>
                  <a:schemeClr val="tx1">
                    <a:lumMod val="50000"/>
                    <a:lumOff val="50000"/>
                  </a:schemeClr>
                </a:solidFill>
                <a:latin typeface="Arial" panose="020B0604020202020204" pitchFamily="34" charset="0"/>
                <a:cs typeface="Arial" panose="020B0604020202020204" pitchFamily="34" charset="0"/>
              </a:rPr>
              <a:t>A barley ear.</a:t>
            </a:r>
          </a:p>
          <a:p>
            <a:endParaRPr lang="en-GB" dirty="0">
              <a:solidFill>
                <a:schemeClr val="tx1">
                  <a:lumMod val="50000"/>
                  <a:lumOff val="50000"/>
                </a:schemeClr>
              </a:solidFill>
              <a:latin typeface="Arial" panose="020B0604020202020204" pitchFamily="34" charset="0"/>
              <a:cs typeface="Arial" panose="020B0604020202020204" pitchFamily="34" charset="0"/>
            </a:endParaRPr>
          </a:p>
          <a:p>
            <a:r>
              <a:rPr lang="en-GB" dirty="0">
                <a:solidFill>
                  <a:schemeClr val="tx1">
                    <a:lumMod val="50000"/>
                    <a:lumOff val="50000"/>
                  </a:schemeClr>
                </a:solidFill>
                <a:latin typeface="Arial" panose="020B0604020202020204" pitchFamily="34" charset="0"/>
                <a:cs typeface="Arial" panose="020B0604020202020204" pitchFamily="34" charset="0"/>
              </a:rPr>
              <a:t>Barley as the canonical reference and reference case and paradigm for Line Breeding in a self-fertilizing crop.</a:t>
            </a:r>
            <a:endParaRPr lang="en-GB" dirty="0">
              <a:solidFill>
                <a:schemeClr val="tx1">
                  <a:lumMod val="50000"/>
                  <a:lumOff val="50000"/>
                </a:schemeClr>
              </a:solidFill>
            </a:endParaRPr>
          </a:p>
        </p:txBody>
      </p:sp>
      <p:sp>
        <p:nvSpPr>
          <p:cNvPr id="14" name="TextBox 13">
            <a:extLst>
              <a:ext uri="{FF2B5EF4-FFF2-40B4-BE49-F238E27FC236}">
                <a16:creationId xmlns:a16="http://schemas.microsoft.com/office/drawing/2014/main" id="{606EAB06-6E28-4A94-A9F9-5E69D56F6E81}"/>
              </a:ext>
            </a:extLst>
          </p:cNvPr>
          <p:cNvSpPr txBox="1"/>
          <p:nvPr/>
        </p:nvSpPr>
        <p:spPr>
          <a:xfrm>
            <a:off x="2490186" y="4376691"/>
            <a:ext cx="3391040" cy="1477328"/>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b="0" i="0" dirty="0">
                <a:solidFill>
                  <a:schemeClr val="tx1">
                    <a:lumMod val="50000"/>
                    <a:lumOff val="50000"/>
                  </a:schemeClr>
                </a:solidFill>
                <a:effectLst/>
                <a:latin typeface="Arial" panose="020B0604020202020204" pitchFamily="34" charset="0"/>
                <a:cs typeface="Arial" panose="020B0604020202020204" pitchFamily="34" charset="0"/>
              </a:rPr>
              <a:t>The AI used here did not know about the barley-typical very large ligule and auricles - which is hence not seen here ;-) </a:t>
            </a:r>
            <a:br>
              <a:rPr lang="en-GB" b="0" i="0" dirty="0">
                <a:solidFill>
                  <a:schemeClr val="tx1">
                    <a:lumMod val="50000"/>
                    <a:lumOff val="50000"/>
                  </a:schemeClr>
                </a:solidFill>
                <a:effectLst/>
                <a:latin typeface="Arial" panose="020B0604020202020204" pitchFamily="34" charset="0"/>
                <a:cs typeface="Arial" panose="020B0604020202020204" pitchFamily="34" charset="0"/>
              </a:rPr>
            </a:br>
            <a:r>
              <a:rPr lang="en-GB" sz="18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DO 10.1111/jipb.12757.</a:t>
            </a:r>
            <a:endParaRPr lang="en-GB" b="0" i="0" dirty="0">
              <a:solidFill>
                <a:schemeClr val="tx1">
                  <a:lumMod val="50000"/>
                  <a:lumOff val="50000"/>
                </a:schemeClr>
              </a:solidFill>
              <a:effectLst/>
              <a:latin typeface="Roboto" panose="02000000000000000000" pitchFamily="2" charset="0"/>
            </a:endParaRPr>
          </a:p>
        </p:txBody>
      </p:sp>
      <p:sp>
        <p:nvSpPr>
          <p:cNvPr id="17" name="Oval 16">
            <a:extLst>
              <a:ext uri="{FF2B5EF4-FFF2-40B4-BE49-F238E27FC236}">
                <a16:creationId xmlns:a16="http://schemas.microsoft.com/office/drawing/2014/main" id="{3D087820-045F-417A-84CB-02119573C06F}"/>
              </a:ext>
            </a:extLst>
          </p:cNvPr>
          <p:cNvSpPr/>
          <p:nvPr/>
        </p:nvSpPr>
        <p:spPr>
          <a:xfrm>
            <a:off x="1016493" y="4518734"/>
            <a:ext cx="665825" cy="683581"/>
          </a:xfrm>
          <a:prstGeom prst="ellipse">
            <a:avLst/>
          </a:prstGeom>
          <a:no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50000"/>
                  <a:lumOff val="50000"/>
                </a:schemeClr>
              </a:solidFill>
            </a:endParaRPr>
          </a:p>
        </p:txBody>
      </p:sp>
      <p:cxnSp>
        <p:nvCxnSpPr>
          <p:cNvPr id="19" name="Straight Arrow Connector 18">
            <a:extLst>
              <a:ext uri="{FF2B5EF4-FFF2-40B4-BE49-F238E27FC236}">
                <a16:creationId xmlns:a16="http://schemas.microsoft.com/office/drawing/2014/main" id="{9D0E0BD0-7E63-43A0-AD92-9714143068C8}"/>
              </a:ext>
            </a:extLst>
          </p:cNvPr>
          <p:cNvCxnSpPr>
            <a:cxnSpLocks/>
            <a:stCxn id="17" idx="6"/>
            <a:endCxn id="14" idx="1"/>
          </p:cNvCxnSpPr>
          <p:nvPr/>
        </p:nvCxnSpPr>
        <p:spPr>
          <a:xfrm>
            <a:off x="1682318" y="4860525"/>
            <a:ext cx="807868" cy="254830"/>
          </a:xfrm>
          <a:prstGeom prst="straightConnector1">
            <a:avLst/>
          </a:prstGeom>
          <a:ln>
            <a:tailEnd type="triangle"/>
          </a:ln>
          <a:effectLst>
            <a:outerShdw blurRad="63500" sx="102000" sy="102000" algn="ctr"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404786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41988" y="51318"/>
            <a:ext cx="1215001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sz="2400">
                <a:solidFill>
                  <a:schemeClr val="tx1">
                    <a:lumMod val="50000"/>
                    <a:lumOff val="50000"/>
                  </a:schemeClr>
                </a:solidFill>
                <a:latin typeface="Arial" panose="020B0604020202020204" pitchFamily="34" charset="0"/>
                <a:cs typeface="Arial" panose="020B0604020202020204" pitchFamily="34" charset="0"/>
              </a:rPr>
              <a:t>‘F3-lines differ for segregation potential’; this has to be put into perspective!</a:t>
            </a:r>
            <a:endParaRPr lang="en-GB" sz="2400">
              <a:latin typeface="Arial" panose="020B0604020202020204" pitchFamily="34" charset="0"/>
              <a:cs typeface="Arial" panose="020B0604020202020204" pitchFamily="34" charset="0"/>
            </a:endParaRPr>
          </a:p>
        </p:txBody>
      </p:sp>
      <p:sp>
        <p:nvSpPr>
          <p:cNvPr id="33" name="TextBox 32"/>
          <p:cNvSpPr txBox="1"/>
          <p:nvPr/>
        </p:nvSpPr>
        <p:spPr>
          <a:xfrm>
            <a:off x="6012902" y="782213"/>
            <a:ext cx="6119498" cy="5355312"/>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ea typeface="Calibri" panose="020F0502020204030204" pitchFamily="34" charset="0"/>
                <a:cs typeface="Arial" panose="020B0604020202020204" pitchFamily="34" charset="0"/>
              </a:rPr>
              <a:t>This is true in reality. This is partly not true in Quantitative Genetic textbooks, because the foundation of Quantitative Genetics included the </a:t>
            </a:r>
            <a:r>
              <a:rPr lang="en-GB"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infinitesimal</a:t>
            </a:r>
            <a:r>
              <a:rPr lang="en-GB" dirty="0">
                <a:latin typeface="Arial" panose="020B0604020202020204" pitchFamily="34" charset="0"/>
                <a:ea typeface="Calibri" panose="020F0502020204030204" pitchFamily="34" charset="0"/>
                <a:cs typeface="Arial" panose="020B0604020202020204" pitchFamily="34" charset="0"/>
              </a:rPr>
              <a:t> model. </a:t>
            </a:r>
          </a:p>
          <a:p>
            <a:r>
              <a:rPr lang="en-GB" dirty="0">
                <a:latin typeface="Arial" panose="020B0604020202020204" pitchFamily="34" charset="0"/>
                <a:ea typeface="Calibri" panose="020F0502020204030204" pitchFamily="34" charset="0"/>
                <a:cs typeface="Arial" panose="020B0604020202020204" pitchFamily="34" charset="0"/>
              </a:rPr>
              <a:t>https://theinfinitesimal.substack.com/p/what-is-the-infinitesimal</a:t>
            </a:r>
          </a:p>
          <a:p>
            <a:endParaRPr lang="en-GB" dirty="0">
              <a:latin typeface="Arial" panose="020B0604020202020204" pitchFamily="34" charset="0"/>
              <a:ea typeface="Calibri" panose="020F0502020204030204" pitchFamily="34" charset="0"/>
              <a:cs typeface="Arial" panose="020B0604020202020204" pitchFamily="34" charset="0"/>
            </a:endParaRPr>
          </a:p>
          <a:p>
            <a:r>
              <a:rPr lang="en-GB" dirty="0">
                <a:latin typeface="Arial" panose="020B0604020202020204" pitchFamily="34" charset="0"/>
                <a:ea typeface="Calibri" panose="020F0502020204030204" pitchFamily="34" charset="0"/>
                <a:cs typeface="Arial" panose="020B0604020202020204" pitchFamily="34" charset="0"/>
              </a:rPr>
              <a:t>Under this assumption, with very many loci and very small effect per locus, and if you add LD=0, then more or less all differences between F2 individuals for their individual extent of heterozygosity vanish. With so many loci, each individual is a perfect sample of the basic pool of loci and does not deviate from the expectation (from the mean). The same is true in F3 and so on.</a:t>
            </a:r>
          </a:p>
          <a:p>
            <a:endParaRPr lang="en-GB" dirty="0">
              <a:latin typeface="Arial" panose="020B0604020202020204" pitchFamily="34" charset="0"/>
              <a:ea typeface="Calibri" panose="020F0502020204030204" pitchFamily="34" charset="0"/>
              <a:cs typeface="Arial" panose="020B0604020202020204" pitchFamily="34" charset="0"/>
            </a:endParaRPr>
          </a:p>
          <a:p>
            <a:r>
              <a:rPr lang="en-GB" dirty="0">
                <a:latin typeface="Arial" panose="020B0604020202020204" pitchFamily="34" charset="0"/>
                <a:ea typeface="Calibri" panose="020F0502020204030204" pitchFamily="34" charset="0"/>
                <a:cs typeface="Arial" panose="020B0604020202020204" pitchFamily="34" charset="0"/>
              </a:rPr>
              <a:t>As said in UNPLAB-QuGen_Ch-10[</a:t>
            </a:r>
            <a:r>
              <a:rPr lang="en-GB" dirty="0" err="1">
                <a:latin typeface="Arial" panose="020B0604020202020204" pitchFamily="34" charset="0"/>
                <a:ea typeface="Calibri" panose="020F0502020204030204" pitchFamily="34" charset="0"/>
                <a:cs typeface="Arial" panose="020B0604020202020204" pitchFamily="34" charset="0"/>
              </a:rPr>
              <a:t>GenV</a:t>
            </a:r>
            <a:r>
              <a:rPr lang="en-GB" dirty="0">
                <a:latin typeface="Arial" panose="020B0604020202020204" pitchFamily="34" charset="0"/>
                <a:ea typeface="Calibri" panose="020F0502020204030204" pitchFamily="34" charset="0"/>
                <a:cs typeface="Arial" panose="020B0604020202020204" pitchFamily="34" charset="0"/>
              </a:rPr>
              <a:t> 0_F_1], Quantitative Genetics as default attitude neglects such differences, although practical Plant Breeding exploits them and often the best cultivars are born from such deviations. It is </a:t>
            </a:r>
            <a:r>
              <a:rPr lang="en-GB" dirty="0" err="1">
                <a:latin typeface="Arial" panose="020B0604020202020204" pitchFamily="34" charset="0"/>
                <a:ea typeface="Calibri" panose="020F0502020204030204" pitchFamily="34" charset="0"/>
                <a:cs typeface="Arial" panose="020B0604020202020204" pitchFamily="34" charset="0"/>
              </a:rPr>
              <a:t>oftentime</a:t>
            </a:r>
            <a:r>
              <a:rPr lang="en-GB" dirty="0">
                <a:latin typeface="Arial" panose="020B0604020202020204" pitchFamily="34" charset="0"/>
                <a:ea typeface="Calibri" panose="020F0502020204030204" pitchFamily="34" charset="0"/>
                <a:cs typeface="Arial" panose="020B0604020202020204" pitchFamily="34" charset="0"/>
              </a:rPr>
              <a:t> the outlier that does it.</a:t>
            </a:r>
          </a:p>
        </p:txBody>
      </p:sp>
      <p:grpSp>
        <p:nvGrpSpPr>
          <p:cNvPr id="3" name="Group 2">
            <a:extLst>
              <a:ext uri="{FF2B5EF4-FFF2-40B4-BE49-F238E27FC236}">
                <a16:creationId xmlns:a16="http://schemas.microsoft.com/office/drawing/2014/main" id="{DE9B55B3-39B4-4F90-8C36-467242B188B4}"/>
              </a:ext>
            </a:extLst>
          </p:cNvPr>
          <p:cNvGrpSpPr/>
          <p:nvPr/>
        </p:nvGrpSpPr>
        <p:grpSpPr>
          <a:xfrm>
            <a:off x="106139" y="1139014"/>
            <a:ext cx="5775087" cy="4991292"/>
            <a:chOff x="106139" y="775026"/>
            <a:chExt cx="5775087" cy="4991292"/>
          </a:xfrm>
        </p:grpSpPr>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139" y="782213"/>
              <a:ext cx="5775087" cy="4984105"/>
            </a:xfrm>
            <a:prstGeom prst="rect">
              <a:avLst/>
            </a:prstGeom>
            <a:effectLst>
              <a:outerShdw blurRad="50800" dist="38100" dir="2700000" algn="tl" rotWithShape="0">
                <a:prstClr val="black">
                  <a:alpha val="40000"/>
                </a:prstClr>
              </a:outerShdw>
            </a:effectLst>
          </p:spPr>
        </p:pic>
        <p:sp>
          <p:nvSpPr>
            <p:cNvPr id="21" name="TextBox 20"/>
            <p:cNvSpPr txBox="1"/>
            <p:nvPr/>
          </p:nvSpPr>
          <p:spPr>
            <a:xfrm>
              <a:off x="181947" y="814868"/>
              <a:ext cx="1296955" cy="369332"/>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a:latin typeface="Arial Narrow" panose="020B0606020202030204" pitchFamily="34" charset="0"/>
                  <a:cs typeface="Arial" panose="020B0604020202020204" pitchFamily="34" charset="0"/>
                </a:rPr>
                <a:t>F2</a:t>
              </a:r>
            </a:p>
          </p:txBody>
        </p:sp>
        <p:sp>
          <p:nvSpPr>
            <p:cNvPr id="22" name="TextBox 21"/>
            <p:cNvSpPr txBox="1"/>
            <p:nvPr/>
          </p:nvSpPr>
          <p:spPr>
            <a:xfrm>
              <a:off x="1589314" y="814868"/>
              <a:ext cx="1296955" cy="369332"/>
            </a:xfrm>
            <a:prstGeom prst="rect">
              <a:avLst/>
            </a:prstGeom>
            <a:solidFill>
              <a:srgbClr val="FFFFFF"/>
            </a:solidFill>
            <a:effectLst>
              <a:outerShdw blurRad="50800" dist="38100" dir="2700000" algn="tl" rotWithShape="0">
                <a:prstClr val="black">
                  <a:alpha val="40000"/>
                </a:prstClr>
              </a:outerShdw>
            </a:effectLst>
          </p:spPr>
          <p:txBody>
            <a:bodyPr wrap="square" rtlCol="0">
              <a:spAutoFit/>
            </a:bodyPr>
            <a:lstStyle/>
            <a:p>
              <a:r>
                <a:rPr lang="en-GB">
                  <a:latin typeface="Arial Narrow" panose="020B0606020202030204" pitchFamily="34" charset="0"/>
                  <a:cs typeface="Arial" panose="020B0604020202020204" pitchFamily="34" charset="0"/>
                </a:rPr>
                <a:t>F3</a:t>
              </a:r>
            </a:p>
          </p:txBody>
        </p:sp>
        <p:sp>
          <p:nvSpPr>
            <p:cNvPr id="64" name="Rectangle 63"/>
            <p:cNvSpPr/>
            <p:nvPr/>
          </p:nvSpPr>
          <p:spPr>
            <a:xfrm>
              <a:off x="106139" y="775026"/>
              <a:ext cx="1440898" cy="4892128"/>
            </a:xfrm>
            <a:prstGeom prst="rect">
              <a:avLst/>
            </a:prstGeom>
            <a:noFill/>
            <a:ln w="571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extfeld 5"/>
          <p:cNvSpPr txBox="1"/>
          <p:nvPr/>
        </p:nvSpPr>
        <p:spPr>
          <a:xfrm>
            <a:off x="11478915" y="6321555"/>
            <a:ext cx="653485"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GB" smtClean="0"/>
              <a:pPr/>
              <a:t>32</a:t>
            </a:fld>
            <a:endParaRPr lang="en-GB" dirty="0"/>
          </a:p>
        </p:txBody>
      </p:sp>
    </p:spTree>
    <p:extLst>
      <p:ext uri="{BB962C8B-B14F-4D97-AF65-F5344CB8AC3E}">
        <p14:creationId xmlns:p14="http://schemas.microsoft.com/office/powerpoint/2010/main" val="31014754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bgerundete rechteckige Legende 4"/>
          <p:cNvSpPr/>
          <p:nvPr/>
        </p:nvSpPr>
        <p:spPr>
          <a:xfrm>
            <a:off x="110140" y="16576"/>
            <a:ext cx="11939973" cy="5842127"/>
          </a:xfrm>
          <a:prstGeom prst="wedgeRoundRectCallout">
            <a:avLst>
              <a:gd name="adj1" fmla="val -50595"/>
              <a:gd name="adj2" fmla="val 66044"/>
              <a:gd name="adj3" fmla="val 16667"/>
            </a:avLst>
          </a:prstGeom>
          <a:no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7">
            <a:extLst>
              <a:ext uri="{FF2B5EF4-FFF2-40B4-BE49-F238E27FC236}">
                <a16:creationId xmlns:a16="http://schemas.microsoft.com/office/drawing/2014/main" id="{94871A5F-3043-49C8-A4D1-0709411144EE}"/>
              </a:ext>
            </a:extLst>
          </p:cNvPr>
          <p:cNvPicPr>
            <a:picLocks noChangeAspect="1"/>
          </p:cNvPicPr>
          <p:nvPr/>
        </p:nvPicPr>
        <p:blipFill>
          <a:blip r:embed="rId2"/>
          <a:stretch>
            <a:fillRect/>
          </a:stretch>
        </p:blipFill>
        <p:spPr>
          <a:xfrm>
            <a:off x="10064475" y="2893507"/>
            <a:ext cx="2083293" cy="3947917"/>
          </a:xfrm>
          <a:prstGeom prst="rect">
            <a:avLst/>
          </a:prstGeom>
          <a:noFill/>
          <a:effectLst>
            <a:outerShdw blurRad="63500" sx="102000" sy="102000" algn="ctr" rotWithShape="0">
              <a:prstClr val="black">
                <a:alpha val="40000"/>
              </a:prstClr>
            </a:outerShdw>
          </a:effectLst>
        </p:spPr>
      </p:pic>
      <p:sp>
        <p:nvSpPr>
          <p:cNvPr id="7" name="Textfeld 5"/>
          <p:cNvSpPr txBox="1"/>
          <p:nvPr/>
        </p:nvSpPr>
        <p:spPr>
          <a:xfrm>
            <a:off x="285013" y="492953"/>
            <a:ext cx="10812076" cy="5047536"/>
          </a:xfrm>
          <a:prstGeom prst="rect">
            <a:avLst/>
          </a:prstGeom>
          <a:noFill/>
        </p:spPr>
        <p:txBody>
          <a:bodyPr wrap="square" rtlCol="0">
            <a:spAutoFit/>
          </a:bodyPr>
          <a:lstStyle/>
          <a:p>
            <a:pPr>
              <a:spcAft>
                <a:spcPts val="0"/>
              </a:spcAft>
            </a:pPr>
            <a:r>
              <a:rPr lang="en-GB" sz="2300" dirty="0">
                <a:latin typeface="Arial" panose="020B0604020202020204" pitchFamily="34" charset="0"/>
                <a:ea typeface="Times New Roman" panose="02020603050405020304" pitchFamily="18" charset="0"/>
                <a:cs typeface="Arial" panose="020B0604020202020204" pitchFamily="34" charset="0"/>
              </a:rPr>
              <a:t>Take home </a:t>
            </a:r>
            <a:r>
              <a:rPr lang="en-GB" sz="2300" dirty="0">
                <a:solidFill>
                  <a:schemeClr val="tx1">
                    <a:lumMod val="50000"/>
                    <a:lumOff val="50000"/>
                  </a:schemeClr>
                </a:solidFill>
                <a:latin typeface="Arial" panose="020B0604020202020204" pitchFamily="34" charset="0"/>
                <a:ea typeface="Times New Roman" panose="02020603050405020304" pitchFamily="18" charset="0"/>
                <a:cs typeface="Arial" panose="020B0604020202020204" pitchFamily="34" charset="0"/>
              </a:rPr>
              <a:t>so far</a:t>
            </a:r>
            <a:r>
              <a:rPr lang="en-GB" sz="2300" dirty="0">
                <a:latin typeface="Arial" panose="020B0604020202020204" pitchFamily="34" charset="0"/>
                <a:ea typeface="Times New Roman" panose="02020603050405020304" pitchFamily="18" charset="0"/>
                <a:cs typeface="Arial" panose="020B0604020202020204" pitchFamily="34" charset="0"/>
              </a:rPr>
              <a:t> (</a:t>
            </a:r>
            <a:r>
              <a:rPr lang="en-GB" sz="2300" dirty="0">
                <a:solidFill>
                  <a:schemeClr val="tx1">
                    <a:lumMod val="50000"/>
                    <a:lumOff val="50000"/>
                  </a:schemeClr>
                </a:solidFill>
                <a:latin typeface="Arial" panose="020B0604020202020204" pitchFamily="34" charset="0"/>
                <a:ea typeface="Times New Roman" panose="02020603050405020304" pitchFamily="18" charset="0"/>
                <a:cs typeface="Arial" panose="020B0604020202020204" pitchFamily="34" charset="0"/>
              </a:rPr>
              <a:t>still: Line Breeding, selfing from F1 onwards</a:t>
            </a:r>
            <a:r>
              <a:rPr lang="en-GB" sz="2300" dirty="0">
                <a:latin typeface="Arial" panose="020B0604020202020204" pitchFamily="34" charset="0"/>
                <a:ea typeface="Times New Roman" panose="02020603050405020304" pitchFamily="18" charset="0"/>
                <a:cs typeface="Arial" panose="020B0604020202020204" pitchFamily="34" charset="0"/>
              </a:rPr>
              <a:t>): </a:t>
            </a:r>
            <a:endParaRPr lang="en-GB" sz="2300" dirty="0">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Wingdings" panose="05000000000000000000" pitchFamily="2" charset="2"/>
              <a:buChar char=""/>
              <a:tabLst>
                <a:tab pos="457200" algn="l"/>
              </a:tabLst>
            </a:pPr>
            <a:r>
              <a:rPr lang="en-GB" sz="2300" dirty="0">
                <a:latin typeface="Arial" panose="020B0604020202020204" pitchFamily="34" charset="0"/>
                <a:ea typeface="Times New Roman" panose="02020603050405020304" pitchFamily="18" charset="0"/>
                <a:cs typeface="Arial" panose="020B0604020202020204" pitchFamily="34" charset="0"/>
              </a:rPr>
              <a:t>Multi-locus segregation causes new genotypic diversity in each selfing generation. The size of </a:t>
            </a:r>
            <a:r>
              <a:rPr lang="en-GB" sz="2300" dirty="0">
                <a:solidFill>
                  <a:srgbClr val="0000FF"/>
                </a:solidFill>
                <a:latin typeface="Arial" panose="020B0604020202020204" pitchFamily="34" charset="0"/>
                <a:ea typeface="Times New Roman" panose="02020603050405020304" pitchFamily="18" charset="0"/>
                <a:cs typeface="Arial" panose="020B0604020202020204" pitchFamily="34" charset="0"/>
              </a:rPr>
              <a:t>fresh</a:t>
            </a:r>
            <a:r>
              <a:rPr lang="en-GB" sz="2300" dirty="0">
                <a:latin typeface="Arial" panose="020B0604020202020204" pitchFamily="34" charset="0"/>
                <a:ea typeface="Times New Roman" panose="02020603050405020304" pitchFamily="18" charset="0"/>
                <a:cs typeface="Arial" panose="020B0604020202020204" pitchFamily="34" charset="0"/>
              </a:rPr>
              <a:t> segregation variance is proportionally to the meanwhile decreased degree of heterozygosity  =&gt; the </a:t>
            </a:r>
            <a:r>
              <a:rPr lang="en-GB" sz="2300" dirty="0">
                <a:solidFill>
                  <a:srgbClr val="0000FF"/>
                </a:solidFill>
                <a:latin typeface="Arial" panose="020B0604020202020204" pitchFamily="34" charset="0"/>
                <a:ea typeface="Times New Roman" panose="02020603050405020304" pitchFamily="18" charset="0"/>
                <a:cs typeface="Arial" panose="020B0604020202020204" pitchFamily="34" charset="0"/>
              </a:rPr>
              <a:t>additional increment</a:t>
            </a:r>
            <a:r>
              <a:rPr lang="en-GB" sz="2300" dirty="0">
                <a:latin typeface="Arial" panose="020B0604020202020204" pitchFamily="34" charset="0"/>
                <a:ea typeface="Times New Roman" panose="02020603050405020304" pitchFamily="18" charset="0"/>
                <a:cs typeface="Arial" panose="020B0604020202020204" pitchFamily="34" charset="0"/>
              </a:rPr>
              <a:t> in variance can be neglected as early as (about) F</a:t>
            </a:r>
            <a:r>
              <a:rPr lang="en-GB" sz="2300" baseline="-25000" dirty="0">
                <a:latin typeface="Arial" panose="020B0604020202020204" pitchFamily="34" charset="0"/>
                <a:ea typeface="Times New Roman" panose="02020603050405020304" pitchFamily="18" charset="0"/>
                <a:cs typeface="Arial" panose="020B0604020202020204" pitchFamily="34" charset="0"/>
              </a:rPr>
              <a:t>6</a:t>
            </a:r>
            <a:r>
              <a:rPr lang="en-GB" sz="2300" dirty="0">
                <a:latin typeface="Arial" panose="020B0604020202020204" pitchFamily="34" charset="0"/>
                <a:ea typeface="Times New Roman" panose="02020603050405020304" pitchFamily="18" charset="0"/>
                <a:cs typeface="Arial" panose="020B0604020202020204" pitchFamily="34" charset="0"/>
              </a:rPr>
              <a:t> generation.</a:t>
            </a:r>
          </a:p>
          <a:p>
            <a:pPr marL="342900" lvl="0" indent="-342900">
              <a:spcAft>
                <a:spcPts val="0"/>
              </a:spcAft>
              <a:buFont typeface="Wingdings" panose="05000000000000000000" pitchFamily="2" charset="2"/>
              <a:buChar char=""/>
              <a:tabLst>
                <a:tab pos="457200" algn="l"/>
              </a:tabLst>
            </a:pPr>
            <a:r>
              <a:rPr lang="en-GB" sz="2300" dirty="0">
                <a:latin typeface="Arial" panose="020B0604020202020204" pitchFamily="34" charset="0"/>
                <a:ea typeface="Times New Roman" panose="02020603050405020304" pitchFamily="18" charset="0"/>
                <a:cs typeface="Arial" panose="020B0604020202020204" pitchFamily="34" charset="0"/>
              </a:rPr>
              <a:t>The </a:t>
            </a:r>
            <a:r>
              <a:rPr lang="en-GB" sz="2300" dirty="0">
                <a:solidFill>
                  <a:srgbClr val="0000FF"/>
                </a:solidFill>
                <a:latin typeface="Arial" panose="020B0604020202020204" pitchFamily="34" charset="0"/>
                <a:ea typeface="Times New Roman" panose="02020603050405020304" pitchFamily="18" charset="0"/>
                <a:cs typeface="Arial" panose="020B0604020202020204" pitchFamily="34" charset="0"/>
              </a:rPr>
              <a:t>additive </a:t>
            </a:r>
            <a:r>
              <a:rPr lang="en-GB" sz="2300" dirty="0">
                <a:latin typeface="Arial" panose="020B0604020202020204" pitchFamily="34" charset="0"/>
                <a:ea typeface="Times New Roman" panose="02020603050405020304" pitchFamily="18" charset="0"/>
                <a:cs typeface="Arial" panose="020B0604020202020204" pitchFamily="34" charset="0"/>
              </a:rPr>
              <a:t>share of the genetic variance in the basic generation F</a:t>
            </a:r>
            <a:r>
              <a:rPr lang="en-GB" sz="2300" baseline="-25000" dirty="0">
                <a:latin typeface="Arial" panose="020B0604020202020204" pitchFamily="34" charset="0"/>
                <a:ea typeface="Times New Roman" panose="02020603050405020304" pitchFamily="18" charset="0"/>
                <a:cs typeface="Arial" panose="020B0604020202020204" pitchFamily="34" charset="0"/>
              </a:rPr>
              <a:t>2</a:t>
            </a:r>
            <a:r>
              <a:rPr lang="en-GB" sz="2300" dirty="0">
                <a:latin typeface="Arial" panose="020B0604020202020204" pitchFamily="34" charset="0"/>
                <a:ea typeface="Times New Roman" panose="02020603050405020304" pitchFamily="18" charset="0"/>
                <a:cs typeface="Arial" panose="020B0604020202020204" pitchFamily="34" charset="0"/>
              </a:rPr>
              <a:t> is con-served (in case of no selection) across selfing generations. The already released part of the </a:t>
            </a:r>
            <a:r>
              <a:rPr lang="en-GB" sz="2300" dirty="0">
                <a:solidFill>
                  <a:srgbClr val="0000FF"/>
                </a:solidFill>
                <a:latin typeface="Arial" panose="020B0604020202020204" pitchFamily="34" charset="0"/>
                <a:ea typeface="Times New Roman" panose="02020603050405020304" pitchFamily="18" charset="0"/>
                <a:cs typeface="Arial" panose="020B0604020202020204" pitchFamily="34" charset="0"/>
              </a:rPr>
              <a:t>additive</a:t>
            </a:r>
            <a:r>
              <a:rPr lang="en-GB" sz="2300" dirty="0">
                <a:latin typeface="Arial" panose="020B0604020202020204" pitchFamily="34" charset="0"/>
                <a:ea typeface="Times New Roman" panose="02020603050405020304" pitchFamily="18" charset="0"/>
                <a:cs typeface="Arial" panose="020B0604020202020204" pitchFamily="34" charset="0"/>
              </a:rPr>
              <a:t> variance and the (in every generation newly) created </a:t>
            </a:r>
            <a:r>
              <a:rPr lang="en-GB" sz="2300" dirty="0">
                <a:solidFill>
                  <a:srgbClr val="0000FF"/>
                </a:solidFill>
                <a:latin typeface="Arial" panose="020B0604020202020204" pitchFamily="34" charset="0"/>
                <a:ea typeface="Times New Roman" panose="02020603050405020304" pitchFamily="18" charset="0"/>
                <a:cs typeface="Arial" panose="020B0604020202020204" pitchFamily="34" charset="0"/>
              </a:rPr>
              <a:t>additive</a:t>
            </a:r>
            <a:r>
              <a:rPr lang="en-GB" sz="2300" dirty="0">
                <a:latin typeface="Arial" panose="020B0604020202020204" pitchFamily="34" charset="0"/>
                <a:ea typeface="Times New Roman" panose="02020603050405020304" pitchFamily="18" charset="0"/>
                <a:cs typeface="Arial" panose="020B0604020202020204" pitchFamily="34" charset="0"/>
              </a:rPr>
              <a:t> variance accumulate. In later generations of selfing, the breeder therefore has markedly greater </a:t>
            </a:r>
            <a:r>
              <a:rPr lang="en-GB" sz="2300" dirty="0">
                <a:solidFill>
                  <a:srgbClr val="0000FF"/>
                </a:solidFill>
                <a:latin typeface="Arial" panose="020B0604020202020204" pitchFamily="34" charset="0"/>
                <a:ea typeface="Times New Roman" panose="02020603050405020304" pitchFamily="18" charset="0"/>
                <a:cs typeface="Arial" panose="020B0604020202020204" pitchFamily="34" charset="0"/>
              </a:rPr>
              <a:t>additive</a:t>
            </a:r>
            <a:r>
              <a:rPr lang="en-GB" sz="2300" dirty="0">
                <a:latin typeface="Arial" panose="020B0604020202020204" pitchFamily="34" charset="0"/>
                <a:ea typeface="Times New Roman" panose="02020603050405020304" pitchFamily="18" charset="0"/>
                <a:cs typeface="Arial" panose="020B0604020202020204" pitchFamily="34" charset="0"/>
              </a:rPr>
              <a:t> variance at her disposal than in the early generations of selfing.   </a:t>
            </a:r>
            <a:endParaRPr lang="en-GB" sz="2300" dirty="0">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spcAft>
                <a:spcPts val="0"/>
              </a:spcAft>
              <a:buFont typeface="Wingdings" panose="05000000000000000000" pitchFamily="2" charset="2"/>
              <a:buChar char=""/>
              <a:tabLst>
                <a:tab pos="457200" algn="l"/>
              </a:tabLst>
            </a:pPr>
            <a:r>
              <a:rPr lang="en-GB" sz="2300" dirty="0">
                <a:latin typeface="Arial" panose="020B0604020202020204" pitchFamily="34" charset="0"/>
                <a:ea typeface="Times New Roman" panose="02020603050405020304" pitchFamily="18" charset="0"/>
                <a:cs typeface="Times New Roman" panose="02020603050405020304" pitchFamily="18" charset="0"/>
              </a:rPr>
              <a:t>That part of the genetic variance that is caused by dominance effects decreases from generation to generation. Already in about F</a:t>
            </a:r>
            <a:r>
              <a:rPr lang="en-GB" sz="2300" baseline="-25000" dirty="0">
                <a:latin typeface="Arial" panose="020B0604020202020204" pitchFamily="34" charset="0"/>
                <a:ea typeface="Times New Roman" panose="02020603050405020304" pitchFamily="18" charset="0"/>
                <a:cs typeface="Times New Roman" panose="02020603050405020304" pitchFamily="18" charset="0"/>
              </a:rPr>
              <a:t>4</a:t>
            </a:r>
            <a:r>
              <a:rPr lang="en-GB" sz="2300" dirty="0">
                <a:latin typeface="Arial" panose="020B0604020202020204" pitchFamily="34" charset="0"/>
                <a:ea typeface="Times New Roman" panose="02020603050405020304" pitchFamily="18" charset="0"/>
                <a:cs typeface="Times New Roman" panose="02020603050405020304" pitchFamily="18" charset="0"/>
              </a:rPr>
              <a:t> we can usually neglect dominance as cause of genetic variance.</a:t>
            </a:r>
            <a:endParaRPr lang="en-GB" sz="2300" dirty="0">
              <a:latin typeface="Arial" panose="020B0604020202020204" pitchFamily="34" charset="0"/>
              <a:cs typeface="Arial" panose="020B0604020202020204" pitchFamily="34" charset="0"/>
            </a:endParaRPr>
          </a:p>
        </p:txBody>
      </p:sp>
      <p:sp>
        <p:nvSpPr>
          <p:cNvPr id="6" name="Textfeld 5"/>
          <p:cNvSpPr txBox="1"/>
          <p:nvPr/>
        </p:nvSpPr>
        <p:spPr>
          <a:xfrm>
            <a:off x="11409830" y="6365558"/>
            <a:ext cx="782172"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en-US"/>
            </a:defPPr>
            <a:lvl1pPr algn="ctr">
              <a:defRPr sz="2400">
                <a:latin typeface="Arial" panose="020B0604020202020204" pitchFamily="34" charset="0"/>
                <a:cs typeface="Arial" panose="020B0604020202020204" pitchFamily="34" charset="0"/>
              </a:defRPr>
            </a:lvl1pPr>
          </a:lstStyle>
          <a:p>
            <a:fld id="{5B255CE3-06F4-4E80-85AD-A0878CDD5C50}" type="slidenum">
              <a:rPr lang="en-US" smtClean="0"/>
              <a:pPr/>
              <a:t>33</a:t>
            </a:fld>
            <a:endParaRPr lang="en-US" dirty="0"/>
          </a:p>
        </p:txBody>
      </p:sp>
      <p:sp>
        <p:nvSpPr>
          <p:cNvPr id="9" name="Right Triangle 8">
            <a:extLst>
              <a:ext uri="{FF2B5EF4-FFF2-40B4-BE49-F238E27FC236}">
                <a16:creationId xmlns:a16="http://schemas.microsoft.com/office/drawing/2014/main" id="{D002FA47-544F-4593-99D7-1C9D4CCC410F}"/>
              </a:ext>
            </a:extLst>
          </p:cNvPr>
          <p:cNvSpPr/>
          <p:nvPr/>
        </p:nvSpPr>
        <p:spPr>
          <a:xfrm>
            <a:off x="22125" y="6627032"/>
            <a:ext cx="226195" cy="215900"/>
          </a:xfrm>
          <a:prstGeom prst="rtTriangle">
            <a:avLst/>
          </a:prstGeom>
          <a:gradFill flip="none" rotWithShape="1">
            <a:gsLst>
              <a:gs pos="0">
                <a:schemeClr val="tx1"/>
              </a:gs>
              <a:gs pos="100000">
                <a:schemeClr val="accent1">
                  <a:lumMod val="45000"/>
                  <a:lumOff val="55000"/>
                </a:schemeClr>
              </a:gs>
              <a:gs pos="100000">
                <a:srgbClr val="FFFF00"/>
              </a:gs>
              <a:gs pos="99000">
                <a:srgbClr val="FFFF00"/>
              </a:gs>
            </a:gsLst>
            <a:lin ang="5400000" scaled="1"/>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Tree>
    <p:extLst>
      <p:ext uri="{BB962C8B-B14F-4D97-AF65-F5344CB8AC3E}">
        <p14:creationId xmlns:p14="http://schemas.microsoft.com/office/powerpoint/2010/main" val="6002658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2000" y="36000"/>
            <a:ext cx="8470557" cy="369332"/>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defPPr>
              <a:defRPr lang="de-DE"/>
            </a:defPPr>
            <a:lvl1pPr>
              <a:defRPr>
                <a:latin typeface="Arial" panose="020B0604020202020204" pitchFamily="34" charset="0"/>
                <a:cs typeface="Arial" panose="020B0604020202020204" pitchFamily="34" charset="0"/>
              </a:defRPr>
            </a:lvl1pPr>
          </a:lstStyle>
          <a:p>
            <a:r>
              <a:rPr lang="en-GB" dirty="0"/>
              <a:t>From here you may go to </a:t>
            </a:r>
            <a:r>
              <a:rPr lang="de-DE" altLang="de-DE" sz="1800" dirty="0"/>
              <a:t>UNPLAB-QuGen_Ch-12[QG Lines II]</a:t>
            </a:r>
            <a:endParaRPr lang="en-GB" dirty="0"/>
          </a:p>
        </p:txBody>
      </p:sp>
      <p:pic>
        <p:nvPicPr>
          <p:cNvPr id="8" name="Picture 7">
            <a:extLst>
              <a:ext uri="{FF2B5EF4-FFF2-40B4-BE49-F238E27FC236}">
                <a16:creationId xmlns:a16="http://schemas.microsoft.com/office/drawing/2014/main" id="{57BEB665-D58C-40DA-B1AD-96D9A7358F69}"/>
              </a:ext>
            </a:extLst>
          </p:cNvPr>
          <p:cNvPicPr>
            <a:picLocks noChangeAspect="1"/>
          </p:cNvPicPr>
          <p:nvPr/>
        </p:nvPicPr>
        <p:blipFill>
          <a:blip r:embed="rId2"/>
          <a:stretch>
            <a:fillRect/>
          </a:stretch>
        </p:blipFill>
        <p:spPr>
          <a:xfrm>
            <a:off x="58945" y="995874"/>
            <a:ext cx="8470557" cy="5647038"/>
          </a:xfrm>
          <a:prstGeom prst="rect">
            <a:avLst/>
          </a:prstGeom>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71D4C40C-0F03-410E-834C-81C4F630B8D7}"/>
              </a:ext>
            </a:extLst>
          </p:cNvPr>
          <p:cNvSpPr txBox="1"/>
          <p:nvPr/>
        </p:nvSpPr>
        <p:spPr>
          <a:xfrm>
            <a:off x="8602462" y="25716"/>
            <a:ext cx="3455394" cy="6247864"/>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GB" dirty="0">
                <a:latin typeface="Arial" panose="020B0604020202020204" pitchFamily="34" charset="0"/>
                <a:cs typeface="Arial" panose="020B0604020202020204" pitchFamily="34" charset="0"/>
              </a:rPr>
              <a:t>Tomato, </a:t>
            </a:r>
            <a:r>
              <a:rPr lang="en-GB" dirty="0">
                <a:solidFill>
                  <a:srgbClr val="0000FF"/>
                </a:solidFill>
                <a:latin typeface="Arial" panose="020B0604020202020204" pitchFamily="34" charset="0"/>
                <a:cs typeface="Arial" panose="020B0604020202020204" pitchFamily="34" charset="0"/>
              </a:rPr>
              <a:t>a further self-fertilizing plant</a:t>
            </a:r>
            <a:r>
              <a:rPr lang="en-GB" dirty="0">
                <a:latin typeface="Arial" panose="020B0604020202020204" pitchFamily="34" charset="0"/>
                <a:cs typeface="Arial" panose="020B0604020202020204" pitchFamily="34" charset="0"/>
              </a:rPr>
              <a:t>. No arable crop .. no com-bine harvest ;-)  .. but a nice crop nevertheless, domestic-</a:t>
            </a:r>
            <a:r>
              <a:rPr lang="en-GB" dirty="0" err="1">
                <a:latin typeface="Arial" panose="020B0604020202020204" pitchFamily="34" charset="0"/>
                <a:cs typeface="Arial" panose="020B0604020202020204" pitchFamily="34" charset="0"/>
              </a:rPr>
              <a:t>cated</a:t>
            </a:r>
            <a:r>
              <a:rPr lang="en-GB" dirty="0">
                <a:latin typeface="Arial" panose="020B0604020202020204" pitchFamily="34" charset="0"/>
                <a:cs typeface="Arial" panose="020B0604020202020204" pitchFamily="34" charset="0"/>
              </a:rPr>
              <a:t> in Central America. </a:t>
            </a:r>
          </a:p>
          <a:p>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t>
            </a:r>
            <a:r>
              <a:rPr lang="en-GB" i="1" dirty="0">
                <a:latin typeface="Arial" panose="020B0604020202020204" pitchFamily="34" charset="0"/>
                <a:cs typeface="Arial" panose="020B0604020202020204" pitchFamily="34" charset="0"/>
              </a:rPr>
              <a:t>Lycopersicon esculentum</a:t>
            </a:r>
            <a:r>
              <a:rPr lang="en-GB" dirty="0">
                <a:latin typeface="Arial" panose="020B0604020202020204" pitchFamily="34" charset="0"/>
                <a:cs typeface="Arial" panose="020B0604020202020204" pitchFamily="34" charset="0"/>
              </a:rPr>
              <a:t>) is rather strictly self-fertilizing </a:t>
            </a:r>
            <a:br>
              <a:rPr lang="en-GB" dirty="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a:t>
            </a:r>
            <a:r>
              <a:rPr lang="en-GB" dirty="0">
                <a:solidFill>
                  <a:schemeClr val="tx1">
                    <a:lumMod val="50000"/>
                    <a:lumOff val="50000"/>
                  </a:schemeClr>
                </a:solidFill>
                <a:latin typeface="Arial" panose="020B0604020202020204" pitchFamily="34" charset="0"/>
                <a:cs typeface="Arial" panose="020B0604020202020204" pitchFamily="34" charset="0"/>
              </a:rPr>
              <a:t>Horneburg and Becker,  2017.  </a:t>
            </a:r>
          </a:p>
          <a:p>
            <a:r>
              <a:rPr lang="en-GB" dirty="0">
                <a:solidFill>
                  <a:schemeClr val="tx1">
                    <a:lumMod val="50000"/>
                    <a:lumOff val="50000"/>
                  </a:schemeClr>
                </a:solidFill>
                <a:latin typeface="Arial" panose="020B0604020202020204" pitchFamily="34" charset="0"/>
                <a:cs typeface="Arial" panose="020B0604020202020204" pitchFamily="34" charset="0"/>
              </a:rPr>
              <a:t>Spontaneous outcrossing in tomato depends on cultivar and environment and varies bet-ween individual flowers. Plant Breeding. 2018;1-6.</a:t>
            </a:r>
            <a:r>
              <a:rPr lang="en-GB" dirty="0">
                <a:latin typeface="Arial" panose="020B0604020202020204" pitchFamily="34" charset="0"/>
                <a:cs typeface="Arial" panose="020B0604020202020204" pitchFamily="34" charset="0"/>
              </a:rPr>
              <a:t>)</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Yet, for instance, </a:t>
            </a:r>
            <a:r>
              <a:rPr lang="en-GB" b="0" i="1" dirty="0">
                <a:solidFill>
                  <a:srgbClr val="212121"/>
                </a:solidFill>
                <a:effectLst/>
                <a:latin typeface="Arial" panose="020B0604020202020204" pitchFamily="34" charset="0"/>
                <a:cs typeface="Arial" panose="020B0604020202020204" pitchFamily="34" charset="0"/>
              </a:rPr>
              <a:t>L. </a:t>
            </a:r>
            <a:r>
              <a:rPr lang="en-GB" b="0" i="1" dirty="0" err="1">
                <a:solidFill>
                  <a:srgbClr val="212121"/>
                </a:solidFill>
                <a:effectLst/>
                <a:latin typeface="Arial" panose="020B0604020202020204" pitchFamily="34" charset="0"/>
                <a:cs typeface="Arial" panose="020B0604020202020204" pitchFamily="34" charset="0"/>
              </a:rPr>
              <a:t>pimpinelli</a:t>
            </a:r>
            <a:r>
              <a:rPr lang="en-GB" b="0" i="1" dirty="0">
                <a:solidFill>
                  <a:srgbClr val="212121"/>
                </a:solidFill>
                <a:effectLst/>
                <a:latin typeface="Arial" panose="020B0604020202020204" pitchFamily="34" charset="0"/>
                <a:cs typeface="Arial" panose="020B0604020202020204" pitchFamily="34" charset="0"/>
              </a:rPr>
              <a:t>-folium,  </a:t>
            </a:r>
            <a:r>
              <a:rPr lang="en-GB" b="0" i="1" dirty="0" err="1">
                <a:solidFill>
                  <a:srgbClr val="212121"/>
                </a:solidFill>
                <a:effectLst/>
                <a:latin typeface="Arial" panose="020B0604020202020204" pitchFamily="34" charset="0"/>
                <a:cs typeface="Arial" panose="020B0604020202020204" pitchFamily="34" charset="0"/>
              </a:rPr>
              <a:t>Johannisbeertomate</a:t>
            </a:r>
            <a:r>
              <a:rPr lang="en-GB" b="0" i="0" dirty="0">
                <a:solidFill>
                  <a:srgbClr val="212121"/>
                </a:solidFill>
                <a:effectLst/>
                <a:latin typeface="Arial" panose="020B0604020202020204" pitchFamily="34" charset="0"/>
                <a:cs typeface="Arial" panose="020B0604020202020204" pitchFamily="34" charset="0"/>
              </a:rPr>
              <a:t>, currant tomato) varies in its out-crossing rate depending on </a:t>
            </a:r>
            <a:r>
              <a:rPr lang="en-GB" b="0" i="0" dirty="0" err="1">
                <a:solidFill>
                  <a:srgbClr val="212121"/>
                </a:solidFill>
                <a:effectLst/>
                <a:latin typeface="Arial" panose="020B0604020202020204" pitchFamily="34" charset="0"/>
                <a:cs typeface="Arial" panose="020B0604020202020204" pitchFamily="34" charset="0"/>
              </a:rPr>
              <a:t>ge-netic</a:t>
            </a:r>
            <a:r>
              <a:rPr lang="en-GB" b="0" i="0" dirty="0">
                <a:solidFill>
                  <a:srgbClr val="212121"/>
                </a:solidFill>
                <a:effectLst/>
                <a:latin typeface="Arial" panose="020B0604020202020204" pitchFamily="34" charset="0"/>
                <a:cs typeface="Arial" panose="020B0604020202020204" pitchFamily="34" charset="0"/>
              </a:rPr>
              <a:t> variation of floral morpho-logy.</a:t>
            </a:r>
          </a:p>
          <a:p>
            <a:r>
              <a:rPr lang="en-GB" sz="1600" dirty="0">
                <a:latin typeface="Arial" panose="020B0604020202020204" pitchFamily="34" charset="0"/>
                <a:cs typeface="Arial" panose="020B0604020202020204" pitchFamily="34" charset="0"/>
              </a:rPr>
              <a:t>DOI 10.1093/genetics/161.1.333</a:t>
            </a:r>
            <a:endParaRPr lang="en-GB" sz="1600" dirty="0"/>
          </a:p>
        </p:txBody>
      </p:sp>
      <p:sp>
        <p:nvSpPr>
          <p:cNvPr id="7" name="Textfeld 5"/>
          <p:cNvSpPr txBox="1"/>
          <p:nvPr/>
        </p:nvSpPr>
        <p:spPr>
          <a:xfrm>
            <a:off x="7629584" y="6342527"/>
            <a:ext cx="936398" cy="46166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algn="ctr"/>
            <a:fld id="{5B255CE3-06F4-4E80-85AD-A0878CDD5C50}" type="slidenum">
              <a:rPr lang="en-GB" sz="2400" smtClean="0">
                <a:latin typeface="Arial" panose="020B0604020202020204" pitchFamily="34" charset="0"/>
                <a:cs typeface="Arial" panose="020B0604020202020204" pitchFamily="34" charset="0"/>
              </a:rPr>
              <a:pPr algn="ctr"/>
              <a:t>34</a:t>
            </a:fld>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97127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6211</Words>
  <Application>Microsoft Office PowerPoint</Application>
  <PresentationFormat>Widescreen</PresentationFormat>
  <Paragraphs>325</Paragraphs>
  <Slides>34</Slides>
  <Notes>0</Notes>
  <HiddenSlides>0</HiddenSlides>
  <MMClips>0</MMClips>
  <ScaleCrop>false</ScaleCrop>
  <HeadingPairs>
    <vt:vector size="10" baseType="variant">
      <vt:variant>
        <vt:lpstr>Fonts Used</vt:lpstr>
      </vt:variant>
      <vt:variant>
        <vt:i4>9</vt:i4>
      </vt:variant>
      <vt:variant>
        <vt:lpstr>Theme</vt:lpstr>
      </vt:variant>
      <vt:variant>
        <vt:i4>1</vt:i4>
      </vt:variant>
      <vt:variant>
        <vt:lpstr>Links</vt:lpstr>
      </vt:variant>
      <vt:variant>
        <vt:i4>15</vt:i4>
      </vt:variant>
      <vt:variant>
        <vt:lpstr>Embedded OLE Servers</vt:lpstr>
      </vt:variant>
      <vt:variant>
        <vt:i4>1</vt:i4>
      </vt:variant>
      <vt:variant>
        <vt:lpstr>Slide Titles</vt:lpstr>
      </vt:variant>
      <vt:variant>
        <vt:i4>34</vt:i4>
      </vt:variant>
    </vt:vector>
  </HeadingPairs>
  <TitlesOfParts>
    <vt:vector size="60" baseType="lpstr">
      <vt:lpstr>Arial</vt:lpstr>
      <vt:lpstr>Arial Narrow</vt:lpstr>
      <vt:lpstr>Calibri</vt:lpstr>
      <vt:lpstr>Calibri Light</vt:lpstr>
      <vt:lpstr>Cambria Math</vt:lpstr>
      <vt:lpstr>Chiller</vt:lpstr>
      <vt:lpstr>Courier New</vt:lpstr>
      <vt:lpstr>Roboto</vt:lpstr>
      <vt:lpstr>Wingdings</vt:lpstr>
      <vt:lpstr>Office Theme</vt:lpstr>
      <vt:lpstr>file:///C:\Göttingen\W.Link\Daten%20(D)\MODULE\Modul-GPPB\GPPB%20WS%202020-21+2022-23\plus%2023-24\four%20categories%20for%20times%20no.docx</vt:lpstr>
      <vt:lpstr>file:///C:\Göttingen\W.Link\Daten%20(D)\MODULE\Modul-GPPB\GPPB%20WS%202020-21+2022-23\plus%2023-24\four%20categories%20for%20times%20no.docx</vt:lpstr>
      <vt:lpstr>file:///C:\Göttingen\W.Link\Daten%20(D)\MODULE\Modul-GPPB\GPPB%20WS%202020-21+2022-23\plus%2023-24\four%20categories%20for%20times%20no.docx</vt:lpstr>
      <vt:lpstr>file:///C:\Göttingen\W.Link\Daten%20(D)\MODULE\Modul-GPPB\GPPB%20WS%202020-21+2022-23\plus%2023-24\Frequency%20of%20dihybrid%20segregation%20line%20breeding--1.docx</vt:lpstr>
      <vt:lpstr>file:///C:\Göttingen\W.Link\Daten%20(D)\MODULE\Modul-GPPB\GPPB%20WS%202020-21+2022-23\plus%2023-24\Frequency%20of%20dihybrid%20segregation%20line%20breeding--2.docx</vt:lpstr>
      <vt:lpstr>file:///C:\Göttingen\W.Link\Daten%20(D)\MODULE\Modul-GPPB\GPPB%20WS%202020-21+2022-23\plus%2023-24\Frequency%20of%20dihybrid%20segregation%20line%20breeding--2.docx</vt:lpstr>
      <vt:lpstr>file:///C:\Göttingen\W.Link\Daten%20(D)\MODULE\Modul-GPPB\GPPB%20WS%202020-21+2022-23\plus%2023-24\Frequency%20of%20dihybrid%20segregation%20line%20breeding--2.docx</vt:lpstr>
      <vt:lpstr>file:///C:\Göttingen\W.Link\Daten%20(D)\MODULE\Modul-GPPB\GPPB%20WS%202020-21+2022-23\plus%2023-24\line%20breeding%20variance%20segr%20pattern1.docx</vt:lpstr>
      <vt:lpstr>file:///C:\Göttingen\W.Link\Daten%20(D)\MODULE\Modul-GPPB\GPPB%20WS%202020-21+2022-23\plus%2023-24\line%20breeding%20variance%20segr%20pattern2.docx</vt:lpstr>
      <vt:lpstr>file:///C:\Göttingen\W.Link\Daten%20(D)\MODULE\Modul-GPPB\GPPB%20WS%202020-21+2022-23\plus%2023-24\line%20breeding%20variance%20segr%20pattern2.docx</vt:lpstr>
      <vt:lpstr>file:///C:\Göttingen\W.Link\Daten%20(D)\MODULE\Modul-GPPB\GPPB%20WS%202020-21+2022-23\plus%2023-24\line%20breeding%20variance%20segr%20pattern2.docx</vt:lpstr>
      <vt:lpstr>file:///C:\Göttingen\W.Link\Daten%20(D)\MODULE\Modul-GPPB\GPPB%20WS%202020-21+2022-23\plus%2023-24\line%20breeding%20variance%20segr%20pattern2.docx</vt:lpstr>
      <vt:lpstr>file:///C:\Göttingen\W.Link\Daten%20(D)\MODULE\Modul-GPPB\GPPB%20WS%202020-21+2022-23\plus%2023-24\line%20breeding%20variance%20segr%20pattern2.docx</vt:lpstr>
      <vt:lpstr>file:///C:\Göttingen\W.Link\Daten%20(D)\MODULE\Modul-GPPB\GPPB%20WS%202020-21+2022-23\plus%2023-24\line%20breeding%20variance%20segr%20pattern2.docx</vt:lpstr>
      <vt:lpstr>file:///C:\Göttingen\W.Link\Daten%20(D)\pdf-Dateien\Für%20Lehre\ab%20Februar%202022\Die%20Chapter%20Quantitative%20Genetik\line%20breeding%20variance%20segr%20pattern1Q.docx</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QQQ</dc:creator>
  <cp:lastModifiedBy>Wolfgang</cp:lastModifiedBy>
  <cp:revision>383</cp:revision>
  <dcterms:created xsi:type="dcterms:W3CDTF">2024-10-09T09:31:30Z</dcterms:created>
  <dcterms:modified xsi:type="dcterms:W3CDTF">2026-09-17T13:01:35Z</dcterms:modified>
</cp:coreProperties>
</file>